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1" r:id="rId4"/>
    <p:sldId id="263" r:id="rId5"/>
    <p:sldId id="258" r:id="rId6"/>
    <p:sldId id="264" r:id="rId7"/>
    <p:sldId id="260" r:id="rId8"/>
    <p:sldId id="262" r:id="rId9"/>
    <p:sldId id="265" r:id="rId10"/>
  </p:sldIdLst>
  <p:sldSz cx="12192000" cy="6858000"/>
  <p:notesSz cx="7559675" cy="10691813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r-H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r-H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r-H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42B4FD-7663-4095-81E5-E37A9CFBF3C3}" type="slidenum">
              <a:rPr/>
              <a:pPr marL="0" marR="0" lvl="0" indent="0" algn="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hr-H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hr-HR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hr-H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r-HR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hr-H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hangingPunct="0">
              <a:buNone/>
              <a:tabLst/>
              <a:defRPr lang="hr-H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hangingPunct="0">
              <a:buNone/>
              <a:tabLst/>
              <a:defRPr lang="hr-H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4168FD1-316B-464A-8F69-2AEFA0886784}" type="slidenum">
              <a:rPr/>
              <a:pPr lvl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hr-H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1523880" y="1122480"/>
            <a:ext cx="9144000" cy="2387520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1523880" y="3602160"/>
            <a:ext cx="9144000" cy="1655640"/>
          </a:xfrm>
        </p:spPr>
        <p:txBody>
          <a:bodyPr anchorCtr="1"/>
          <a:lstStyle>
            <a:lvl1pPr marL="0" indent="0" algn="ctr">
              <a:buNone/>
              <a:defRPr sz="24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Calibri" pitchFamily="18"/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6BCF37-356F-44A2-98AE-22AE78A96B11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8029FE-D092-4791-8B17-C7388EC7BB95}" type="slidenum">
              <a:rPr/>
              <a:pPr lvl="0"/>
              <a:t>‹#›</a:t>
            </a:fld>
            <a:endParaRPr lang="hr-HR"/>
          </a:p>
        </p:txBody>
      </p:sp>
      <p:sp>
        <p:nvSpPr>
          <p:cNvPr id="7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609480" y="1604520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hr-HR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6DA8AC-E284-443A-831B-2E58ADC425BC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87F37A-7F91-4A16-9212-15D82BD7282E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 txBox="1">
            <a:spLocks noGrp="1"/>
          </p:cNvSpPr>
          <p:nvPr>
            <p:ph type="title" orient="vert"/>
          </p:nvPr>
        </p:nvSpPr>
        <p:spPr>
          <a:xfrm>
            <a:off x="8724960" y="365040"/>
            <a:ext cx="2628720" cy="5811840"/>
          </a:xfrm>
        </p:spPr>
        <p:txBody>
          <a:bodyPr vert="eaVert" anchor="t" anchorCtr="1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>
          <a:xfrm>
            <a:off x="838080" y="365040"/>
            <a:ext cx="7734239" cy="58118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ED2199-A295-40E8-9916-0F015F8E09CD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0D93C2-D643-4661-8FD8-5685699FC6AF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type="title" idx="4294967295"/>
          </p:nvPr>
        </p:nvSpPr>
        <p:spPr>
          <a:xfrm>
            <a:off x="838080" y="1825560"/>
            <a:ext cx="10515600" cy="4351320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C011F-528E-4EC4-9FC7-4194DF1C7E05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86B947-7F5E-4CF5-892C-DE7E3EF94BD1}" type="slidenum">
              <a:rPr/>
              <a:pPr lvl="0"/>
              <a:t>‹#›</a:t>
            </a:fld>
            <a:endParaRPr lang="hr-HR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609480" y="1604520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hr-HR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1959" y="1709640"/>
            <a:ext cx="10515600" cy="285264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1959" y="4589640"/>
            <a:ext cx="10515600" cy="1500119"/>
          </a:xfrm>
        </p:spPr>
        <p:txBody>
          <a:bodyPr/>
          <a:lstStyle>
            <a:lvl1pPr marL="0" indent="0"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876F6F-CAC5-4F5B-95E4-56FB9D82E53F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1E9E20-4154-4C45-A61A-32BB2C90AF6D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type="title" idx="4294967295"/>
          </p:nvPr>
        </p:nvSpPr>
        <p:spPr>
          <a:xfrm>
            <a:off x="838080" y="1825560"/>
            <a:ext cx="5181480" cy="4351320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 txBox="1">
            <a:spLocks noGrp="1"/>
          </p:cNvSpPr>
          <p:nvPr>
            <p:ph type="title" idx="4294967295"/>
          </p:nvPr>
        </p:nvSpPr>
        <p:spPr>
          <a:xfrm>
            <a:off x="6172200" y="1825560"/>
            <a:ext cx="5181480" cy="4351320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7FF57-977C-48C3-9E3C-A4CDA01DFC60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90598E-E22A-4191-8C99-143D23ECFBBE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879" y="365040"/>
            <a:ext cx="10515600" cy="13255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9879" y="1681200"/>
            <a:ext cx="5157720" cy="824040"/>
          </a:xfrm>
        </p:spPr>
        <p:txBody>
          <a:bodyPr anchor="b"/>
          <a:lstStyle>
            <a:lvl1pPr marL="0" indent="0"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 txBox="1">
            <a:spLocks noGrp="1"/>
          </p:cNvSpPr>
          <p:nvPr>
            <p:ph type="title" idx="4294967295"/>
          </p:nvPr>
        </p:nvSpPr>
        <p:spPr>
          <a:xfrm>
            <a:off x="839879" y="2505240"/>
            <a:ext cx="5157720" cy="3684600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 txBox="1">
            <a:spLocks noGrp="1"/>
          </p:cNvSpPr>
          <p:nvPr>
            <p:ph type="body" idx="3"/>
          </p:nvPr>
        </p:nvSpPr>
        <p:spPr>
          <a:xfrm>
            <a:off x="6172200" y="1681200"/>
            <a:ext cx="5183280" cy="82404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 txBox="1">
            <a:spLocks noGrp="1"/>
          </p:cNvSpPr>
          <p:nvPr>
            <p:ph type="title" idx="4294967295"/>
          </p:nvPr>
        </p:nvSpPr>
        <p:spPr>
          <a:xfrm>
            <a:off x="6172200" y="2505240"/>
            <a:ext cx="5183280" cy="3684600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7" name="Rezervirano mjesto datum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38CBED-6461-4D66-B643-C181701DAA90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8" name="Rezervirano mjesto podnožj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Rezervirano mjesto broja slajd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F1CF37-4ECC-4AB7-B628-F1372E4D6616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7B1881-F60E-457C-8947-67D178107B88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4" name="Rezervirano mjesto podnožj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Rezervirano mjesto broja slajd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8E37C1-2061-460B-80E9-81B8000AF10B}" type="slidenum">
              <a:rPr/>
              <a:pPr lvl="0"/>
              <a:t>‹#›</a:t>
            </a:fld>
            <a:endParaRPr lang="hr-HR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609480" y="1604520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hr-HR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018BA8-70FB-416C-85C5-73942E32FB73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3" name="Rezervirano mjesto podnožj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Rezervirano mjesto broja slajd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66775A-44A0-47B3-B2BA-A1F478C292A2}" type="slidenum">
              <a:rPr/>
              <a:pPr lvl="0"/>
              <a:t>‹#›</a:t>
            </a:fld>
            <a:endParaRPr lang="hr-HR"/>
          </a:p>
        </p:txBody>
      </p:sp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609480" y="273600"/>
            <a:ext cx="10972440" cy="1144800"/>
          </a:xfrm>
        </p:spPr>
        <p:txBody>
          <a:bodyPr lIns="0" tIns="0" rIns="0" bIns="0"/>
          <a:lstStyle>
            <a:lvl1pPr algn="ctr" hangingPunct="0">
              <a:defRPr>
                <a:latin typeface="Liberation Sans" pitchFamily="18"/>
              </a:defRPr>
            </a:lvl1pPr>
          </a:lstStyle>
          <a:p>
            <a:endParaRPr lang="hr-HR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609480" y="1604520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hr-HR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879" y="457200"/>
            <a:ext cx="393228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type="title" idx="4294967295"/>
          </p:nvPr>
        </p:nvSpPr>
        <p:spPr>
          <a:xfrm>
            <a:off x="5183280" y="987480"/>
            <a:ext cx="6172200" cy="4873679"/>
          </a:xfrm>
        </p:spPr>
        <p:txBody>
          <a:bodyPr anchor="t"/>
          <a:lstStyle>
            <a:lvl1pPr marL="228600" indent="-228600">
              <a:spcBef>
                <a:spcPts val="1001"/>
              </a:spcBef>
              <a:buSzPct val="100000"/>
              <a:buFont typeface="Arial" pitchFamily="34"/>
              <a:buChar char="•"/>
              <a:defRPr sz="3200">
                <a:latin typeface="Calibri" pitchFamily="18"/>
              </a:defRPr>
            </a:lvl1pPr>
          </a:lstStyle>
          <a:p>
            <a:pPr lvl="0"/>
            <a:r>
              <a:rPr lang="hr-HR"/>
              <a:t>Kliknite da biste uredili matrice</a:t>
            </a:r>
            <a:br>
              <a:rPr lang="hr-HR"/>
            </a:br>
            <a:r>
              <a:rPr lang="hr-HR"/>
              <a:t>Druga razina</a:t>
            </a:r>
            <a:br>
              <a:rPr lang="hr-HR"/>
            </a:br>
            <a:r>
              <a:rPr lang="hr-HR"/>
              <a:t>Treća razina</a:t>
            </a:r>
            <a:br>
              <a:rPr lang="hr-HR"/>
            </a:br>
            <a:r>
              <a:rPr lang="hr-HR"/>
              <a:t>Četvrta razina</a:t>
            </a:r>
            <a:br>
              <a:rPr lang="hr-HR"/>
            </a:br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 txBox="1">
            <a:spLocks noGrp="1"/>
          </p:cNvSpPr>
          <p:nvPr>
            <p:ph type="body" idx="2"/>
          </p:nvPr>
        </p:nvSpPr>
        <p:spPr>
          <a:xfrm>
            <a:off x="839879" y="2057400"/>
            <a:ext cx="3932280" cy="3811679"/>
          </a:xfrm>
        </p:spPr>
        <p:txBody>
          <a:bodyPr/>
          <a:lstStyle>
            <a:lvl1pPr marL="0" indent="0"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B3D19-80AA-45CA-9DBC-4683FC327785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AEA80-BF31-485A-A83C-76C25BBF58B5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879" y="457200"/>
            <a:ext cx="393228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 txBox="1">
            <a:spLocks noGrp="1"/>
          </p:cNvSpPr>
          <p:nvPr>
            <p:ph type="title" idx="4294967295"/>
          </p:nvPr>
        </p:nvSpPr>
        <p:spPr>
          <a:xfrm>
            <a:off x="5183280" y="987480"/>
            <a:ext cx="6172200" cy="4873679"/>
          </a:xfrm>
        </p:spPr>
        <p:txBody>
          <a:bodyPr anchor="t"/>
          <a:lstStyle>
            <a:lvl1pPr algn="ctr" hangingPunct="0">
              <a:defRPr>
                <a:latin typeface="Liberation Sans" pitchFamily="18"/>
              </a:defRPr>
            </a:lvl1pPr>
          </a:lstStyle>
          <a:p>
            <a:pPr lvl="0"/>
            <a:endParaRPr lang="hr-HR"/>
          </a:p>
        </p:txBody>
      </p:sp>
      <p:sp>
        <p:nvSpPr>
          <p:cNvPr id="4" name="Rezervirano mjesto teksta 3"/>
          <p:cNvSpPr txBox="1">
            <a:spLocks noGrp="1"/>
          </p:cNvSpPr>
          <p:nvPr>
            <p:ph type="body" idx="2"/>
          </p:nvPr>
        </p:nvSpPr>
        <p:spPr>
          <a:xfrm>
            <a:off x="839879" y="2057400"/>
            <a:ext cx="3932280" cy="3811679"/>
          </a:xfrm>
        </p:spPr>
        <p:txBody>
          <a:bodyPr/>
          <a:lstStyle>
            <a:lvl1pPr marL="0" indent="0"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01B45E-E35C-4765-9188-7D974446BAB1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D2C82D-7F01-422E-885E-B4765EB888B7}" type="slidenum">
              <a:rPr/>
              <a:pPr lvl="0"/>
              <a:t>‹#›</a:t>
            </a:fld>
            <a:endParaRPr lang="hr-H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3199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85D4EFD4-30EB-4AC3-BCCD-6ADE42A3429C}" type="datetime1">
              <a:rPr lang="hr-HR"/>
              <a:pPr lvl="0"/>
              <a:t>19.3.2021.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1"/>
          <a:lstStyle>
            <a:lvl1pPr lvl="0" hangingPunct="0">
              <a:buNone/>
              <a:tabLst/>
              <a:defRPr lang="hr-HR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3199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AFDF5113-12C6-4876-A359-8825E018EF58}" type="slidenum">
              <a:rPr/>
              <a:pPr lvl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4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Calibri Light" pitchFamily="18"/>
          <a:ea typeface="Microsoft YaHei" pitchFamily="2"/>
          <a:cs typeface="Mangal" pitchFamily="2"/>
        </a:defRPr>
      </a:lvl1pPr>
    </p:titleStyle>
    <p:bodyStyle>
      <a:lvl1pPr marL="228600" marR="0" lvl="0" indent="-228600" algn="l" rtl="0" hangingPunct="1">
        <a:lnSpc>
          <a:spcPct val="90000"/>
        </a:lnSpc>
        <a:spcBef>
          <a:spcPts val="1001"/>
        </a:spcBef>
        <a:spcAft>
          <a:spcPts val="0"/>
        </a:spcAft>
        <a:buSzPct val="45000"/>
        <a:buFont typeface="StarSymbol"/>
        <a:buChar char="●"/>
        <a:tabLst/>
        <a:defRPr lang="hr-HR" sz="2800" b="0" i="0" u="none" strike="noStrike" kern="1200" cap="none" spc="0" baseline="0">
          <a:solidFill>
            <a:srgbClr val="000000"/>
          </a:solidFill>
          <a:latin typeface="Calibri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hr-HR" sz="2400" b="0" i="0" u="none" strike="noStrike" kern="1200" cap="none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hr-HR" sz="2000" b="0" i="0" u="none" strike="noStrike" kern="1200" cap="none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hr-HR" sz="1800" b="0" i="0" u="none" strike="noStrike" kern="1200" cap="none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hr-HR" sz="1800" b="0" i="0" u="none" strike="noStrike" kern="1200" cap="none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ss7.24sata.hr/moda/trend-koji-ne-mozemo-ignorirati-jer-pleplavio-je-sve-trgovine-neodoljivi-cekeri-i-pletene-torbice-25822" TargetMode="External"/><Relationship Id="rId2" Type="http://schemas.openxmlformats.org/officeDocument/2006/relationships/hyperlink" Target="https://medjimurjepress.net/showtime/zanimljivosti/radionica-pletenja-cekera-odnosno-cekara-i-drugih-uporabnih-predmeta-od-komusine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medjimurje.net.hr/vijesti/drustvo/3964038/video-cekari-tradicija-i-vrijedna-vjestina-nasih-baka/" TargetMode="External"/><Relationship Id="rId4" Type="http://schemas.openxmlformats.org/officeDocument/2006/relationships/hyperlink" Target="https://www.mnovine.hr/medimurje/drustvo/bake-stefanija-rozina-iz-dunjkovca-majstorice-izradi-ceker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ka na kojoj se prikazuje na zatvorenom, stol, sjedenje, torta&#10;&#10;Opis je automatski generiran"/>
          <p:cNvPicPr>
            <a:picLocks noChangeAspect="1"/>
          </p:cNvPicPr>
          <p:nvPr/>
        </p:nvPicPr>
        <p:blipFill>
          <a:blip r:embed="rId3" cstate="print"/>
          <a:srcRect t="14771"/>
          <a:stretch>
            <a:fillRect/>
          </a:stretch>
        </p:blipFill>
        <p:spPr>
          <a:xfrm>
            <a:off x="-91080" y="-156240"/>
            <a:ext cx="121921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1"/>
          <p:cNvSpPr txBox="1">
            <a:spLocks noGrp="1"/>
          </p:cNvSpPr>
          <p:nvPr>
            <p:ph type="ctrTitle"/>
          </p:nvPr>
        </p:nvSpPr>
        <p:spPr>
          <a:xfrm>
            <a:off x="1097280" y="325440"/>
            <a:ext cx="10058400" cy="3574800"/>
          </a:xfrm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r-HR" sz="8000" b="1">
                <a:solidFill>
                  <a:srgbClr val="FFFFFF"/>
                </a:solidFill>
              </a:rPr>
              <a:t>S cekarom u dućan</a:t>
            </a:r>
          </a:p>
        </p:txBody>
      </p:sp>
      <p:sp>
        <p:nvSpPr>
          <p:cNvPr id="4" name="Podnaslov 2"/>
          <p:cNvSpPr txBox="1">
            <a:spLocks noGrp="1"/>
          </p:cNvSpPr>
          <p:nvPr>
            <p:ph type="subTitle" idx="1"/>
          </p:nvPr>
        </p:nvSpPr>
        <p:spPr>
          <a:xfrm>
            <a:off x="-478800" y="-868679"/>
            <a:ext cx="420120" cy="2293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spcBef>
                <a:spcPts val="1001"/>
              </a:spcBef>
              <a:buNone/>
            </a:pPr>
            <a:r>
              <a:rPr lang="hr-HR" sz="1000">
                <a:solidFill>
                  <a:srgbClr val="FFFFFF"/>
                </a:solidFill>
                <a:cs typeface="Calibri" pitchFamily="2"/>
              </a:rPr>
              <a:t>      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7536160" y="1484784"/>
            <a:ext cx="4104456" cy="316835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dirty="0" err="1" smtClean="0">
                <a:latin typeface="+mn-lt"/>
              </a:rPr>
              <a:t>Ceker</a:t>
            </a:r>
            <a:r>
              <a:rPr lang="hr-HR" sz="2800" dirty="0" smtClean="0">
                <a:latin typeface="+mn-lt"/>
              </a:rPr>
              <a:t> (kod nas </a:t>
            </a:r>
            <a:r>
              <a:rPr lang="hr-HR" sz="2800" dirty="0" err="1" smtClean="0">
                <a:latin typeface="+mn-lt"/>
              </a:rPr>
              <a:t>cekar</a:t>
            </a:r>
            <a:r>
              <a:rPr lang="hr-HR" sz="2800" dirty="0" smtClean="0">
                <a:latin typeface="+mn-lt"/>
              </a:rPr>
              <a:t>)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je </a:t>
            </a:r>
            <a:r>
              <a:rPr lang="en-US" sz="2800" dirty="0" err="1">
                <a:latin typeface="+mn-lt"/>
              </a:rPr>
              <a:t>torba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pletena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od</a:t>
            </a:r>
            <a:r>
              <a:rPr lang="en-US" sz="2800" dirty="0">
                <a:latin typeface="+mn-lt"/>
              </a:rPr>
              <a:t> </a:t>
            </a:r>
            <a:r>
              <a:rPr lang="hr-HR" sz="2800" dirty="0" smtClean="0">
                <a:latin typeface="+mn-lt"/>
              </a:rPr>
              <a:t>kukuruzne komušine (</a:t>
            </a:r>
            <a:r>
              <a:rPr lang="hr-HR" sz="2800" dirty="0" err="1" smtClean="0">
                <a:latin typeface="+mn-lt"/>
              </a:rPr>
              <a:t>luščija</a:t>
            </a:r>
            <a:r>
              <a:rPr lang="hr-HR" sz="2800" dirty="0" smtClean="0">
                <a:latin typeface="+mn-lt"/>
              </a:rPr>
              <a:t>)</a:t>
            </a:r>
            <a:r>
              <a:rPr lang="en-US" sz="2800" dirty="0" smtClean="0">
                <a:latin typeface="+mn-lt"/>
              </a:rPr>
              <a:t>.</a:t>
            </a:r>
            <a:r>
              <a:rPr lang="en-US" sz="2800" dirty="0" err="1" smtClean="0">
                <a:latin typeface="+mn-lt"/>
              </a:rPr>
              <a:t>Ljudi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nekad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često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koristili</a:t>
            </a:r>
            <a:r>
              <a:rPr lang="en-US" sz="2800" dirty="0">
                <a:latin typeface="+mn-lt"/>
              </a:rPr>
              <a:t> </a:t>
            </a:r>
            <a:r>
              <a:rPr lang="hr-HR" sz="2800" dirty="0" smtClean="0">
                <a:latin typeface="+mn-lt"/>
              </a:rPr>
              <a:t>za nošenje svakodnevnih predmeta i proizvoda.</a:t>
            </a:r>
            <a:endParaRPr lang="en-US" sz="2800" dirty="0">
              <a:latin typeface="+mn-lt"/>
            </a:endParaRP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1001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    </a:t>
            </a:r>
          </a:p>
        </p:txBody>
      </p:sp>
      <p:pic>
        <p:nvPicPr>
          <p:cNvPr id="4" name="Slika 4" descr="Slika na kojoj se prikazuje košara, na zatvorenom, spremnik, hrana&#10;&#10;Opis je automatski generiran"/>
          <p:cNvPicPr>
            <a:picLocks noChangeAspect="1"/>
          </p:cNvPicPr>
          <p:nvPr/>
        </p:nvPicPr>
        <p:blipFill>
          <a:blip r:embed="rId3" cstate="print"/>
          <a:srcRect l="18054" r="13533"/>
          <a:stretch>
            <a:fillRect/>
          </a:stretch>
        </p:blipFill>
        <p:spPr>
          <a:xfrm>
            <a:off x="0" y="0"/>
            <a:ext cx="70286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407368" y="332656"/>
            <a:ext cx="10763432" cy="4414664"/>
          </a:xfrm>
        </p:spPr>
        <p:txBody>
          <a:bodyPr lIns="91440" tIns="45720" rIns="91440" bIns="4572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r>
              <a:rPr lang="hr-HR" sz="2800" dirty="0" err="1">
                <a:latin typeface="+mn-lt"/>
                <a:cs typeface="Arial" pitchFamily="34"/>
              </a:rPr>
              <a:t>Hermina</a:t>
            </a:r>
            <a:r>
              <a:rPr lang="hr-HR" sz="2800" dirty="0">
                <a:latin typeface="+mn-lt"/>
                <a:cs typeface="Arial" pitchFamily="34"/>
              </a:rPr>
              <a:t> </a:t>
            </a:r>
            <a:r>
              <a:rPr lang="hr-HR" sz="2800" dirty="0" err="1">
                <a:latin typeface="+mn-lt"/>
                <a:cs typeface="Arial" pitchFamily="34"/>
              </a:rPr>
              <a:t>Tkalčec</a:t>
            </a:r>
            <a:r>
              <a:rPr lang="hr-HR" sz="2800" dirty="0">
                <a:latin typeface="+mn-lt"/>
                <a:cs typeface="Arial" pitchFamily="34"/>
              </a:rPr>
              <a:t> – donijela tradiciju </a:t>
            </a:r>
            <a:r>
              <a:rPr lang="hr-HR" sz="2800" dirty="0" smtClean="0">
                <a:latin typeface="+mn-lt"/>
                <a:cs typeface="Arial" pitchFamily="34"/>
              </a:rPr>
              <a:t>cekera </a:t>
            </a:r>
            <a:r>
              <a:rPr lang="hr-HR" sz="2800" dirty="0">
                <a:latin typeface="+mn-lt"/>
                <a:cs typeface="Arial" pitchFamily="34"/>
              </a:rPr>
              <a:t>u </a:t>
            </a:r>
            <a:r>
              <a:rPr lang="hr-HR" sz="2800" dirty="0" smtClean="0">
                <a:latin typeface="+mn-lt"/>
                <a:cs typeface="Arial" pitchFamily="34"/>
              </a:rPr>
              <a:t>Gornji </a:t>
            </a:r>
            <a:r>
              <a:rPr lang="hr-HR" sz="2800" dirty="0" err="1" smtClean="0">
                <a:latin typeface="+mn-lt"/>
                <a:cs typeface="Arial" pitchFamily="34"/>
              </a:rPr>
              <a:t>Hrašćan</a:t>
            </a:r>
            <a:r>
              <a:rPr lang="hr-HR" sz="2800" dirty="0" smtClean="0">
                <a:latin typeface="+mn-lt"/>
                <a:cs typeface="Arial" pitchFamily="34"/>
              </a:rPr>
              <a:t> </a:t>
            </a:r>
            <a:r>
              <a:rPr lang="hr-HR" sz="2800" dirty="0">
                <a:latin typeface="+mn-lt"/>
                <a:cs typeface="Arial" pitchFamily="34"/>
              </a:rPr>
              <a:t>oko 1920. </a:t>
            </a:r>
            <a:r>
              <a:rPr lang="hr-HR" sz="2800" dirty="0" smtClean="0">
                <a:latin typeface="+mn-lt"/>
                <a:cs typeface="Arial" pitchFamily="34"/>
              </a:rPr>
              <a:t>godine otkuda se znanje proširilo prvo po čitavoj Općini </a:t>
            </a:r>
            <a:r>
              <a:rPr lang="hr-HR" sz="2800" dirty="0" err="1" smtClean="0">
                <a:latin typeface="+mn-lt"/>
                <a:cs typeface="Arial" pitchFamily="34"/>
              </a:rPr>
              <a:t>Nedelišće</a:t>
            </a:r>
            <a:r>
              <a:rPr lang="hr-HR" sz="2800" dirty="0" smtClean="0">
                <a:latin typeface="+mn-lt"/>
                <a:cs typeface="Arial" pitchFamily="34"/>
              </a:rPr>
              <a:t> a onda i šire</a:t>
            </a:r>
            <a:endParaRPr lang="hr-HR" sz="2800" dirty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r>
              <a:rPr lang="hr-HR" sz="2800" dirty="0">
                <a:latin typeface="+mn-lt"/>
                <a:cs typeface="Arial" pitchFamily="34"/>
              </a:rPr>
              <a:t>prave </a:t>
            </a:r>
            <a:r>
              <a:rPr lang="hr-HR" sz="2800" dirty="0" err="1" smtClean="0">
                <a:latin typeface="+mn-lt"/>
                <a:cs typeface="Arial" pitchFamily="34"/>
              </a:rPr>
              <a:t>cekare</a:t>
            </a:r>
            <a:r>
              <a:rPr lang="hr-HR" sz="2800" dirty="0" smtClean="0">
                <a:latin typeface="+mn-lt"/>
                <a:cs typeface="Arial" pitchFamily="34"/>
              </a:rPr>
              <a:t> </a:t>
            </a:r>
            <a:r>
              <a:rPr lang="hr-HR" sz="2800" dirty="0">
                <a:latin typeface="+mn-lt"/>
                <a:cs typeface="Arial" pitchFamily="34"/>
              </a:rPr>
              <a:t>koji se rade od „</a:t>
            </a:r>
            <a:r>
              <a:rPr lang="hr-HR" sz="2800" dirty="0" err="1">
                <a:latin typeface="+mn-lt"/>
                <a:cs typeface="Arial" pitchFamily="34"/>
              </a:rPr>
              <a:t>luščija</a:t>
            </a:r>
            <a:r>
              <a:rPr lang="hr-HR" sz="2800" dirty="0">
                <a:latin typeface="+mn-lt"/>
                <a:cs typeface="Arial" pitchFamily="34"/>
              </a:rPr>
              <a:t>”(oni koji su se nekad koristili i izrađivali) izrađuju danas stariji ljudi, a mlađi rade moderne </a:t>
            </a:r>
            <a:r>
              <a:rPr lang="hr-HR" sz="2800" dirty="0" err="1" smtClean="0">
                <a:latin typeface="+mn-lt"/>
                <a:cs typeface="Arial" pitchFamily="34"/>
              </a:rPr>
              <a:t>cekare</a:t>
            </a:r>
            <a:r>
              <a:rPr lang="hr-HR" sz="2800" dirty="0" smtClean="0">
                <a:latin typeface="+mn-lt"/>
                <a:cs typeface="Arial" pitchFamily="34"/>
              </a:rPr>
              <a:t> </a:t>
            </a:r>
            <a:r>
              <a:rPr lang="hr-HR" sz="2800" dirty="0">
                <a:latin typeface="+mn-lt"/>
                <a:cs typeface="Arial" pitchFamily="34"/>
              </a:rPr>
              <a:t>od različitih </a:t>
            </a:r>
            <a:r>
              <a:rPr lang="hr-HR" sz="2800" dirty="0" smtClean="0">
                <a:latin typeface="+mn-lt"/>
                <a:cs typeface="Arial" pitchFamily="34"/>
              </a:rPr>
              <a:t>drugih materijala</a:t>
            </a:r>
            <a:endParaRPr lang="hr-HR" sz="2800" dirty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endParaRPr lang="hr-HR" sz="2800" dirty="0">
              <a:latin typeface="Arial" pitchFamily="34"/>
              <a:cs typeface="Arial" pitchFamily="34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9319" y="4296600"/>
            <a:ext cx="5985360" cy="241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680" y="4034160"/>
            <a:ext cx="4298760" cy="282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480" y="404664"/>
            <a:ext cx="10972440" cy="5177135"/>
          </a:xfrm>
        </p:spPr>
        <p:txBody>
          <a:bodyPr/>
          <a:lstStyle/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r>
              <a:rPr lang="hr-HR" dirty="0" smtClean="0">
                <a:latin typeface="+mn-lt"/>
                <a:cs typeface="Arial" pitchFamily="34"/>
              </a:rPr>
              <a:t>udruge koje izrađuju </a:t>
            </a:r>
            <a:r>
              <a:rPr lang="hr-HR" dirty="0" err="1" smtClean="0">
                <a:latin typeface="+mn-lt"/>
                <a:cs typeface="Arial" pitchFamily="34"/>
              </a:rPr>
              <a:t>cekare</a:t>
            </a:r>
            <a:r>
              <a:rPr lang="hr-HR" dirty="0" smtClean="0">
                <a:latin typeface="+mn-lt"/>
                <a:cs typeface="Arial" pitchFamily="34"/>
              </a:rPr>
              <a:t> </a:t>
            </a:r>
            <a:r>
              <a:rPr lang="hr-HR" dirty="0" smtClean="0">
                <a:latin typeface="+mn-lt"/>
                <a:cs typeface="Arial" pitchFamily="34"/>
              </a:rPr>
              <a:t>- udruge žena s područja Općine </a:t>
            </a:r>
            <a:r>
              <a:rPr lang="hr-HR" dirty="0" err="1" smtClean="0">
                <a:latin typeface="+mn-lt"/>
                <a:cs typeface="Arial" pitchFamily="34"/>
              </a:rPr>
              <a:t>Nedelišće</a:t>
            </a:r>
            <a:r>
              <a:rPr lang="hr-HR" dirty="0" smtClean="0">
                <a:latin typeface="+mn-lt"/>
                <a:cs typeface="Arial" pitchFamily="34"/>
              </a:rPr>
              <a:t> i , KUU Seljačka Sloga, Međimurske roke</a:t>
            </a:r>
            <a:endParaRPr lang="hr-HR" dirty="0" smtClean="0">
              <a:latin typeface="+mn-lt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endParaRPr lang="hr-HR" dirty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r>
              <a:rPr lang="hr-HR" sz="3600" b="1" dirty="0" smtClean="0">
                <a:latin typeface="+mn-lt"/>
                <a:cs typeface="Arial" pitchFamily="34"/>
              </a:rPr>
              <a:t>znanje izrade </a:t>
            </a:r>
            <a:r>
              <a:rPr lang="hr-HR" sz="3600" b="1" dirty="0" err="1" smtClean="0">
                <a:latin typeface="+mn-lt"/>
                <a:cs typeface="Arial" pitchFamily="34"/>
              </a:rPr>
              <a:t>cekara</a:t>
            </a:r>
            <a:r>
              <a:rPr lang="hr-HR" sz="3600" b="1" dirty="0" smtClean="0">
                <a:latin typeface="+mn-lt"/>
                <a:cs typeface="Arial" pitchFamily="34"/>
              </a:rPr>
              <a:t> </a:t>
            </a:r>
            <a:r>
              <a:rPr lang="hr-HR" sz="3600" b="1" dirty="0" smtClean="0">
                <a:latin typeface="+mn-lt"/>
                <a:cs typeface="Arial" pitchFamily="34"/>
              </a:rPr>
              <a:t>nestaje!</a:t>
            </a: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sz="3600" b="1" dirty="0" smtClean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sz="3600" b="1" dirty="0" smtClean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sz="3600" b="1" dirty="0" smtClean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sz="3600" b="1" dirty="0" smtClean="0">
              <a:latin typeface="+mn-lt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dirty="0">
              <a:latin typeface="Arial" pitchFamily="34"/>
              <a:cs typeface="Arial" pitchFamily="34"/>
            </a:endParaRP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endParaRPr lang="hr-HR" dirty="0" smtClean="0">
              <a:latin typeface="Arial" pitchFamily="34"/>
              <a:cs typeface="Arial" pitchFamily="34"/>
            </a:endParaRPr>
          </a:p>
        </p:txBody>
      </p:sp>
      <p:pic>
        <p:nvPicPr>
          <p:cNvPr id="6" name="Picture 5" descr="20200306_133354.jpg"/>
          <p:cNvPicPr>
            <a:picLocks noChangeAspect="1"/>
          </p:cNvPicPr>
          <p:nvPr/>
        </p:nvPicPr>
        <p:blipFill>
          <a:blip r:embed="rId2" cstate="print"/>
          <a:srcRect l="12988" r="41338" b="58400"/>
          <a:stretch>
            <a:fillRect/>
          </a:stretch>
        </p:blipFill>
        <p:spPr>
          <a:xfrm>
            <a:off x="3719736" y="2492896"/>
            <a:ext cx="5170473" cy="3531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3872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Gospođa Marija </a:t>
            </a:r>
            <a:r>
              <a:rPr lang="hr-HR" dirty="0" err="1" smtClean="0"/>
              <a:t>Kukolić</a:t>
            </a:r>
            <a:endParaRPr lang="hr-H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Move="1" noResize="1"/>
          </p:cNvSpPr>
          <p:nvPr/>
        </p:nvSpPr>
        <p:spPr>
          <a:xfrm>
            <a:off x="0" y="0"/>
            <a:ext cx="12192119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Slika 5"/>
          <p:cNvPicPr>
            <a:picLocks noChangeAspect="1"/>
          </p:cNvPicPr>
          <p:nvPr/>
        </p:nvPicPr>
        <p:blipFill>
          <a:blip r:embed="rId3" cstate="print"/>
          <a:srcRect l="6520" r="4790"/>
          <a:stretch>
            <a:fillRect/>
          </a:stretch>
        </p:blipFill>
        <p:spPr>
          <a:xfrm>
            <a:off x="4943872" y="404664"/>
            <a:ext cx="3240360" cy="22378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17"/>
          <p:cNvSpPr>
            <a:spLocks noMove="1" noResize="1"/>
          </p:cNvSpPr>
          <p:nvPr/>
        </p:nvSpPr>
        <p:spPr>
          <a:xfrm>
            <a:off x="0" y="0"/>
            <a:ext cx="394596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45815"/>
              <a:gd name="f7" fmla="val 6858000"/>
              <a:gd name="f8" fmla="val 3138662"/>
              <a:gd name="f9" fmla="val 3275260"/>
              <a:gd name="f10" fmla="val 267438"/>
              <a:gd name="f11" fmla="val 3698614"/>
              <a:gd name="f12" fmla="val 1184879"/>
              <a:gd name="f13" fmla="val 2290869"/>
              <a:gd name="f14" fmla="val 3481388"/>
              <a:gd name="f15" fmla="val 4671908"/>
              <a:gd name="f16" fmla="val 5777898"/>
              <a:gd name="f17" fmla="val 6695338"/>
              <a:gd name="f18" fmla="val 3192177"/>
              <a:gd name="f19" fmla="+- 0 0 0"/>
              <a:gd name="f20" fmla="*/ f3 1 3945815"/>
              <a:gd name="f21" fmla="*/ f4 1 6858000"/>
              <a:gd name="f22" fmla="+- f7 0 f5"/>
              <a:gd name="f23" fmla="+- f6 0 f5"/>
              <a:gd name="f24" fmla="*/ f19 f0 1"/>
              <a:gd name="f25" fmla="*/ f23 1 3945815"/>
              <a:gd name="f26" fmla="*/ f22 1 6858000"/>
              <a:gd name="f27" fmla="*/ 0 f23 1"/>
              <a:gd name="f28" fmla="*/ 0 f22 1"/>
              <a:gd name="f29" fmla="*/ 3138662 f23 1"/>
              <a:gd name="f30" fmla="*/ 3275260 f23 1"/>
              <a:gd name="f31" fmla="*/ 267438 f22 1"/>
              <a:gd name="f32" fmla="*/ 3945815 f23 1"/>
              <a:gd name="f33" fmla="*/ 3481388 f22 1"/>
              <a:gd name="f34" fmla="*/ 6695338 f22 1"/>
              <a:gd name="f35" fmla="*/ 3192177 f23 1"/>
              <a:gd name="f36" fmla="*/ 6858000 f22 1"/>
              <a:gd name="f37" fmla="*/ f24 1 f2"/>
              <a:gd name="f38" fmla="*/ f27 1 3945815"/>
              <a:gd name="f39" fmla="*/ f28 1 6858000"/>
              <a:gd name="f40" fmla="*/ f29 1 3945815"/>
              <a:gd name="f41" fmla="*/ f30 1 3945815"/>
              <a:gd name="f42" fmla="*/ f31 1 6858000"/>
              <a:gd name="f43" fmla="*/ f32 1 3945815"/>
              <a:gd name="f44" fmla="*/ f33 1 6858000"/>
              <a:gd name="f45" fmla="*/ f34 1 6858000"/>
              <a:gd name="f46" fmla="*/ f35 1 3945815"/>
              <a:gd name="f47" fmla="*/ f36 1 6858000"/>
              <a:gd name="f48" fmla="*/ f5 1 f25"/>
              <a:gd name="f49" fmla="*/ f6 1 f25"/>
              <a:gd name="f50" fmla="*/ f5 1 f26"/>
              <a:gd name="f51" fmla="*/ f7 1 f26"/>
              <a:gd name="f52" fmla="+- f37 0 f1"/>
              <a:gd name="f53" fmla="*/ f38 1 f25"/>
              <a:gd name="f54" fmla="*/ f39 1 f26"/>
              <a:gd name="f55" fmla="*/ f40 1 f25"/>
              <a:gd name="f56" fmla="*/ f41 1 f25"/>
              <a:gd name="f57" fmla="*/ f42 1 f26"/>
              <a:gd name="f58" fmla="*/ f43 1 f25"/>
              <a:gd name="f59" fmla="*/ f44 1 f26"/>
              <a:gd name="f60" fmla="*/ f45 1 f26"/>
              <a:gd name="f61" fmla="*/ f46 1 f25"/>
              <a:gd name="f62" fmla="*/ f47 1 f26"/>
              <a:gd name="f63" fmla="*/ f48 f20 1"/>
              <a:gd name="f64" fmla="*/ f49 f20 1"/>
              <a:gd name="f65" fmla="*/ f51 f21 1"/>
              <a:gd name="f66" fmla="*/ f50 f21 1"/>
              <a:gd name="f67" fmla="*/ f53 f20 1"/>
              <a:gd name="f68" fmla="*/ f54 f21 1"/>
              <a:gd name="f69" fmla="*/ f55 f20 1"/>
              <a:gd name="f70" fmla="*/ f56 f20 1"/>
              <a:gd name="f71" fmla="*/ f57 f21 1"/>
              <a:gd name="f72" fmla="*/ f58 f20 1"/>
              <a:gd name="f73" fmla="*/ f59 f21 1"/>
              <a:gd name="f74" fmla="*/ f60 f21 1"/>
              <a:gd name="f75" fmla="*/ f61 f20 1"/>
              <a:gd name="f76" fmla="*/ f62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67" y="f68"/>
              </a:cxn>
              <a:cxn ang="f52">
                <a:pos x="f69" y="f68"/>
              </a:cxn>
              <a:cxn ang="f52">
                <a:pos x="f70" y="f71"/>
              </a:cxn>
              <a:cxn ang="f52">
                <a:pos x="f72" y="f73"/>
              </a:cxn>
              <a:cxn ang="f52">
                <a:pos x="f70" y="f74"/>
              </a:cxn>
              <a:cxn ang="f52">
                <a:pos x="f75" y="f76"/>
              </a:cxn>
              <a:cxn ang="f52">
                <a:pos x="f67" y="f76"/>
              </a:cxn>
            </a:cxnLst>
            <a:rect l="f63" t="f66" r="f64" b="f65"/>
            <a:pathLst>
              <a:path w="3945815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1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EFEFEF"/>
            </a:solidFill>
            <a:prstDash val="solid"/>
            <a:miter/>
          </a:ln>
          <a:effectLst>
            <a:outerShdw dist="38160" algn="tl">
              <a:srgbClr val="D9D9D9">
                <a:alpha val="30000"/>
              </a:srgbClr>
            </a:outerShdw>
          </a:effectLst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Freeform: Shape 19"/>
          <p:cNvSpPr>
            <a:spLocks noMove="1" noResize="1"/>
          </p:cNvSpPr>
          <p:nvPr/>
        </p:nvSpPr>
        <p:spPr>
          <a:xfrm>
            <a:off x="0" y="0"/>
            <a:ext cx="39366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36670"/>
              <a:gd name="f7" fmla="val 6858000"/>
              <a:gd name="f8" fmla="val 3129517"/>
              <a:gd name="f9" fmla="val 3266115"/>
              <a:gd name="f10" fmla="val 267438"/>
              <a:gd name="f11" fmla="val 3689469"/>
              <a:gd name="f12" fmla="val 1184879"/>
              <a:gd name="f13" fmla="val 2290869"/>
              <a:gd name="f14" fmla="val 3481388"/>
              <a:gd name="f15" fmla="val 4671908"/>
              <a:gd name="f16" fmla="val 5777898"/>
              <a:gd name="f17" fmla="val 6695338"/>
              <a:gd name="f18" fmla="val 3183032"/>
              <a:gd name="f19" fmla="+- 0 0 0"/>
              <a:gd name="f20" fmla="*/ f3 1 3936670"/>
              <a:gd name="f21" fmla="*/ f4 1 6858000"/>
              <a:gd name="f22" fmla="+- f7 0 f5"/>
              <a:gd name="f23" fmla="+- f6 0 f5"/>
              <a:gd name="f24" fmla="*/ f19 f0 1"/>
              <a:gd name="f25" fmla="*/ f23 1 3936670"/>
              <a:gd name="f26" fmla="*/ f22 1 6858000"/>
              <a:gd name="f27" fmla="*/ 0 f23 1"/>
              <a:gd name="f28" fmla="*/ 0 f22 1"/>
              <a:gd name="f29" fmla="*/ 3129517 f23 1"/>
              <a:gd name="f30" fmla="*/ 3266115 f23 1"/>
              <a:gd name="f31" fmla="*/ 267438 f22 1"/>
              <a:gd name="f32" fmla="*/ 3936670 f23 1"/>
              <a:gd name="f33" fmla="*/ 3481388 f22 1"/>
              <a:gd name="f34" fmla="*/ 6695338 f22 1"/>
              <a:gd name="f35" fmla="*/ 3183032 f23 1"/>
              <a:gd name="f36" fmla="*/ 6858000 f22 1"/>
              <a:gd name="f37" fmla="*/ f24 1 f2"/>
              <a:gd name="f38" fmla="*/ f27 1 3936670"/>
              <a:gd name="f39" fmla="*/ f28 1 6858000"/>
              <a:gd name="f40" fmla="*/ f29 1 3936670"/>
              <a:gd name="f41" fmla="*/ f30 1 3936670"/>
              <a:gd name="f42" fmla="*/ f31 1 6858000"/>
              <a:gd name="f43" fmla="*/ f32 1 3936670"/>
              <a:gd name="f44" fmla="*/ f33 1 6858000"/>
              <a:gd name="f45" fmla="*/ f34 1 6858000"/>
              <a:gd name="f46" fmla="*/ f35 1 3936670"/>
              <a:gd name="f47" fmla="*/ f36 1 6858000"/>
              <a:gd name="f48" fmla="*/ f5 1 f25"/>
              <a:gd name="f49" fmla="*/ f6 1 f25"/>
              <a:gd name="f50" fmla="*/ f5 1 f26"/>
              <a:gd name="f51" fmla="*/ f7 1 f26"/>
              <a:gd name="f52" fmla="+- f37 0 f1"/>
              <a:gd name="f53" fmla="*/ f38 1 f25"/>
              <a:gd name="f54" fmla="*/ f39 1 f26"/>
              <a:gd name="f55" fmla="*/ f40 1 f25"/>
              <a:gd name="f56" fmla="*/ f41 1 f25"/>
              <a:gd name="f57" fmla="*/ f42 1 f26"/>
              <a:gd name="f58" fmla="*/ f43 1 f25"/>
              <a:gd name="f59" fmla="*/ f44 1 f26"/>
              <a:gd name="f60" fmla="*/ f45 1 f26"/>
              <a:gd name="f61" fmla="*/ f46 1 f25"/>
              <a:gd name="f62" fmla="*/ f47 1 f26"/>
              <a:gd name="f63" fmla="*/ f48 f20 1"/>
              <a:gd name="f64" fmla="*/ f49 f20 1"/>
              <a:gd name="f65" fmla="*/ f51 f21 1"/>
              <a:gd name="f66" fmla="*/ f50 f21 1"/>
              <a:gd name="f67" fmla="*/ f53 f20 1"/>
              <a:gd name="f68" fmla="*/ f54 f21 1"/>
              <a:gd name="f69" fmla="*/ f55 f20 1"/>
              <a:gd name="f70" fmla="*/ f56 f20 1"/>
              <a:gd name="f71" fmla="*/ f57 f21 1"/>
              <a:gd name="f72" fmla="*/ f58 f20 1"/>
              <a:gd name="f73" fmla="*/ f59 f21 1"/>
              <a:gd name="f74" fmla="*/ f60 f21 1"/>
              <a:gd name="f75" fmla="*/ f61 f20 1"/>
              <a:gd name="f76" fmla="*/ f62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67" y="f68"/>
              </a:cxn>
              <a:cxn ang="f52">
                <a:pos x="f69" y="f68"/>
              </a:cxn>
              <a:cxn ang="f52">
                <a:pos x="f70" y="f71"/>
              </a:cxn>
              <a:cxn ang="f52">
                <a:pos x="f72" y="f73"/>
              </a:cxn>
              <a:cxn ang="f52">
                <a:pos x="f70" y="f74"/>
              </a:cxn>
              <a:cxn ang="f52">
                <a:pos x="f75" y="f76"/>
              </a:cxn>
              <a:cxn ang="f52">
                <a:pos x="f67" y="f76"/>
              </a:cxn>
            </a:cxnLst>
            <a:rect l="f63" t="f66" r="f64" b="f65"/>
            <a:pathLst>
              <a:path w="3936670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1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Naslov 1"/>
          <p:cNvSpPr txBox="1">
            <a:spLocks noGrp="1"/>
          </p:cNvSpPr>
          <p:nvPr>
            <p:ph type="title"/>
          </p:nvPr>
        </p:nvSpPr>
        <p:spPr>
          <a:xfrm>
            <a:off x="551384" y="188640"/>
            <a:ext cx="2807280" cy="13255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r-HR" sz="3200" dirty="0">
                <a:latin typeface="+mn-lt"/>
              </a:rPr>
              <a:t>Izrada </a:t>
            </a:r>
            <a:r>
              <a:rPr lang="hr-HR" sz="3200" dirty="0" err="1" smtClean="0">
                <a:latin typeface="+mn-lt"/>
              </a:rPr>
              <a:t>cekara</a:t>
            </a:r>
            <a:r>
              <a:rPr lang="hr-HR" sz="2800" dirty="0">
                <a:latin typeface="Segoe UI" pitchFamily="34"/>
              </a:rPr>
              <a:t/>
            </a:r>
            <a:br>
              <a:rPr lang="hr-HR" sz="2800" dirty="0">
                <a:latin typeface="Segoe UI" pitchFamily="34"/>
              </a:rPr>
            </a:br>
            <a:endParaRPr lang="hr-HR" sz="2800" dirty="0">
              <a:latin typeface="Segoe UI" pitchFamily="34"/>
            </a:endParaRPr>
          </a:p>
        </p:txBody>
      </p:sp>
      <p:sp>
        <p:nvSpPr>
          <p:cNvPr id="9" name="Rectangle 21"/>
          <p:cNvSpPr>
            <a:spLocks noMove="1" noResize="1"/>
          </p:cNvSpPr>
          <p:nvPr/>
        </p:nvSpPr>
        <p:spPr>
          <a:xfrm>
            <a:off x="0" y="1005840"/>
            <a:ext cx="128160" cy="653760"/>
          </a:xfrm>
          <a:prstGeom prst="rect">
            <a:avLst/>
          </a:prstGeom>
          <a:solidFill>
            <a:srgbClr val="ED7D31"/>
          </a:solidFill>
          <a:ln>
            <a:noFill/>
            <a:prstDash val="solid"/>
          </a:ln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Rectangle 23"/>
          <p:cNvSpPr>
            <a:spLocks noMove="1" noResize="1"/>
          </p:cNvSpPr>
          <p:nvPr/>
        </p:nvSpPr>
        <p:spPr>
          <a:xfrm>
            <a:off x="438839" y="2089800"/>
            <a:ext cx="2834640" cy="18360"/>
          </a:xfrm>
          <a:prstGeom prst="rect">
            <a:avLst/>
          </a:prstGeom>
          <a:solidFill>
            <a:srgbClr val="D5D5D5"/>
          </a:solidFill>
          <a:ln>
            <a:noFill/>
            <a:prstDash val="solid"/>
          </a:ln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Rezervirano mjesto sadržaja 2"/>
          <p:cNvSpPr txBox="1">
            <a:spLocks noGrp="1"/>
          </p:cNvSpPr>
          <p:nvPr>
            <p:ph idx="1"/>
          </p:nvPr>
        </p:nvSpPr>
        <p:spPr>
          <a:xfrm>
            <a:off x="191344" y="1196752"/>
            <a:ext cx="4824536" cy="4768784"/>
          </a:xfrm>
        </p:spPr>
        <p:txBody>
          <a:bodyPr lIns="91440" tIns="45720" rIns="91440" bIns="4572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hr-HR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r>
              <a:rPr lang="hr-HR" sz="2800" dirty="0">
                <a:latin typeface="Calibri"/>
              </a:rPr>
              <a:t>Izrada </a:t>
            </a:r>
            <a:r>
              <a:rPr lang="hr-HR" sz="2800" dirty="0" err="1" smtClean="0">
                <a:latin typeface="Calibri"/>
              </a:rPr>
              <a:t>cekara</a:t>
            </a:r>
            <a:r>
              <a:rPr lang="hr-HR" sz="2800" dirty="0" smtClean="0">
                <a:latin typeface="Calibri"/>
              </a:rPr>
              <a:t> </a:t>
            </a:r>
            <a:r>
              <a:rPr lang="hr-HR" sz="2800" dirty="0" smtClean="0">
                <a:latin typeface="Calibri"/>
              </a:rPr>
              <a:t>podijeljena </a:t>
            </a:r>
          </a:p>
          <a:p>
            <a:pPr marL="228600" lvl="0" indent="-228600" hangingPunct="1">
              <a:spcBef>
                <a:spcPts val="1001"/>
              </a:spcBef>
              <a:buSzPct val="100000"/>
              <a:buNone/>
            </a:pPr>
            <a:r>
              <a:rPr lang="hr-HR" sz="2800" dirty="0" smtClean="0">
                <a:latin typeface="Calibri"/>
              </a:rPr>
              <a:t>je </a:t>
            </a:r>
            <a:r>
              <a:rPr lang="hr-HR" sz="2800" dirty="0">
                <a:latin typeface="Calibri"/>
              </a:rPr>
              <a:t>u nekoliko faza:</a:t>
            </a:r>
          </a:p>
          <a:p>
            <a:pPr marL="228600" lvl="0" indent="-228600" hangingPunct="1">
              <a:spcBef>
                <a:spcPts val="1001"/>
              </a:spcBef>
              <a:buSzPct val="100000"/>
              <a:buFont typeface="Arial" pitchFamily="34"/>
              <a:buChar char="•"/>
            </a:pPr>
            <a:endParaRPr lang="hr-HR" sz="2800" dirty="0">
              <a:latin typeface="Calibri"/>
            </a:endParaRPr>
          </a:p>
          <a:p>
            <a:pPr marL="457200" lvl="0" indent="-457200" hangingPunct="1">
              <a:spcBef>
                <a:spcPts val="1001"/>
              </a:spcBef>
              <a:buSzPct val="100000"/>
              <a:buAutoNum type="arabicPeriod"/>
            </a:pPr>
            <a:r>
              <a:rPr lang="hr-HR" sz="2800" dirty="0">
                <a:latin typeface="Calibri"/>
              </a:rPr>
              <a:t>Odvajanje </a:t>
            </a:r>
            <a:r>
              <a:rPr lang="hr-HR" sz="2800" dirty="0" err="1">
                <a:latin typeface="Calibri"/>
              </a:rPr>
              <a:t>luščija</a:t>
            </a:r>
            <a:r>
              <a:rPr lang="hr-HR" sz="2800" dirty="0">
                <a:latin typeface="Calibri"/>
              </a:rPr>
              <a:t> (komušine) od kukuruza</a:t>
            </a:r>
          </a:p>
          <a:p>
            <a:pPr marL="457200" lvl="0" indent="-457200" hangingPunct="1">
              <a:spcBef>
                <a:spcPts val="1001"/>
              </a:spcBef>
              <a:buSzPct val="100000"/>
              <a:buAutoNum type="arabicPeriod"/>
            </a:pPr>
            <a:r>
              <a:rPr lang="hr-HR" sz="2800" dirty="0">
                <a:latin typeface="Calibri"/>
              </a:rPr>
              <a:t>Sušenje </a:t>
            </a:r>
            <a:r>
              <a:rPr lang="hr-HR" sz="2800" dirty="0" err="1">
                <a:latin typeface="Calibri"/>
              </a:rPr>
              <a:t>luščija</a:t>
            </a:r>
            <a:r>
              <a:rPr lang="hr-HR" sz="2800" dirty="0">
                <a:latin typeface="Calibri"/>
              </a:rPr>
              <a:t> (komušine</a:t>
            </a:r>
            <a:r>
              <a:rPr lang="hr-HR" sz="2800" dirty="0" smtClean="0">
                <a:latin typeface="Calibri"/>
              </a:rPr>
              <a:t>)</a:t>
            </a:r>
            <a:endParaRPr lang="hr-HR" sz="2800" dirty="0">
              <a:latin typeface="Calibri"/>
            </a:endParaRPr>
          </a:p>
          <a:p>
            <a:pPr marL="457200" lvl="0" indent="-457200" hangingPunct="1">
              <a:spcBef>
                <a:spcPts val="1001"/>
              </a:spcBef>
              <a:buSzPct val="100000"/>
              <a:buAutoNum type="arabicPeriod"/>
            </a:pPr>
            <a:r>
              <a:rPr lang="hr-HR" sz="2800" dirty="0">
                <a:latin typeface="Calibri"/>
              </a:rPr>
              <a:t>Bojanje </a:t>
            </a:r>
            <a:r>
              <a:rPr lang="hr-HR" sz="2800" dirty="0" err="1">
                <a:latin typeface="Calibri"/>
              </a:rPr>
              <a:t>luščija</a:t>
            </a:r>
            <a:r>
              <a:rPr lang="hr-HR" sz="2800" dirty="0">
                <a:latin typeface="Calibri"/>
              </a:rPr>
              <a:t> (komušine) prirodnim </a:t>
            </a:r>
            <a:r>
              <a:rPr lang="hr-HR" sz="2800" dirty="0" smtClean="0">
                <a:latin typeface="Calibri"/>
              </a:rPr>
              <a:t>ili umjetnim bojama</a:t>
            </a:r>
            <a:endParaRPr lang="hr-HR" sz="2800" dirty="0">
              <a:latin typeface="Calibri"/>
            </a:endParaRPr>
          </a:p>
          <a:p>
            <a:pPr marL="457200" lvl="0" indent="-457200" hangingPunct="1">
              <a:spcBef>
                <a:spcPts val="1001"/>
              </a:spcBef>
              <a:buSzPct val="100000"/>
              <a:buAutoNum type="arabicPeriod"/>
            </a:pPr>
            <a:r>
              <a:rPr lang="hr-HR" sz="2800" dirty="0">
                <a:latin typeface="Calibri"/>
              </a:rPr>
              <a:t>Pletenje </a:t>
            </a:r>
            <a:r>
              <a:rPr lang="hr-HR" sz="2800" dirty="0" err="1" smtClean="0">
                <a:latin typeface="Calibri"/>
              </a:rPr>
              <a:t>cekara</a:t>
            </a:r>
            <a:endParaRPr lang="hr-HR" sz="2800" dirty="0">
              <a:latin typeface="Calibri"/>
            </a:endParaRPr>
          </a:p>
        </p:txBody>
      </p:sp>
      <p:pic>
        <p:nvPicPr>
          <p:cNvPr id="12" name="Slika 10"/>
          <p:cNvPicPr>
            <a:picLocks noChangeAspect="1"/>
          </p:cNvPicPr>
          <p:nvPr/>
        </p:nvPicPr>
        <p:blipFill>
          <a:blip r:embed="rId4" cstate="print"/>
          <a:srcRect l="6157" r="179"/>
          <a:stretch>
            <a:fillRect/>
          </a:stretch>
        </p:blipFill>
        <p:spPr>
          <a:xfrm>
            <a:off x="8112223" y="3959298"/>
            <a:ext cx="4079777" cy="28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Nastava\projekt građanin\cekar slike\20191212_173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2264" y="980728"/>
            <a:ext cx="3456384" cy="2592288"/>
          </a:xfrm>
          <a:prstGeom prst="rect">
            <a:avLst/>
          </a:prstGeom>
          <a:noFill/>
        </p:spPr>
      </p:pic>
      <p:pic>
        <p:nvPicPr>
          <p:cNvPr id="1028" name="Picture 4" descr="D:\Nastava\projekt građanin\cekar slike\20191212_174105.jpg"/>
          <p:cNvPicPr>
            <a:picLocks noChangeAspect="1" noChangeArrowheads="1"/>
          </p:cNvPicPr>
          <p:nvPr/>
        </p:nvPicPr>
        <p:blipFill>
          <a:blip r:embed="rId6" cstate="print"/>
          <a:srcRect l="3529" t="22353" b="28235"/>
          <a:stretch>
            <a:fillRect/>
          </a:stretch>
        </p:blipFill>
        <p:spPr bwMode="auto">
          <a:xfrm>
            <a:off x="5015880" y="4149080"/>
            <a:ext cx="3051767" cy="11723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10515600" cy="1325520"/>
          </a:xfrm>
        </p:spPr>
        <p:txBody>
          <a:bodyPr/>
          <a:lstStyle/>
          <a:p>
            <a:pPr algn="ctr">
              <a:buNone/>
            </a:pPr>
            <a:r>
              <a:rPr lang="hr-HR" b="1" dirty="0" smtClean="0"/>
              <a:t>Prednosti </a:t>
            </a:r>
            <a:r>
              <a:rPr lang="hr-HR" b="1" dirty="0" err="1" smtClean="0"/>
              <a:t>cekara</a:t>
            </a:r>
            <a:endParaRPr lang="hr-HR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 flipV="1">
            <a:off x="838080" y="0"/>
            <a:ext cx="10515600" cy="365040"/>
          </a:xfrm>
        </p:spPr>
        <p:txBody>
          <a:bodyPr/>
          <a:lstStyle/>
          <a:p>
            <a:pPr>
              <a:buNone/>
            </a:pP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r-HR" dirty="0" smtClean="0">
                <a:latin typeface="+mn-lt"/>
              </a:rPr>
              <a:t>Izdržljiviji su od plastičnih vrećica!</a:t>
            </a:r>
          </a:p>
          <a:p>
            <a:pPr algn="ctr">
              <a:buNone/>
            </a:pPr>
            <a:endParaRPr lang="hr-HR" dirty="0" smtClean="0">
              <a:latin typeface="+mn-lt"/>
            </a:endParaRPr>
          </a:p>
          <a:p>
            <a:pPr algn="ctr">
              <a:buNone/>
            </a:pPr>
            <a:r>
              <a:rPr lang="hr-HR" dirty="0" smtClean="0">
                <a:latin typeface="+mn-lt"/>
              </a:rPr>
              <a:t>Izrađeni su od prirodnog materijala!</a:t>
            </a:r>
          </a:p>
          <a:p>
            <a:pPr algn="ctr">
              <a:buNone/>
            </a:pPr>
            <a:endParaRPr lang="hr-HR" dirty="0">
              <a:latin typeface="+mn-lt"/>
            </a:endParaRPr>
          </a:p>
          <a:p>
            <a:pPr algn="ctr">
              <a:buNone/>
            </a:pPr>
            <a:r>
              <a:rPr lang="hr-HR" dirty="0" smtClean="0">
                <a:latin typeface="+mn-lt"/>
              </a:rPr>
              <a:t>Mogu se popraviti!</a:t>
            </a:r>
          </a:p>
          <a:p>
            <a:pPr algn="ctr">
              <a:buNone/>
            </a:pPr>
            <a:endParaRPr lang="hr-HR" dirty="0">
              <a:latin typeface="+mn-lt"/>
            </a:endParaRPr>
          </a:p>
          <a:p>
            <a:pPr algn="ctr">
              <a:buNone/>
            </a:pPr>
            <a:r>
              <a:rPr lang="hr-HR" dirty="0" smtClean="0">
                <a:latin typeface="+mn-lt"/>
              </a:rPr>
              <a:t>Traju više od deset godina!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ksplozija: 8 točaka 2"/>
          <p:cNvSpPr/>
          <p:nvPr/>
        </p:nvSpPr>
        <p:spPr>
          <a:xfrm>
            <a:off x="-72000" y="0"/>
            <a:ext cx="6168000" cy="6786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val 5800"/>
              <a:gd name="f9" fmla="val 14522"/>
              <a:gd name="f10" fmla="val 14155"/>
              <a:gd name="f11" fmla="val 5325"/>
              <a:gd name="f12" fmla="val 18380"/>
              <a:gd name="f13" fmla="val 4457"/>
              <a:gd name="f14" fmla="val 16702"/>
              <a:gd name="f15" fmla="val 7315"/>
              <a:gd name="f16" fmla="val 21097"/>
              <a:gd name="f17" fmla="val 8137"/>
              <a:gd name="f18" fmla="val 17607"/>
              <a:gd name="f19" fmla="val 10475"/>
              <a:gd name="f20" fmla="val 13290"/>
              <a:gd name="f21" fmla="val 16837"/>
              <a:gd name="f22" fmla="val 12942"/>
              <a:gd name="f23" fmla="val 18145"/>
              <a:gd name="f24" fmla="val 18095"/>
              <a:gd name="f25" fmla="val 14020"/>
              <a:gd name="f26" fmla="val 14457"/>
              <a:gd name="f27" fmla="val 13247"/>
              <a:gd name="f28" fmla="val 19737"/>
              <a:gd name="f29" fmla="val 10532"/>
              <a:gd name="f30" fmla="val 14935"/>
              <a:gd name="f31" fmla="val 8485"/>
              <a:gd name="f32" fmla="val 7715"/>
              <a:gd name="f33" fmla="val 15627"/>
              <a:gd name="f34" fmla="val 4762"/>
              <a:gd name="f35" fmla="val 17617"/>
              <a:gd name="f36" fmla="val 5667"/>
              <a:gd name="f37" fmla="val 13937"/>
              <a:gd name="f38" fmla="val 135"/>
              <a:gd name="f39" fmla="val 14587"/>
              <a:gd name="f40" fmla="val 3722"/>
              <a:gd name="f41" fmla="val 11775"/>
              <a:gd name="f42" fmla="val 8615"/>
              <a:gd name="f43" fmla="val 4627"/>
              <a:gd name="f44" fmla="val 7617"/>
              <a:gd name="f45" fmla="val 370"/>
              <a:gd name="f46" fmla="val 2295"/>
              <a:gd name="f47" fmla="val 7312"/>
              <a:gd name="f48" fmla="val 6320"/>
              <a:gd name="f49" fmla="val 8352"/>
              <a:gd name="f50" fmla="+- 0 0 0"/>
              <a:gd name="f51" fmla="*/ f3 1 21600"/>
              <a:gd name="f52" fmla="*/ f4 1 21600"/>
              <a:gd name="f53" fmla="val f5"/>
              <a:gd name="f54" fmla="val f6"/>
              <a:gd name="f55" fmla="*/ f50 f0 1"/>
              <a:gd name="f56" fmla="+- f54 0 f53"/>
              <a:gd name="f57" fmla="*/ f55 1 f2"/>
              <a:gd name="f58" fmla="*/ f56 1 21600"/>
              <a:gd name="f59" fmla="*/ f56 4627 1"/>
              <a:gd name="f60" fmla="*/ f56 8485 1"/>
              <a:gd name="f61" fmla="*/ f56 16702 1"/>
              <a:gd name="f62" fmla="*/ f56 14522 1"/>
              <a:gd name="f63" fmla="*/ f56 6320 1"/>
              <a:gd name="f64" fmla="*/ f56 8615 1"/>
              <a:gd name="f65" fmla="*/ f56 13937 1"/>
              <a:gd name="f66" fmla="*/ f56 13290 1"/>
              <a:gd name="f67" fmla="+- f57 0 f1"/>
              <a:gd name="f68" fmla="*/ f59 1 21600"/>
              <a:gd name="f69" fmla="*/ f60 1 21600"/>
              <a:gd name="f70" fmla="*/ f61 1 21600"/>
              <a:gd name="f71" fmla="*/ f62 1 21600"/>
              <a:gd name="f72" fmla="*/ f63 1 21600"/>
              <a:gd name="f73" fmla="*/ f64 1 21600"/>
              <a:gd name="f74" fmla="*/ f65 1 21600"/>
              <a:gd name="f75" fmla="*/ f66 1 21600"/>
              <a:gd name="f76" fmla="*/ f53 1 f58"/>
              <a:gd name="f77" fmla="*/ f54 1 f58"/>
              <a:gd name="f78" fmla="*/ f71 1 f58"/>
              <a:gd name="f79" fmla="*/ f73 1 f58"/>
              <a:gd name="f80" fmla="*/ f69 1 f58"/>
              <a:gd name="f81" fmla="*/ f75 1 f58"/>
              <a:gd name="f82" fmla="*/ f68 1 f58"/>
              <a:gd name="f83" fmla="*/ f70 1 f58"/>
              <a:gd name="f84" fmla="*/ f72 1 f58"/>
              <a:gd name="f85" fmla="*/ f74 1 f58"/>
              <a:gd name="f86" fmla="*/ f76 f52 1"/>
              <a:gd name="f87" fmla="*/ f76 f51 1"/>
              <a:gd name="f88" fmla="*/ f77 f52 1"/>
              <a:gd name="f89" fmla="*/ f77 f51 1"/>
              <a:gd name="f90" fmla="*/ f82 f51 1"/>
              <a:gd name="f91" fmla="*/ f83 f51 1"/>
              <a:gd name="f92" fmla="*/ f85 f52 1"/>
              <a:gd name="f93" fmla="*/ f84 f52 1"/>
              <a:gd name="f94" fmla="*/ f78 f51 1"/>
              <a:gd name="f95" fmla="*/ f79 f52 1"/>
              <a:gd name="f96" fmla="*/ f80 f51 1"/>
              <a:gd name="f97" fmla="*/ f81 f5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7">
                <a:pos x="f94" y="f86"/>
              </a:cxn>
              <a:cxn ang="f67">
                <a:pos x="f87" y="f95"/>
              </a:cxn>
              <a:cxn ang="f67">
                <a:pos x="f96" y="f88"/>
              </a:cxn>
              <a:cxn ang="f67">
                <a:pos x="f89" y="f97"/>
              </a:cxn>
            </a:cxnLst>
            <a:rect l="f90" t="f93" r="f91" b="f92"/>
            <a:pathLst>
              <a:path w="21600" h="21600">
                <a:moveTo>
                  <a:pt x="f7" y="f8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6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6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5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6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2F528F"/>
            </a:solidFill>
            <a:prstDash val="solid"/>
            <a:miter/>
          </a:ln>
        </p:spPr>
        <p:txBody>
          <a:bodyPr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r-H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kstniOkvir 3"/>
          <p:cNvSpPr txBox="1"/>
          <p:nvPr/>
        </p:nvSpPr>
        <p:spPr>
          <a:xfrm>
            <a:off x="6095880" y="2982239"/>
            <a:ext cx="2738880" cy="12927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r-HR" sz="7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=</a:t>
            </a:r>
          </a:p>
        </p:txBody>
      </p:sp>
      <p:pic>
        <p:nvPicPr>
          <p:cNvPr id="4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8680" y="1703160"/>
            <a:ext cx="4336200" cy="3251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Ravni poveznik 6"/>
          <p:cNvCxnSpPr/>
          <p:nvPr/>
        </p:nvCxnSpPr>
        <p:spPr>
          <a:xfrm flipV="1">
            <a:off x="7589160" y="1844999"/>
            <a:ext cx="2883960" cy="3252241"/>
          </a:xfrm>
          <a:prstGeom prst="straightConnector1">
            <a:avLst/>
          </a:prstGeom>
          <a:noFill/>
          <a:ln w="57240">
            <a:solidFill>
              <a:srgbClr val="FF0000"/>
            </a:solidFill>
            <a:prstDash val="solid"/>
            <a:miter/>
          </a:ln>
        </p:spPr>
      </p:cxnSp>
      <p:cxnSp>
        <p:nvCxnSpPr>
          <p:cNvPr id="6" name="Ravni poveznik 11"/>
          <p:cNvCxnSpPr/>
          <p:nvPr/>
        </p:nvCxnSpPr>
        <p:spPr>
          <a:xfrm>
            <a:off x="7624800" y="1802880"/>
            <a:ext cx="2883600" cy="3252240"/>
          </a:xfrm>
          <a:prstGeom prst="straightConnector1">
            <a:avLst/>
          </a:prstGeom>
          <a:noFill/>
          <a:ln w="57240">
            <a:solidFill>
              <a:srgbClr val="FF0000"/>
            </a:solidFill>
            <a:prstDash val="solid"/>
            <a:miter/>
          </a:ln>
        </p:spPr>
      </p:cxnSp>
      <p:sp>
        <p:nvSpPr>
          <p:cNvPr id="7" name="TekstniOkvir 12"/>
          <p:cNvSpPr txBox="1"/>
          <p:nvPr/>
        </p:nvSpPr>
        <p:spPr>
          <a:xfrm>
            <a:off x="8440199" y="3105719"/>
            <a:ext cx="249012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r-HR" sz="3600" b="1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X400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487488" y="1844824"/>
            <a:ext cx="3192840" cy="3168000"/>
          </a:xfrm>
          <a:prstGeom prst="rect">
            <a:avLst/>
          </a:prstGeom>
          <a:solidFill>
            <a:srgbClr val="F9DA83"/>
          </a:solidFill>
          <a:ln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96599" y="539280"/>
            <a:ext cx="10515600" cy="1325520"/>
          </a:xfrm>
        </p:spPr>
        <p:txBody>
          <a:bodyPr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hr-HR">
                <a:latin typeface="Baskerville Old Face" pitchFamily="18"/>
              </a:rPr>
              <a:t>HVALA NA PAŽNJI</a:t>
            </a:r>
            <a:r>
              <a:rPr lang="hr-HR">
                <a:latin typeface="Wingdings" pitchFamily="18"/>
              </a:rPr>
              <a:t>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2079" y="1761839"/>
            <a:ext cx="2744639" cy="485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09480" y="764704"/>
            <a:ext cx="10972440" cy="4817095"/>
          </a:xfrm>
        </p:spPr>
        <p:txBody>
          <a:bodyPr/>
          <a:lstStyle/>
          <a:p>
            <a:pPr>
              <a:buNone/>
            </a:pPr>
            <a:r>
              <a:rPr lang="hr-HR" sz="1200" dirty="0" smtClean="0"/>
              <a:t>Literatura</a:t>
            </a:r>
          </a:p>
          <a:p>
            <a:pPr>
              <a:buNone/>
            </a:pPr>
            <a:r>
              <a:rPr lang="hr-HR" sz="1200" dirty="0" smtClean="0"/>
              <a:t>Cimerman, Franjo; </a:t>
            </a:r>
            <a:r>
              <a:rPr lang="hr-HR" sz="1200" dirty="0" err="1" smtClean="0"/>
              <a:t>Cekari</a:t>
            </a:r>
            <a:r>
              <a:rPr lang="hr-HR" sz="1200" dirty="0" smtClean="0"/>
              <a:t>, </a:t>
            </a:r>
            <a:r>
              <a:rPr lang="hr-HR" sz="1200" dirty="0" err="1" smtClean="0"/>
              <a:t>Nedelišće</a:t>
            </a:r>
            <a:r>
              <a:rPr lang="hr-HR" sz="1200" dirty="0" smtClean="0"/>
              <a:t>, 2003.</a:t>
            </a:r>
          </a:p>
          <a:p>
            <a:pPr>
              <a:buNone/>
            </a:pPr>
            <a:r>
              <a:rPr lang="hr-HR" sz="1200" dirty="0" smtClean="0">
                <a:hlinkClick r:id="rId2"/>
              </a:rPr>
              <a:t>https://medjimurjepress.net/showtime/zanimljivosti/radionica-pletenja-cekera-odnosno-cekara-i-drugih-uporabnih-predmeta-od-komusine/</a:t>
            </a:r>
            <a:endParaRPr lang="hr-HR" sz="1200" dirty="0" smtClean="0"/>
          </a:p>
          <a:p>
            <a:pPr>
              <a:buNone/>
            </a:pPr>
            <a:r>
              <a:rPr lang="hr-HR" sz="1200" dirty="0" smtClean="0">
                <a:hlinkClick r:id="rId3"/>
              </a:rPr>
              <a:t>https://miss7.24sata.hr/moda/trend-koji-ne-mozemo-ignorirati-jer-pleplavio-je-sve-trgovine-neodoljivi-cekeri-i-pletene-torbice-25822</a:t>
            </a:r>
            <a:endParaRPr lang="hr-HR" sz="1200" dirty="0" smtClean="0"/>
          </a:p>
          <a:p>
            <a:pPr>
              <a:buNone/>
            </a:pPr>
            <a:r>
              <a:rPr lang="hr-HR" sz="1200" dirty="0" smtClean="0">
                <a:hlinkClick r:id="rId4"/>
              </a:rPr>
              <a:t>https://www.mnovine.hr/medimurje/drustvo/bake-stefanija-rozina-iz-dunjkovca-majstorice-izradi-cekera/</a:t>
            </a:r>
            <a:endParaRPr lang="hr-HR" sz="1200" dirty="0" smtClean="0"/>
          </a:p>
          <a:p>
            <a:pPr>
              <a:buNone/>
            </a:pPr>
            <a:r>
              <a:rPr lang="hr-HR" sz="1200" dirty="0" smtClean="0">
                <a:hlinkClick r:id="rId5"/>
              </a:rPr>
              <a:t>https://emedjimurje.net.hr/vijesti/drustvo/3964038/video-cekari-tradicija-i-vrijedna-vjestina-nasih-baka/</a:t>
            </a:r>
            <a:endParaRPr lang="hr-HR" sz="1200" dirty="0" smtClean="0"/>
          </a:p>
          <a:p>
            <a:pPr>
              <a:buNone/>
            </a:pPr>
            <a:endParaRPr lang="hr-HR" sz="1200" dirty="0" smtClean="0"/>
          </a:p>
          <a:p>
            <a:pPr>
              <a:buNone/>
            </a:pPr>
            <a:endParaRPr lang="hr-HR" sz="1200" dirty="0" smtClean="0"/>
          </a:p>
          <a:p>
            <a:pPr>
              <a:buNone/>
            </a:pPr>
            <a:endParaRPr lang="hr-HR" sz="1200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207</Words>
  <Application>Microsoft Office PowerPoint</Application>
  <PresentationFormat>Široki zaslon</PresentationFormat>
  <Paragraphs>42</Paragraphs>
  <Slides>9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12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22" baseType="lpstr">
      <vt:lpstr>Microsoft YaHei</vt:lpstr>
      <vt:lpstr>Arial</vt:lpstr>
      <vt:lpstr>Baskerville Old Face</vt:lpstr>
      <vt:lpstr>Calibri</vt:lpstr>
      <vt:lpstr>Calibri Light</vt:lpstr>
      <vt:lpstr>Liberation Sans</vt:lpstr>
      <vt:lpstr>Liberation Serif</vt:lpstr>
      <vt:lpstr>Mangal</vt:lpstr>
      <vt:lpstr>Segoe UI</vt:lpstr>
      <vt:lpstr>StarSymbol</vt:lpstr>
      <vt:lpstr>Tahoma</vt:lpstr>
      <vt:lpstr>Wingdings</vt:lpstr>
      <vt:lpstr>Tema sustava Office</vt:lpstr>
      <vt:lpstr>S cekarom u dućan</vt:lpstr>
      <vt:lpstr>Ceker (kod nas cekar) je torba pletena od kukuruzne komušine (luščija).Ljudi su ga nekad često koristili za nošenje svakodnevnih predmeta i proizvoda.</vt:lpstr>
      <vt:lpstr>PowerPoint prezentacija</vt:lpstr>
      <vt:lpstr>PowerPoint prezentacija</vt:lpstr>
      <vt:lpstr>Izrada cekara </vt:lpstr>
      <vt:lpstr>Prednosti cekara</vt:lpstr>
      <vt:lpstr>PowerPoint prezentacija</vt:lpstr>
      <vt:lpstr>HVALA NA PAŽNJI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Izrada cekara-ekologija</dc:title>
  <dc:creator>Mateja Kovač</dc:creator>
  <cp:lastModifiedBy>Željka Trupković</cp:lastModifiedBy>
  <cp:revision>22</cp:revision>
  <dcterms:created xsi:type="dcterms:W3CDTF">2021-01-28T14:42:34Z</dcterms:created>
  <dcterms:modified xsi:type="dcterms:W3CDTF">2021-03-19T10:50:42Z</dcterms:modified>
</cp:coreProperties>
</file>