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10" r:id="rId3"/>
    <p:sldId id="305" r:id="rId4"/>
    <p:sldId id="306" r:id="rId5"/>
    <p:sldId id="307" r:id="rId6"/>
    <p:sldId id="270" r:id="rId7"/>
    <p:sldId id="308" r:id="rId8"/>
    <p:sldId id="291" r:id="rId9"/>
    <p:sldId id="293" r:id="rId10"/>
    <p:sldId id="309" r:id="rId11"/>
    <p:sldId id="279" r:id="rId12"/>
    <p:sldId id="311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78" autoAdjust="0"/>
    <p:restoredTop sz="94660"/>
  </p:normalViewPr>
  <p:slideViewPr>
    <p:cSldViewPr snapToGrid="0">
      <p:cViewPr varScale="1">
        <p:scale>
          <a:sx n="60" d="100"/>
          <a:sy n="60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67BAD-AB6C-496C-8AD9-8B3C64211A50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F29AB-20C1-44BA-A58C-D030E3F697F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167344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2CDF34-A54D-375F-E713-CB46D2823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DBD2A7B-58A5-B130-CAE1-9FFBF11A4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9C57985-8766-70A7-F8DC-51E20E38F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0389C83-FEDA-8C26-4358-8804FDE08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87E2245-7C1B-B4AD-4441-27ADFD1A5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32769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BDE388D-ED6C-8F8B-80D4-4C145463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ABFE19E-81E1-0067-AC7B-09CD6A97F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FC861DF-E37A-50A9-B3BF-E4CB45998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F5F8EFA-1559-3311-6DFE-9B1955A26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8D3F173-6BD6-735C-B07D-5AA03F112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02620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8DA99EF-13C9-ED7D-D1BA-010769D51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8C76B7B-EA18-CEF1-3325-08570CC43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855379D-75B7-05C2-1C24-894EB62C7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5A07AB0-8429-2C82-9307-AC5E03D08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9E8B290-3EC7-7DB1-CDE8-64B87E29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45994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E8E5E3A-B1F2-336E-FB11-3304AC709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B1CE99B-5B3A-EC92-060E-F3DB586AFD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CD92D53D-A3CE-781B-47F7-ED85E42BB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EF28429E-649B-FB36-E962-9F33A7730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1D2B812-0559-D91F-7001-CD094B4AC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1BA2A20-2DAE-DDC2-AC78-8DECD4A01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22996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9E7A3B-9524-A23F-3309-128B482FB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3215994-3811-AA7D-6981-FA00BB03E1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64FB4F12-7AB4-5246-39D6-72CDBBCBC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84419522-7E67-4C1B-CE40-998ECCF8B0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FEDE0C14-C0A6-4851-DE10-46BA5E34B3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2A23773C-8F9A-F2A6-FB4B-D56D015CF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839195B7-932B-9681-C63E-9EB11B231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7273B7B5-714E-3B52-8D94-F81D0393B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06827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FFA3D1C-69E6-4D70-72E8-5D4BA62EA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8BD59A89-3AA6-3D00-6B38-C423DD1D3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30C08176-6CD1-CD30-ECAC-B6647DBB7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F90CDF38-0180-2690-6A7C-AAFDC8655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27238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A23264A4-FDB5-462E-CA23-EFE56C924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1FC0C5A0-4E5D-A9F6-BA1A-08763E34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E2BE0B5-9DCD-A137-D222-D61CE52ED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7877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CB8BBB-635A-A20D-908C-12F218E9E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932DBCE-F1D8-A4B2-69EA-1B8509B4E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EED6B8F-AAED-DB74-A64D-D5ADABC1A4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8D55721-15B4-B361-016D-485690B32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1AB54009-12DA-95A9-4432-98B741D90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357AF8F-E93F-A67A-5FD3-23580B9AB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21462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50F5621-85C0-6764-FB94-5E7A710F8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EB5AF144-5C5B-994B-FBA6-ECC94B487C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238931F6-6C62-1D31-FC60-2CEB1D96D8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560065F-E09E-DAA8-F6C7-E189C1A48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56036516-2592-5228-10CF-E94FE4C85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C3D5C05F-CF66-3651-49D2-8D0BB261F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059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3CF50A-0DB0-48CC-9159-30D0E8296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4D149D19-8DBB-06BC-6981-5883FC1023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57DB46D-EDF6-9C89-C89F-14E113790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DDDAA82-41E4-CF5B-F773-9CF7EDA21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6C054CA-28C2-10F9-37F8-8EB78517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43521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980E207D-2D3F-B546-CA01-46157EFBCC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DE463D3-C3FD-BC5B-3B8A-C227EAE80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C310D50E-592C-2B9F-3B06-F10A5B6D0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9B7118F-3F54-B818-D966-8AA00ABA6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696B54A-3900-0ACC-E15B-B38264084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28012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75EEB720-7F2F-FD5C-E44D-BE31B0991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38DC1A7E-F4FF-7B48-0E09-942059E210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4128B88-F209-2F23-EF3C-BB274BC235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E3880E-24AF-4556-A292-0F314D19E3E9}" type="datetimeFigureOut">
              <a:rPr lang="hr-HR" smtClean="0"/>
              <a:t>4.10.2026.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D51CF92-CC31-27A6-06B3-5BDE709E2A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FC4EADFC-8FA9-6A99-0C79-D97FCBE5E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1E580C-E233-4B48-AAC2-50135407C0C1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4510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-sfera.hr/dodatni-digitalni-sadrzaji/b8c8550a-3a84-4840-a431-96b6570d384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Rectangle 1037">
            <a:extLst>
              <a:ext uri="{FF2B5EF4-FFF2-40B4-BE49-F238E27FC236}">
                <a16:creationId xmlns:a16="http://schemas.microsoft.com/office/drawing/2014/main" id="{1C4FDBE2-32F7-4AC4-A40C-C51C65B1D4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F8168B4-3E52-78DC-C845-CB98F32224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1426" y="4093289"/>
            <a:ext cx="8825607" cy="1168188"/>
          </a:xfrm>
        </p:spPr>
        <p:txBody>
          <a:bodyPr>
            <a:normAutofit/>
          </a:bodyPr>
          <a:lstStyle/>
          <a:p>
            <a:r>
              <a:rPr lang="hr-HR" dirty="0" err="1">
                <a:solidFill>
                  <a:srgbClr val="FFFFFE"/>
                </a:solidFill>
              </a:rPr>
              <a:t>KODne</a:t>
            </a:r>
            <a:r>
              <a:rPr lang="hr-HR" dirty="0">
                <a:solidFill>
                  <a:srgbClr val="FFFFFE"/>
                </a:solidFill>
              </a:rPr>
              <a:t> igre</a:t>
            </a:r>
          </a:p>
        </p:txBody>
      </p:sp>
      <p:sp>
        <p:nvSpPr>
          <p:cNvPr id="1040" name="Freeform: Shape 1039">
            <a:extLst>
              <a:ext uri="{FF2B5EF4-FFF2-40B4-BE49-F238E27FC236}">
                <a16:creationId xmlns:a16="http://schemas.microsoft.com/office/drawing/2014/main" id="{EBF4792E-DF83-4D24-9924-01EC30A32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8512"/>
            <a:ext cx="3952259" cy="5932172"/>
          </a:xfrm>
          <a:custGeom>
            <a:avLst/>
            <a:gdLst>
              <a:gd name="connsiteX0" fmla="*/ 986173 w 3952259"/>
              <a:gd name="connsiteY0" fmla="*/ 0 h 5932172"/>
              <a:gd name="connsiteX1" fmla="*/ 3952259 w 3952259"/>
              <a:gd name="connsiteY1" fmla="*/ 2966086 h 5932172"/>
              <a:gd name="connsiteX2" fmla="*/ 986173 w 3952259"/>
              <a:gd name="connsiteY2" fmla="*/ 5932172 h 5932172"/>
              <a:gd name="connsiteX3" fmla="*/ 104150 w 3952259"/>
              <a:gd name="connsiteY3" fmla="*/ 5798823 h 5932172"/>
              <a:gd name="connsiteX4" fmla="*/ 0 w 3952259"/>
              <a:gd name="connsiteY4" fmla="*/ 5760704 h 5932172"/>
              <a:gd name="connsiteX5" fmla="*/ 0 w 3952259"/>
              <a:gd name="connsiteY5" fmla="*/ 171469 h 5932172"/>
              <a:gd name="connsiteX6" fmla="*/ 104150 w 3952259"/>
              <a:gd name="connsiteY6" fmla="*/ 133350 h 5932172"/>
              <a:gd name="connsiteX7" fmla="*/ 986173 w 3952259"/>
              <a:gd name="connsiteY7" fmla="*/ 0 h 5932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52259" h="5932172">
                <a:moveTo>
                  <a:pt x="986173" y="0"/>
                </a:moveTo>
                <a:cubicBezTo>
                  <a:pt x="2624297" y="0"/>
                  <a:pt x="3952259" y="1327962"/>
                  <a:pt x="3952259" y="2966086"/>
                </a:cubicBezTo>
                <a:cubicBezTo>
                  <a:pt x="3952259" y="4604210"/>
                  <a:pt x="2624297" y="5932172"/>
                  <a:pt x="986173" y="5932172"/>
                </a:cubicBezTo>
                <a:cubicBezTo>
                  <a:pt x="679025" y="5932172"/>
                  <a:pt x="382781" y="5885486"/>
                  <a:pt x="104150" y="5798823"/>
                </a:cubicBezTo>
                <a:lnTo>
                  <a:pt x="0" y="5760704"/>
                </a:lnTo>
                <a:lnTo>
                  <a:pt x="0" y="171469"/>
                </a:lnTo>
                <a:lnTo>
                  <a:pt x="104150" y="133350"/>
                </a:lnTo>
                <a:cubicBezTo>
                  <a:pt x="382781" y="46686"/>
                  <a:pt x="679025" y="0"/>
                  <a:pt x="9861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2" name="Freeform: Shape 1041">
            <a:extLst>
              <a:ext uri="{FF2B5EF4-FFF2-40B4-BE49-F238E27FC236}">
                <a16:creationId xmlns:a16="http://schemas.microsoft.com/office/drawing/2014/main" id="{15837328-A57C-47AA-B520-C83F4A6BD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8125" y="0"/>
            <a:ext cx="4475748" cy="3256337"/>
          </a:xfrm>
          <a:custGeom>
            <a:avLst/>
            <a:gdLst>
              <a:gd name="connsiteX0" fmla="*/ 246861 w 4475748"/>
              <a:gd name="connsiteY0" fmla="*/ 0 h 3256337"/>
              <a:gd name="connsiteX1" fmla="*/ 4228888 w 4475748"/>
              <a:gd name="connsiteY1" fmla="*/ 0 h 3256337"/>
              <a:gd name="connsiteX2" fmla="*/ 4299885 w 4475748"/>
              <a:gd name="connsiteY2" fmla="*/ 147382 h 3256337"/>
              <a:gd name="connsiteX3" fmla="*/ 4475748 w 4475748"/>
              <a:gd name="connsiteY3" fmla="*/ 1018463 h 3256337"/>
              <a:gd name="connsiteX4" fmla="*/ 2237874 w 4475748"/>
              <a:gd name="connsiteY4" fmla="*/ 3256337 h 3256337"/>
              <a:gd name="connsiteX5" fmla="*/ 0 w 4475748"/>
              <a:gd name="connsiteY5" fmla="*/ 1018463 h 3256337"/>
              <a:gd name="connsiteX6" fmla="*/ 175863 w 4475748"/>
              <a:gd name="connsiteY6" fmla="*/ 147382 h 325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75748" h="3256337">
                <a:moveTo>
                  <a:pt x="246861" y="0"/>
                </a:moveTo>
                <a:lnTo>
                  <a:pt x="4228888" y="0"/>
                </a:lnTo>
                <a:lnTo>
                  <a:pt x="4299885" y="147382"/>
                </a:lnTo>
                <a:cubicBezTo>
                  <a:pt x="4413128" y="415117"/>
                  <a:pt x="4475748" y="709477"/>
                  <a:pt x="4475748" y="1018463"/>
                </a:cubicBezTo>
                <a:cubicBezTo>
                  <a:pt x="4475748" y="2254407"/>
                  <a:pt x="3473818" y="3256337"/>
                  <a:pt x="2237874" y="3256337"/>
                </a:cubicBezTo>
                <a:cubicBezTo>
                  <a:pt x="1001930" y="3256337"/>
                  <a:pt x="0" y="2254407"/>
                  <a:pt x="0" y="1018463"/>
                </a:cubicBezTo>
                <a:cubicBezTo>
                  <a:pt x="0" y="709477"/>
                  <a:pt x="62621" y="415117"/>
                  <a:pt x="175863" y="14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4" name="Arc 1043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580241">
            <a:off x="-1784401" y="613620"/>
            <a:ext cx="6199926" cy="6199926"/>
          </a:xfrm>
          <a:prstGeom prst="arc">
            <a:avLst>
              <a:gd name="adj1" fmla="val 14455503"/>
              <a:gd name="adj2" fmla="val 18389131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AD1A3BC1-F88C-218F-AD39-FBA1521E0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65" y="2048890"/>
            <a:ext cx="3146891" cy="2628493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F5C488C0-5A51-EFAD-4CC9-74AB66E6C1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1980" y="214079"/>
            <a:ext cx="2488039" cy="2327294"/>
          </a:xfrm>
          <a:custGeom>
            <a:avLst/>
            <a:gdLst/>
            <a:ahLst/>
            <a:cxnLst/>
            <a:rect l="l" t="t" r="r" b="b"/>
            <a:pathLst>
              <a:path w="2487175" h="2487175">
                <a:moveTo>
                  <a:pt x="67328" y="0"/>
                </a:moveTo>
                <a:lnTo>
                  <a:pt x="2419847" y="0"/>
                </a:lnTo>
                <a:cubicBezTo>
                  <a:pt x="2457031" y="0"/>
                  <a:pt x="2487175" y="30144"/>
                  <a:pt x="2487175" y="67328"/>
                </a:cubicBezTo>
                <a:lnTo>
                  <a:pt x="2487175" y="2419847"/>
                </a:lnTo>
                <a:cubicBezTo>
                  <a:pt x="2487175" y="2457031"/>
                  <a:pt x="2457031" y="2487175"/>
                  <a:pt x="2419847" y="2487175"/>
                </a:cubicBezTo>
                <a:lnTo>
                  <a:pt x="67328" y="2487175"/>
                </a:lnTo>
                <a:cubicBezTo>
                  <a:pt x="30144" y="2487175"/>
                  <a:pt x="0" y="2457031"/>
                  <a:pt x="0" y="2419847"/>
                </a:cubicBezTo>
                <a:lnTo>
                  <a:pt x="0" y="67328"/>
                </a:lnTo>
                <a:cubicBezTo>
                  <a:pt x="0" y="30144"/>
                  <a:pt x="30144" y="0"/>
                  <a:pt x="67328" y="0"/>
                </a:cubicBezTo>
                <a:close/>
              </a:path>
            </a:pathLst>
          </a:custGeom>
        </p:spPr>
      </p:pic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A03A6A2-7849-4179-B68F-C11DDDB23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51078" y="0"/>
            <a:ext cx="3440922" cy="3674631"/>
          </a:xfrm>
          <a:custGeom>
            <a:avLst/>
            <a:gdLst>
              <a:gd name="connsiteX0" fmla="*/ 523074 w 3440922"/>
              <a:gd name="connsiteY0" fmla="*/ 0 h 3674631"/>
              <a:gd name="connsiteX1" fmla="*/ 3440922 w 3440922"/>
              <a:gd name="connsiteY1" fmla="*/ 0 h 3674631"/>
              <a:gd name="connsiteX2" fmla="*/ 3440922 w 3440922"/>
              <a:gd name="connsiteY2" fmla="*/ 3321701 h 3674631"/>
              <a:gd name="connsiteX3" fmla="*/ 3304578 w 3440922"/>
              <a:gd name="connsiteY3" fmla="*/ 3404532 h 3674631"/>
              <a:gd name="connsiteX4" fmla="*/ 2237874 w 3440922"/>
              <a:gd name="connsiteY4" fmla="*/ 3674631 h 3674631"/>
              <a:gd name="connsiteX5" fmla="*/ 0 w 3440922"/>
              <a:gd name="connsiteY5" fmla="*/ 1436757 h 3674631"/>
              <a:gd name="connsiteX6" fmla="*/ 511022 w 3440922"/>
              <a:gd name="connsiteY6" fmla="*/ 13261 h 3674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40922" h="3674631">
                <a:moveTo>
                  <a:pt x="523074" y="0"/>
                </a:moveTo>
                <a:lnTo>
                  <a:pt x="3440922" y="0"/>
                </a:lnTo>
                <a:lnTo>
                  <a:pt x="3440922" y="3321701"/>
                </a:lnTo>
                <a:lnTo>
                  <a:pt x="3304578" y="3404532"/>
                </a:lnTo>
                <a:cubicBezTo>
                  <a:pt x="2987486" y="3576786"/>
                  <a:pt x="2624107" y="3674631"/>
                  <a:pt x="2237874" y="3674631"/>
                </a:cubicBezTo>
                <a:cubicBezTo>
                  <a:pt x="1001930" y="3674631"/>
                  <a:pt x="0" y="2672701"/>
                  <a:pt x="0" y="1436757"/>
                </a:cubicBezTo>
                <a:cubicBezTo>
                  <a:pt x="0" y="896032"/>
                  <a:pt x="191776" y="400098"/>
                  <a:pt x="511022" y="13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C1ABE79-D5D1-E893-9CBE-2DBCACFFF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3404" y="442071"/>
            <a:ext cx="2518129" cy="2308930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57100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4545-3F19-7C01-1C47-24CE4ABE6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E05AC1-E933-B1D9-1319-E5E98B2C9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165" y="826198"/>
            <a:ext cx="3200400" cy="4461163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FFFFFF"/>
                </a:solidFill>
              </a:rPr>
              <a:t>Računalo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E37B7A53-F382-397E-C0EE-3D50980E214F}"/>
              </a:ext>
            </a:extLst>
          </p:cNvPr>
          <p:cNvSpPr/>
          <p:nvPr/>
        </p:nvSpPr>
        <p:spPr>
          <a:xfrm>
            <a:off x="0" y="0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5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E419CFE-51E6-EC45-6309-1E482DE6F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081" y="82227"/>
            <a:ext cx="1533590" cy="1406184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AF823E8A-6B5F-4179-B6CE-943CB476F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083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9844E-1765-1310-F810-BE3010B2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>
            <a:extLst>
              <a:ext uri="{FF2B5EF4-FFF2-40B4-BE49-F238E27FC236}">
                <a16:creationId xmlns:a16="http://schemas.microsoft.com/office/drawing/2014/main" id="{1EDB5A25-4174-16BE-4501-9CE38D6C34B4}"/>
              </a:ext>
            </a:extLst>
          </p:cNvPr>
          <p:cNvSpPr/>
          <p:nvPr/>
        </p:nvSpPr>
        <p:spPr>
          <a:xfrm>
            <a:off x="0" y="-105348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5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F74568E-68D7-CE60-EB4E-646C0F40A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081" y="7552"/>
            <a:ext cx="1533590" cy="1406184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75EC4D6-ACF8-42F8-9625-56A854FAFA1E}"/>
              </a:ext>
            </a:extLst>
          </p:cNvPr>
          <p:cNvSpPr>
            <a:spLocks noGrp="1"/>
          </p:cNvSpPr>
          <p:nvPr/>
        </p:nvSpPr>
        <p:spPr>
          <a:xfrm>
            <a:off x="173329" y="279410"/>
            <a:ext cx="10515600" cy="968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A31F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r-HR" sz="5000" b="0" dirty="0">
                <a:solidFill>
                  <a:schemeClr val="bg1"/>
                </a:solidFill>
              </a:rPr>
              <a:t>Prisjetimo se…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8AF8E074-7B38-4FAA-A3A1-9BEE2D57C9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265"/>
          <a:stretch/>
        </p:blipFill>
        <p:spPr>
          <a:xfrm>
            <a:off x="941743" y="1662565"/>
            <a:ext cx="10308513" cy="491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526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9844E-1765-1310-F810-BE3010B2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>
            <a:extLst>
              <a:ext uri="{FF2B5EF4-FFF2-40B4-BE49-F238E27FC236}">
                <a16:creationId xmlns:a16="http://schemas.microsoft.com/office/drawing/2014/main" id="{1EDB5A25-4174-16BE-4501-9CE38D6C34B4}"/>
              </a:ext>
            </a:extLst>
          </p:cNvPr>
          <p:cNvSpPr/>
          <p:nvPr/>
        </p:nvSpPr>
        <p:spPr>
          <a:xfrm>
            <a:off x="0" y="-105348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5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F74568E-68D7-CE60-EB4E-646C0F40A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081" y="7552"/>
            <a:ext cx="1533590" cy="1406184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75EC4D6-ACF8-42F8-9625-56A854FAFA1E}"/>
              </a:ext>
            </a:extLst>
          </p:cNvPr>
          <p:cNvSpPr>
            <a:spLocks noGrp="1"/>
          </p:cNvSpPr>
          <p:nvPr/>
        </p:nvSpPr>
        <p:spPr>
          <a:xfrm>
            <a:off x="173329" y="356885"/>
            <a:ext cx="10515600" cy="968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A31F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r-HR" sz="5000" b="0" dirty="0">
                <a:solidFill>
                  <a:schemeClr val="bg1"/>
                </a:solidFill>
              </a:rPr>
              <a:t>Prisjetimo se…</a:t>
            </a:r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A94E86DB-C4C2-40CF-A9D4-70AD7FB948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99" r="2855" b="6015"/>
          <a:stretch/>
        </p:blipFill>
        <p:spPr>
          <a:xfrm>
            <a:off x="1721407" y="1714120"/>
            <a:ext cx="10470593" cy="4676047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97CF62E0-50DF-411A-ABCB-36D06D1B6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-416641" y="2742289"/>
            <a:ext cx="2960633" cy="296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42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9844E-1765-1310-F810-BE3010B2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>
            <a:extLst>
              <a:ext uri="{FF2B5EF4-FFF2-40B4-BE49-F238E27FC236}">
                <a16:creationId xmlns:a16="http://schemas.microsoft.com/office/drawing/2014/main" id="{1EDB5A25-4174-16BE-4501-9CE38D6C34B4}"/>
              </a:ext>
            </a:extLst>
          </p:cNvPr>
          <p:cNvSpPr/>
          <p:nvPr/>
        </p:nvSpPr>
        <p:spPr>
          <a:xfrm>
            <a:off x="0" y="-105348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5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F74568E-68D7-CE60-EB4E-646C0F40A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081" y="7552"/>
            <a:ext cx="1533590" cy="1406184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75EC4D6-ACF8-42F8-9625-56A854FAFA1E}"/>
              </a:ext>
            </a:extLst>
          </p:cNvPr>
          <p:cNvSpPr>
            <a:spLocks noGrp="1"/>
          </p:cNvSpPr>
          <p:nvPr/>
        </p:nvSpPr>
        <p:spPr>
          <a:xfrm>
            <a:off x="173329" y="356885"/>
            <a:ext cx="10515600" cy="968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A31F2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r-HR" sz="5000" b="0" dirty="0">
                <a:solidFill>
                  <a:schemeClr val="bg1"/>
                </a:solidFill>
              </a:rPr>
              <a:t>Prisjetimo se…</a:t>
            </a:r>
          </a:p>
        </p:txBody>
      </p:sp>
      <p:pic>
        <p:nvPicPr>
          <p:cNvPr id="11" name="Slika 10">
            <a:extLst>
              <a:ext uri="{FF2B5EF4-FFF2-40B4-BE49-F238E27FC236}">
                <a16:creationId xmlns:a16="http://schemas.microsoft.com/office/drawing/2014/main" id="{97CF62E0-50DF-411A-ABCB-36D06D1B6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-416641" y="2742289"/>
            <a:ext cx="2960633" cy="2960633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B98F8C68-AA2E-4350-AC6D-0DBF4A39E7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9"/>
          <a:stretch/>
        </p:blipFill>
        <p:spPr>
          <a:xfrm>
            <a:off x="2361602" y="1927524"/>
            <a:ext cx="9398008" cy="426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64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9844E-1765-1310-F810-BE3010B21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>
            <a:extLst>
              <a:ext uri="{FF2B5EF4-FFF2-40B4-BE49-F238E27FC236}">
                <a16:creationId xmlns:a16="http://schemas.microsoft.com/office/drawing/2014/main" id="{1EDB5A25-4174-16BE-4501-9CE38D6C34B4}"/>
              </a:ext>
            </a:extLst>
          </p:cNvPr>
          <p:cNvSpPr/>
          <p:nvPr/>
        </p:nvSpPr>
        <p:spPr>
          <a:xfrm>
            <a:off x="0" y="-105348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5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4F74568E-68D7-CE60-EB4E-646C0F40A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081" y="7552"/>
            <a:ext cx="1533590" cy="1406184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B75EC4D6-ACF8-42F8-9625-56A854FAFA1E}"/>
              </a:ext>
            </a:extLst>
          </p:cNvPr>
          <p:cNvSpPr>
            <a:spLocks noGrp="1"/>
          </p:cNvSpPr>
          <p:nvPr/>
        </p:nvSpPr>
        <p:spPr>
          <a:xfrm>
            <a:off x="736276" y="143481"/>
            <a:ext cx="10515600" cy="968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A31F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sz="5000" dirty="0">
                <a:solidFill>
                  <a:schemeClr val="bg1"/>
                </a:solidFill>
              </a:rPr>
              <a:t>Bajt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55FFA3E-6693-4C59-B556-C049C62EE3F4}"/>
              </a:ext>
            </a:extLst>
          </p:cNvPr>
          <p:cNvSpPr>
            <a:spLocks noGrp="1"/>
          </p:cNvSpPr>
          <p:nvPr/>
        </p:nvSpPr>
        <p:spPr>
          <a:xfrm>
            <a:off x="1174897" y="1741635"/>
            <a:ext cx="11017103" cy="19591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hr-HR" b="1" dirty="0">
                <a:solidFill>
                  <a:srgbClr val="FF0000"/>
                </a:solidFill>
              </a:rPr>
              <a:t>BAJT</a:t>
            </a:r>
            <a:r>
              <a:rPr lang="hr-HR" dirty="0"/>
              <a:t> je niz od </a:t>
            </a:r>
            <a:r>
              <a:rPr lang="hr-HR" b="1" dirty="0"/>
              <a:t>osam</a:t>
            </a:r>
            <a:r>
              <a:rPr lang="hr-HR" dirty="0"/>
              <a:t> udruženih </a:t>
            </a:r>
            <a:r>
              <a:rPr lang="hr-HR" b="1" dirty="0"/>
              <a:t>bitova</a:t>
            </a:r>
            <a:r>
              <a:rPr lang="hr-HR" dirty="0"/>
              <a:t> (dvije udružene četvorke bitova) 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hr-HR" sz="2600" b="1" dirty="0"/>
              <a:t>jednim</a:t>
            </a:r>
            <a:r>
              <a:rPr lang="hr-HR" sz="2600" dirty="0"/>
              <a:t> </a:t>
            </a:r>
            <a:r>
              <a:rPr lang="hr-HR" sz="2600" b="1" dirty="0"/>
              <a:t>bajtom</a:t>
            </a:r>
            <a:r>
              <a:rPr lang="hr-HR" sz="2600" dirty="0"/>
              <a:t> možemo prikazati </a:t>
            </a:r>
            <a:r>
              <a:rPr lang="hr-HR" sz="2600" b="1" dirty="0"/>
              <a:t>256</a:t>
            </a:r>
            <a:r>
              <a:rPr lang="hr-HR" sz="2600" dirty="0"/>
              <a:t> različitih stanja, dekadske brojeve od 0 do 255 (sve znakove s tipkovnice)</a:t>
            </a:r>
          </a:p>
        </p:txBody>
      </p:sp>
      <p:pic>
        <p:nvPicPr>
          <p:cNvPr id="13" name="Slika 12">
            <a:extLst>
              <a:ext uri="{FF2B5EF4-FFF2-40B4-BE49-F238E27FC236}">
                <a16:creationId xmlns:a16="http://schemas.microsoft.com/office/drawing/2014/main" id="{E6799753-8B33-4327-9F45-01A9E5980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898" y="3236680"/>
            <a:ext cx="10308266" cy="3555667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0A271701-BC89-4B7A-86C1-B55B873B70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48" y="2045833"/>
            <a:ext cx="1022749" cy="102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862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4545-3F19-7C01-1C47-24CE4ABE6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E05AC1-E933-B1D9-1319-E5E98B2C9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165" y="826198"/>
            <a:ext cx="3200400" cy="4461163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FFFFFF"/>
                </a:solidFill>
              </a:rPr>
              <a:t>Računalo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E37B7A53-F382-397E-C0EE-3D50980E214F}"/>
              </a:ext>
            </a:extLst>
          </p:cNvPr>
          <p:cNvSpPr/>
          <p:nvPr/>
        </p:nvSpPr>
        <p:spPr>
          <a:xfrm>
            <a:off x="0" y="0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5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E419CFE-51E6-EC45-6309-1E482DE6F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081" y="82227"/>
            <a:ext cx="1533590" cy="1406184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2BB16775-3695-43CC-9C61-B68900A0EA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421" y="1229285"/>
            <a:ext cx="1147514" cy="1147514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4E04694A-DF52-4881-888D-FFB9269AEF92}"/>
              </a:ext>
            </a:extLst>
          </p:cNvPr>
          <p:cNvSpPr>
            <a:spLocks noGrp="1"/>
          </p:cNvSpPr>
          <p:nvPr/>
        </p:nvSpPr>
        <p:spPr>
          <a:xfrm>
            <a:off x="315433" y="314630"/>
            <a:ext cx="10515600" cy="968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A31F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dirty="0">
                <a:solidFill>
                  <a:schemeClr val="bg1"/>
                </a:solidFill>
              </a:rPr>
              <a:t>Kodiranje i dekodiranje</a:t>
            </a:r>
          </a:p>
        </p:txBody>
      </p:sp>
      <p:sp>
        <p:nvSpPr>
          <p:cNvPr id="12" name="Rezervirano mjesto sadržaja 1">
            <a:extLst>
              <a:ext uri="{FF2B5EF4-FFF2-40B4-BE49-F238E27FC236}">
                <a16:creationId xmlns:a16="http://schemas.microsoft.com/office/drawing/2014/main" id="{50752337-0E23-410F-BA8F-2B6ED99675D1}"/>
              </a:ext>
            </a:extLst>
          </p:cNvPr>
          <p:cNvSpPr>
            <a:spLocks noGrp="1"/>
          </p:cNvSpPr>
          <p:nvPr/>
        </p:nvSpPr>
        <p:spPr>
          <a:xfrm>
            <a:off x="6478" y="2256483"/>
            <a:ext cx="12601926" cy="2697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500" dirty="0"/>
              <a:t>svako slovo na tipkovnici ima svoju jedinstvenu kombinaciju bitova, koju nazivamo </a:t>
            </a:r>
            <a:r>
              <a:rPr lang="hr-HR" sz="2500" b="1" dirty="0">
                <a:solidFill>
                  <a:srgbClr val="C00000"/>
                </a:solidFill>
              </a:rPr>
              <a:t>kôd</a:t>
            </a:r>
          </a:p>
          <a:p>
            <a:r>
              <a:rPr lang="hr-HR" sz="2500" dirty="0"/>
              <a:t>postupak pretvaranja znakova na tipkovnici u oblik prikladan računalu nazivamo </a:t>
            </a:r>
            <a:r>
              <a:rPr lang="hr-HR" sz="2500" b="1" dirty="0">
                <a:solidFill>
                  <a:srgbClr val="C00000"/>
                </a:solidFill>
              </a:rPr>
              <a:t>kodiranje</a:t>
            </a:r>
            <a:endParaRPr lang="hr-HR" sz="2500" dirty="0">
              <a:solidFill>
                <a:srgbClr val="C00000"/>
              </a:solidFill>
            </a:endParaRPr>
          </a:p>
          <a:p>
            <a:r>
              <a:rPr lang="hr-HR" sz="2500" dirty="0"/>
              <a:t>postupak pretvaranja kodiranih znakova u nama razumljiv oblik nazivamo </a:t>
            </a:r>
            <a:r>
              <a:rPr lang="hr-HR" sz="2500" b="1" dirty="0">
                <a:solidFill>
                  <a:srgbClr val="C00000"/>
                </a:solidFill>
              </a:rPr>
              <a:t>dekodiranje</a:t>
            </a:r>
            <a:r>
              <a:rPr lang="hr-HR" sz="2500" dirty="0">
                <a:solidFill>
                  <a:srgbClr val="C00000"/>
                </a:solidFill>
              </a:rPr>
              <a:t>  </a:t>
            </a:r>
          </a:p>
        </p:txBody>
      </p:sp>
      <p:pic>
        <p:nvPicPr>
          <p:cNvPr id="1026" name="Picture 2" descr="Pretpregled slike">
            <a:extLst>
              <a:ext uri="{FF2B5EF4-FFF2-40B4-BE49-F238E27FC236}">
                <a16:creationId xmlns:a16="http://schemas.microsoft.com/office/drawing/2014/main" id="{A74D7AA3-D361-4CD6-B868-6ED242D7A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" y="3908425"/>
            <a:ext cx="12192000" cy="294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5252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4545-3F19-7C01-1C47-24CE4ABE6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E05AC1-E933-B1D9-1319-E5E98B2C9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165" y="826198"/>
            <a:ext cx="3200400" cy="4461163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FFFFFF"/>
                </a:solidFill>
              </a:rPr>
              <a:t>Računalo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E37B7A53-F382-397E-C0EE-3D50980E214F}"/>
              </a:ext>
            </a:extLst>
          </p:cNvPr>
          <p:cNvSpPr/>
          <p:nvPr/>
        </p:nvSpPr>
        <p:spPr>
          <a:xfrm>
            <a:off x="0" y="0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5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E419CFE-51E6-EC45-6309-1E482DE6F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081" y="82227"/>
            <a:ext cx="1533590" cy="1406184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pic>
        <p:nvPicPr>
          <p:cNvPr id="17" name="Slika 16">
            <a:extLst>
              <a:ext uri="{FF2B5EF4-FFF2-40B4-BE49-F238E27FC236}">
                <a16:creationId xmlns:a16="http://schemas.microsoft.com/office/drawing/2014/main" id="{7F216A95-FF9D-414F-B0D6-9851F65D5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7109" y="1159904"/>
            <a:ext cx="1147514" cy="1147514"/>
          </a:xfrm>
          <a:prstGeom prst="rect">
            <a:avLst/>
          </a:prstGeom>
        </p:spPr>
      </p:pic>
      <p:sp>
        <p:nvSpPr>
          <p:cNvPr id="21" name="Naslov 1">
            <a:extLst>
              <a:ext uri="{FF2B5EF4-FFF2-40B4-BE49-F238E27FC236}">
                <a16:creationId xmlns:a16="http://schemas.microsoft.com/office/drawing/2014/main" id="{96DBBCE3-E377-44D3-9C87-0B655D6E0C1D}"/>
              </a:ext>
            </a:extLst>
          </p:cNvPr>
          <p:cNvSpPr txBox="1">
            <a:spLocks/>
          </p:cNvSpPr>
          <p:nvPr/>
        </p:nvSpPr>
        <p:spPr>
          <a:xfrm>
            <a:off x="838199" y="194348"/>
            <a:ext cx="10515600" cy="968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>
                <a:solidFill>
                  <a:schemeClr val="bg1"/>
                </a:solidFill>
              </a:rPr>
              <a:t>ASCII norma</a:t>
            </a:r>
          </a:p>
        </p:txBody>
      </p:sp>
      <p:sp>
        <p:nvSpPr>
          <p:cNvPr id="16" name="TekstniOkvir 15">
            <a:extLst>
              <a:ext uri="{FF2B5EF4-FFF2-40B4-BE49-F238E27FC236}">
                <a16:creationId xmlns:a16="http://schemas.microsoft.com/office/drawing/2014/main" id="{5D18EAC7-8552-4FFF-9265-54AC8A7E830D}"/>
              </a:ext>
            </a:extLst>
          </p:cNvPr>
          <p:cNvSpPr txBox="1"/>
          <p:nvPr/>
        </p:nvSpPr>
        <p:spPr>
          <a:xfrm>
            <a:off x="573756" y="2092322"/>
            <a:ext cx="1161824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800" b="1" dirty="0">
                <a:solidFill>
                  <a:srgbClr val="C00000"/>
                </a:solidFill>
              </a:rPr>
              <a:t>ASCII norma </a:t>
            </a:r>
            <a:r>
              <a:rPr lang="hr-HR" sz="2800" dirty="0"/>
              <a:t>– najčešće upotrijebljena norma koja utvrđuje pravila kodiranja znakova na računalu 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18A80A24-0D77-468A-A364-4E51CBA75D7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863"/>
          <a:stretch/>
        </p:blipFill>
        <p:spPr>
          <a:xfrm>
            <a:off x="2397997" y="3327991"/>
            <a:ext cx="7396003" cy="333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854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4545-3F19-7C01-1C47-24CE4ABE6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>
            <a:extLst>
              <a:ext uri="{FF2B5EF4-FFF2-40B4-BE49-F238E27FC236}">
                <a16:creationId xmlns:a16="http://schemas.microsoft.com/office/drawing/2014/main" id="{E37B7A53-F382-397E-C0EE-3D50980E214F}"/>
              </a:ext>
            </a:extLst>
          </p:cNvPr>
          <p:cNvSpPr/>
          <p:nvPr/>
        </p:nvSpPr>
        <p:spPr>
          <a:xfrm>
            <a:off x="0" y="-53163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5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E419CFE-51E6-EC45-6309-1E482DE6F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081" y="82227"/>
            <a:ext cx="1533590" cy="1406184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B0D2906-CA09-460B-AAD9-3F7E446E30BF}"/>
              </a:ext>
            </a:extLst>
          </p:cNvPr>
          <p:cNvSpPr txBox="1">
            <a:spLocks/>
          </p:cNvSpPr>
          <p:nvPr/>
        </p:nvSpPr>
        <p:spPr>
          <a:xfrm>
            <a:off x="985344" y="472424"/>
            <a:ext cx="10515600" cy="968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hr-HR" dirty="0">
              <a:solidFill>
                <a:schemeClr val="bg1"/>
              </a:solidFill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AB71C062-8BD7-4EE2-B48D-10BD3E703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598" y="57981"/>
            <a:ext cx="10515600" cy="968019"/>
          </a:xfrm>
        </p:spPr>
        <p:txBody>
          <a:bodyPr/>
          <a:lstStyle/>
          <a:p>
            <a:r>
              <a:rPr lang="hr-HR" dirty="0">
                <a:solidFill>
                  <a:schemeClr val="bg1">
                    <a:lumMod val="95000"/>
                  </a:schemeClr>
                </a:solidFill>
              </a:rPr>
              <a:t>Postupak kodiranja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043E4AB4-CC8D-4DE6-9810-35EC3B560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5137" y="1635794"/>
            <a:ext cx="11516645" cy="1286915"/>
          </a:xfrm>
        </p:spPr>
        <p:txBody>
          <a:bodyPr/>
          <a:lstStyle/>
          <a:p>
            <a:r>
              <a:rPr lang="hr-HR" dirty="0"/>
              <a:t> kada na računalu pritisnemo slovo „a” program za kodiranje prepoznaje da je znaku „a” dodijeljen broj 97 i taj broj se pretvara u binarni broj 11000001 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DABE9EA6-61DD-4BDC-9DF3-1894285ABC03}"/>
              </a:ext>
            </a:extLst>
          </p:cNvPr>
          <p:cNvSpPr txBox="1">
            <a:spLocks/>
          </p:cNvSpPr>
          <p:nvPr/>
        </p:nvSpPr>
        <p:spPr>
          <a:xfrm>
            <a:off x="745137" y="2502769"/>
            <a:ext cx="10515600" cy="973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5E6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dirty="0"/>
              <a:t>dekodiranjem na zaslonu računala pojavljuje se znak „a” u nama prepoznatljivom obliku slova „a”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r-HR" dirty="0"/>
          </a:p>
          <a:p>
            <a:pPr marL="0" indent="0">
              <a:buFont typeface="Arial" panose="020B0604020202020204" pitchFamily="34" charset="0"/>
              <a:buNone/>
            </a:pPr>
            <a:endParaRPr lang="hr-HR" dirty="0"/>
          </a:p>
          <a:p>
            <a:pPr marL="0" indent="0">
              <a:buFont typeface="Arial" panose="020B0604020202020204" pitchFamily="34" charset="0"/>
              <a:buNone/>
            </a:pPr>
            <a:endParaRPr lang="hr-HR" dirty="0"/>
          </a:p>
          <a:p>
            <a:pPr marL="0" indent="0">
              <a:buFont typeface="Arial" panose="020B0604020202020204" pitchFamily="34" charset="0"/>
              <a:buNone/>
            </a:pPr>
            <a:endParaRPr lang="hr-HR" dirty="0"/>
          </a:p>
          <a:p>
            <a:pPr marL="0" indent="0">
              <a:buFont typeface="Arial" panose="020B0604020202020204" pitchFamily="34" charset="0"/>
              <a:buNone/>
            </a:pPr>
            <a:endParaRPr lang="hr-HR" dirty="0"/>
          </a:p>
        </p:txBody>
      </p:sp>
      <p:pic>
        <p:nvPicPr>
          <p:cNvPr id="15" name="Slika 14">
            <a:extLst>
              <a:ext uri="{FF2B5EF4-FFF2-40B4-BE49-F238E27FC236}">
                <a16:creationId xmlns:a16="http://schemas.microsoft.com/office/drawing/2014/main" id="{CECE9F31-0C25-4A1D-9076-ECF147B70A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700" y="1137144"/>
            <a:ext cx="1147514" cy="1147514"/>
          </a:xfrm>
          <a:prstGeom prst="rect">
            <a:avLst/>
          </a:prstGeom>
        </p:spPr>
      </p:pic>
      <p:pic>
        <p:nvPicPr>
          <p:cNvPr id="16" name="Slika 15">
            <a:extLst>
              <a:ext uri="{FF2B5EF4-FFF2-40B4-BE49-F238E27FC236}">
                <a16:creationId xmlns:a16="http://schemas.microsoft.com/office/drawing/2014/main" id="{96304013-3328-47E3-B2FC-056117D397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100"/>
          <a:stretch/>
        </p:blipFill>
        <p:spPr>
          <a:xfrm>
            <a:off x="1933354" y="3475948"/>
            <a:ext cx="8325292" cy="336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392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64545-3F19-7C01-1C47-24CE4ABE6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avokutnik 2">
            <a:extLst>
              <a:ext uri="{FF2B5EF4-FFF2-40B4-BE49-F238E27FC236}">
                <a16:creationId xmlns:a16="http://schemas.microsoft.com/office/drawing/2014/main" id="{E37B7A53-F382-397E-C0EE-3D50980E214F}"/>
              </a:ext>
            </a:extLst>
          </p:cNvPr>
          <p:cNvSpPr/>
          <p:nvPr/>
        </p:nvSpPr>
        <p:spPr>
          <a:xfrm>
            <a:off x="0" y="-53163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 sz="5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3E419CFE-51E6-EC45-6309-1E482DE6F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081" y="82227"/>
            <a:ext cx="1533590" cy="1406184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sp>
        <p:nvSpPr>
          <p:cNvPr id="6" name="Naslov 1">
            <a:extLst>
              <a:ext uri="{FF2B5EF4-FFF2-40B4-BE49-F238E27FC236}">
                <a16:creationId xmlns:a16="http://schemas.microsoft.com/office/drawing/2014/main" id="{93F9458D-FE17-4F8E-9133-EE0559DAF945}"/>
              </a:ext>
            </a:extLst>
          </p:cNvPr>
          <p:cNvSpPr txBox="1">
            <a:spLocks/>
          </p:cNvSpPr>
          <p:nvPr/>
        </p:nvSpPr>
        <p:spPr>
          <a:xfrm>
            <a:off x="173329" y="467229"/>
            <a:ext cx="10515600" cy="9680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r-HR" b="1" dirty="0">
                <a:solidFill>
                  <a:schemeClr val="bg1">
                    <a:lumMod val="95000"/>
                  </a:schemeClr>
                </a:solidFill>
              </a:rPr>
              <a:t>Jedinice veće od bajta:</a:t>
            </a:r>
          </a:p>
        </p:txBody>
      </p:sp>
      <p:pic>
        <p:nvPicPr>
          <p:cNvPr id="1026" name="Picture 2" descr="Pretpregled slike">
            <a:extLst>
              <a:ext uri="{FF2B5EF4-FFF2-40B4-BE49-F238E27FC236}">
                <a16:creationId xmlns:a16="http://schemas.microsoft.com/office/drawing/2014/main" id="{554D8D96-32E3-44F1-A729-7E9F8C4EE9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8"/>
          <a:stretch/>
        </p:blipFill>
        <p:spPr bwMode="auto">
          <a:xfrm>
            <a:off x="0" y="2227287"/>
            <a:ext cx="8027581" cy="383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Slika 17">
            <a:extLst>
              <a:ext uri="{FF2B5EF4-FFF2-40B4-BE49-F238E27FC236}">
                <a16:creationId xmlns:a16="http://schemas.microsoft.com/office/drawing/2014/main" id="{4A79A839-EC89-4270-991D-E70FF98A28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581" y="2400598"/>
            <a:ext cx="1147514" cy="1147514"/>
          </a:xfrm>
          <a:prstGeom prst="rect">
            <a:avLst/>
          </a:prstGeom>
        </p:spPr>
      </p:pic>
      <p:sp>
        <p:nvSpPr>
          <p:cNvPr id="20" name="TekstniOkvir 19">
            <a:extLst>
              <a:ext uri="{FF2B5EF4-FFF2-40B4-BE49-F238E27FC236}">
                <a16:creationId xmlns:a16="http://schemas.microsoft.com/office/drawing/2014/main" id="{A6C661B8-E2E5-4A60-B5EB-5CC8169FD636}"/>
              </a:ext>
            </a:extLst>
          </p:cNvPr>
          <p:cNvSpPr txBox="1"/>
          <p:nvPr/>
        </p:nvSpPr>
        <p:spPr>
          <a:xfrm flipH="1">
            <a:off x="8027581" y="3303696"/>
            <a:ext cx="4703495" cy="243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HR" sz="2600" b="1" dirty="0"/>
              <a:t>1 kilobajt (</a:t>
            </a:r>
            <a:r>
              <a:rPr lang="hr-HR" sz="2600" b="1" dirty="0" err="1"/>
              <a:t>kB</a:t>
            </a:r>
            <a:r>
              <a:rPr lang="hr-HR" sz="2600" b="1" dirty="0"/>
              <a:t>) = 1024 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HR" sz="2600" b="1" dirty="0"/>
              <a:t>1 megabajt (MG)  = 1024 </a:t>
            </a:r>
            <a:r>
              <a:rPr lang="hr-HR" sz="2600" b="1" dirty="0" err="1"/>
              <a:t>kB</a:t>
            </a:r>
            <a:endParaRPr lang="hr-HR" sz="2600" b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HR" sz="2600" b="1" dirty="0"/>
              <a:t>1 gigabajt (GB) = 1024 MB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r-HR" sz="2600" b="1" dirty="0"/>
              <a:t>1 terabajt (TB) = 1024 GB</a:t>
            </a:r>
          </a:p>
        </p:txBody>
      </p:sp>
    </p:spTree>
    <p:extLst>
      <p:ext uri="{BB962C8B-B14F-4D97-AF65-F5344CB8AC3E}">
        <p14:creationId xmlns:p14="http://schemas.microsoft.com/office/powerpoint/2010/main" val="2577955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716C1-CACB-90D4-14A4-07BE6E3EA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E76C3B0-41BB-2417-2ACA-9FCA50CA8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165" y="826198"/>
            <a:ext cx="3200400" cy="4461163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FFFFFF"/>
                </a:solidFill>
              </a:rPr>
              <a:t>Računalo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2F079799-D2B8-D025-37B7-406DC03175E0}"/>
              </a:ext>
            </a:extLst>
          </p:cNvPr>
          <p:cNvSpPr/>
          <p:nvPr/>
        </p:nvSpPr>
        <p:spPr>
          <a:xfrm>
            <a:off x="0" y="0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r-HR" sz="3100" i="1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FDC901A-0CA8-D534-3B13-1480F6D1C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0003" y="157192"/>
            <a:ext cx="1459240" cy="1338011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4EBC50CB-E205-4694-B2F2-84150D285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0665" y="-171101"/>
            <a:ext cx="5862970" cy="3908647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F3D14971-C45F-41C9-A90A-4F78A3DA5CD1}"/>
              </a:ext>
            </a:extLst>
          </p:cNvPr>
          <p:cNvSpPr txBox="1"/>
          <p:nvPr/>
        </p:nvSpPr>
        <p:spPr>
          <a:xfrm>
            <a:off x="471569" y="3602352"/>
            <a:ext cx="11486734" cy="2893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hr-HR" sz="2600" dirty="0"/>
              <a:t>Koliko bitova ima jedan bajt?</a:t>
            </a:r>
          </a:p>
          <a:p>
            <a:pPr marL="342900" indent="-342900">
              <a:buAutoNum type="arabicPeriod"/>
            </a:pPr>
            <a:r>
              <a:rPr lang="hr-HR" sz="2600" dirty="0"/>
              <a:t>Što je kodiranje, a što dekodiranje?</a:t>
            </a:r>
          </a:p>
          <a:p>
            <a:pPr marL="342900" indent="-342900">
              <a:buAutoNum type="arabicPeriod"/>
            </a:pPr>
            <a:r>
              <a:rPr lang="hr-HR" sz="2600" dirty="0"/>
              <a:t>Čemu služi tablica ASCII koda?</a:t>
            </a:r>
          </a:p>
          <a:p>
            <a:pPr marL="342900" indent="-342900">
              <a:buAutoNum type="arabicPeriod"/>
            </a:pPr>
            <a:r>
              <a:rPr lang="hr-HR" sz="2600" dirty="0"/>
              <a:t>Što je znakovna datoteka?</a:t>
            </a:r>
          </a:p>
          <a:p>
            <a:pPr marL="342900" indent="-342900">
              <a:buAutoNum type="arabicPeriod"/>
            </a:pPr>
            <a:r>
              <a:rPr lang="hr-HR" sz="2600" dirty="0"/>
              <a:t>Koliko je bajtova potrebno za prikaz jednoga znaka s tipkovnice?</a:t>
            </a:r>
          </a:p>
          <a:p>
            <a:pPr marL="342900" indent="-342900">
              <a:buAutoNum type="arabicPeriod"/>
            </a:pPr>
            <a:r>
              <a:rPr lang="hr-HR" sz="2600" dirty="0"/>
              <a:t>Poznajete li neku veću jedinicu od bajta?</a:t>
            </a:r>
          </a:p>
          <a:p>
            <a:pPr marL="342900" indent="-342900">
              <a:buAutoNum type="arabicPeriod"/>
            </a:pPr>
            <a:r>
              <a:rPr lang="hr-HR" sz="2600" dirty="0"/>
              <a:t>Znaš li koliko je otprilike velika neka pjesma koju slušaš na pametnome telefonu? </a:t>
            </a:r>
          </a:p>
        </p:txBody>
      </p:sp>
    </p:spTree>
    <p:extLst>
      <p:ext uri="{BB962C8B-B14F-4D97-AF65-F5344CB8AC3E}">
        <p14:creationId xmlns:p14="http://schemas.microsoft.com/office/powerpoint/2010/main" val="340220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716C1-CACB-90D4-14A4-07BE6E3EA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E76C3B0-41BB-2417-2ACA-9FCA50CA8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165" y="826198"/>
            <a:ext cx="3200400" cy="4461163"/>
          </a:xfrm>
        </p:spPr>
        <p:txBody>
          <a:bodyPr>
            <a:normAutofit/>
          </a:bodyPr>
          <a:lstStyle/>
          <a:p>
            <a:r>
              <a:rPr lang="hr-HR" dirty="0">
                <a:solidFill>
                  <a:srgbClr val="FFFFFF"/>
                </a:solidFill>
              </a:rPr>
              <a:t>Računalo</a:t>
            </a:r>
          </a:p>
        </p:txBody>
      </p:sp>
      <p:sp>
        <p:nvSpPr>
          <p:cNvPr id="3" name="Pravokutnik 2">
            <a:extLst>
              <a:ext uri="{FF2B5EF4-FFF2-40B4-BE49-F238E27FC236}">
                <a16:creationId xmlns:a16="http://schemas.microsoft.com/office/drawing/2014/main" id="{2F079799-D2B8-D025-37B7-406DC03175E0}"/>
              </a:ext>
            </a:extLst>
          </p:cNvPr>
          <p:cNvSpPr/>
          <p:nvPr/>
        </p:nvSpPr>
        <p:spPr>
          <a:xfrm>
            <a:off x="0" y="0"/>
            <a:ext cx="12192000" cy="15706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r-HR" sz="3100" i="1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EFDC901A-0CA8-D534-3B13-1480F6D1C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0003" y="157192"/>
            <a:ext cx="1459240" cy="1338011"/>
          </a:xfrm>
          <a:custGeom>
            <a:avLst/>
            <a:gdLst/>
            <a:ahLst/>
            <a:cxnLst/>
            <a:rect l="l" t="t" r="r" b="b"/>
            <a:pathLst>
              <a:path w="2028107" h="1916009">
                <a:moveTo>
                  <a:pt x="35370" y="0"/>
                </a:moveTo>
                <a:lnTo>
                  <a:pt x="1992737" y="0"/>
                </a:lnTo>
                <a:cubicBezTo>
                  <a:pt x="2012271" y="0"/>
                  <a:pt x="2028107" y="15836"/>
                  <a:pt x="2028107" y="35370"/>
                </a:cubicBezTo>
                <a:lnTo>
                  <a:pt x="2028107" y="1880639"/>
                </a:lnTo>
                <a:cubicBezTo>
                  <a:pt x="2028107" y="1900173"/>
                  <a:pt x="2012271" y="1916009"/>
                  <a:pt x="1992737" y="1916009"/>
                </a:cubicBezTo>
                <a:lnTo>
                  <a:pt x="35370" y="1916009"/>
                </a:lnTo>
                <a:cubicBezTo>
                  <a:pt x="15836" y="1916009"/>
                  <a:pt x="0" y="1900173"/>
                  <a:pt x="0" y="1880639"/>
                </a:cubicBezTo>
                <a:lnTo>
                  <a:pt x="0" y="35370"/>
                </a:lnTo>
                <a:cubicBezTo>
                  <a:pt x="0" y="15836"/>
                  <a:pt x="15836" y="0"/>
                  <a:pt x="35370" y="0"/>
                </a:cubicBezTo>
                <a:close/>
              </a:path>
            </a:pathLst>
          </a:custGeom>
        </p:spPr>
      </p:pic>
      <p:sp>
        <p:nvSpPr>
          <p:cNvPr id="12" name="AutoShape 2" descr="Stvorena slika 1">
            <a:extLst>
              <a:ext uri="{FF2B5EF4-FFF2-40B4-BE49-F238E27FC236}">
                <a16:creationId xmlns:a16="http://schemas.microsoft.com/office/drawing/2014/main" id="{5B585159-27D6-402E-82AE-81FF9A23AC1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r-HR"/>
          </a:p>
        </p:txBody>
      </p:sp>
      <p:pic>
        <p:nvPicPr>
          <p:cNvPr id="14" name="Slika 13">
            <a:extLst>
              <a:ext uri="{FF2B5EF4-FFF2-40B4-BE49-F238E27FC236}">
                <a16:creationId xmlns:a16="http://schemas.microsoft.com/office/drawing/2014/main" id="{C7080EFF-11FE-4297-ACE6-3C3408073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952"/>
            <a:ext cx="12192000" cy="6808048"/>
          </a:xfrm>
          <a:prstGeom prst="rect">
            <a:avLst/>
          </a:prstGeom>
        </p:spPr>
      </p:pic>
      <p:sp>
        <p:nvSpPr>
          <p:cNvPr id="15" name="TekstniOkvir 14">
            <a:extLst>
              <a:ext uri="{FF2B5EF4-FFF2-40B4-BE49-F238E27FC236}">
                <a16:creationId xmlns:a16="http://schemas.microsoft.com/office/drawing/2014/main" id="{FA917591-F948-4D80-8DDA-88AE61F3D5E9}"/>
              </a:ext>
            </a:extLst>
          </p:cNvPr>
          <p:cNvSpPr txBox="1"/>
          <p:nvPr/>
        </p:nvSpPr>
        <p:spPr>
          <a:xfrm>
            <a:off x="2849053" y="6007326"/>
            <a:ext cx="64938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3000" b="1" dirty="0" err="1">
                <a:hlinkClick r:id="rId4"/>
              </a:rPr>
              <a:t>KODne</a:t>
            </a:r>
            <a:r>
              <a:rPr lang="hr-HR" sz="3000" b="1" dirty="0">
                <a:hlinkClick r:id="rId4"/>
              </a:rPr>
              <a:t> igre – učimo kroz igru   –  e-sfera</a:t>
            </a:r>
            <a:endParaRPr lang="hr-HR" sz="3000" b="1" dirty="0"/>
          </a:p>
        </p:txBody>
      </p:sp>
    </p:spTree>
    <p:extLst>
      <p:ext uri="{BB962C8B-B14F-4D97-AF65-F5344CB8AC3E}">
        <p14:creationId xmlns:p14="http://schemas.microsoft.com/office/powerpoint/2010/main" val="13970475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10548</TotalTime>
  <Words>256</Words>
  <Application>Microsoft Office PowerPoint</Application>
  <PresentationFormat>Široki zaslon</PresentationFormat>
  <Paragraphs>39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Tema sustava Office</vt:lpstr>
      <vt:lpstr>KODne igre</vt:lpstr>
      <vt:lpstr>Računalo</vt:lpstr>
      <vt:lpstr>PowerPoint prezentacija</vt:lpstr>
      <vt:lpstr>PowerPoint prezentacija</vt:lpstr>
      <vt:lpstr>PowerPoint prezentacija</vt:lpstr>
      <vt:lpstr>PowerPoint prezentacija</vt:lpstr>
      <vt:lpstr>Računalo</vt:lpstr>
      <vt:lpstr>Računalo</vt:lpstr>
      <vt:lpstr>Postupak kodiranja</vt:lpstr>
      <vt:lpstr>PowerPoint prezentacija</vt:lpstr>
      <vt:lpstr>Računalo</vt:lpstr>
      <vt:lpstr>Računalo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Građa računalnih uređaja i svojstva računala</dc:title>
  <dc:creator>Marina Grabar Branilović</dc:creator>
  <cp:lastModifiedBy>Marina Grabar Branilović</cp:lastModifiedBy>
  <cp:revision>62</cp:revision>
  <dcterms:created xsi:type="dcterms:W3CDTF">2025-09-05T05:17:53Z</dcterms:created>
  <dcterms:modified xsi:type="dcterms:W3CDTF">2026-10-04T14:26:25Z</dcterms:modified>
</cp:coreProperties>
</file>