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5251DB9-8B0B-4D4F-9C73-D41CAF0BB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B8345A4-BAC2-46FC-B68C-C21135E4E2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3EADCA6-FCD8-4698-B093-5BD5407C7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A0E-D039-4692-8A90-6D1E49F692AD}" type="datetimeFigureOut">
              <a:rPr lang="hr-HR" smtClean="0"/>
              <a:t>30.4.2021.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0A8E42B-C854-4B5A-A45B-8D1154DA6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160A208-0D08-436E-AEE8-4845FDF8E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D4FA-7318-42BB-A765-39D20F28CA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23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1B6F2B-40C9-4655-94EB-3FEDA4280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FEA7E9C9-71FF-4026-A861-58AB3341F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C2BC99E-8B31-4F17-9943-F2AA70802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A0E-D039-4692-8A90-6D1E49F692AD}" type="datetimeFigureOut">
              <a:rPr lang="hr-HR" smtClean="0"/>
              <a:t>30.4.2021.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5423E52-0AA0-4A87-9290-3F76E7087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BF460B5-ED1E-483E-9808-C33412EFE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D4FA-7318-42BB-A765-39D20F28CA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854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40C20022-4E34-477C-B799-FE66DF345D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027B8CD-FDAD-4486-8EC2-7A3619988A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2E53ECE-F3CB-403F-BCD6-DDBD4FB88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A0E-D039-4692-8A90-6D1E49F692AD}" type="datetimeFigureOut">
              <a:rPr lang="hr-HR" smtClean="0"/>
              <a:t>30.4.2021.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ADD10C1-1390-41AB-BE1C-8B5236F0D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6F2FF47-142C-404D-934D-3D15D3EF8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D4FA-7318-42BB-A765-39D20F28CA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19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251DCB-25D6-42E8-8E88-AF92D08AA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21F3F6B-16C5-41B5-B79D-DC8BE9721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7D3E9FC-C574-48C7-8362-59B0C33DD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A0E-D039-4692-8A90-6D1E49F692AD}" type="datetimeFigureOut">
              <a:rPr lang="hr-HR" smtClean="0"/>
              <a:t>30.4.2021.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90A0E77-B627-4DE8-A6D2-234B63D8D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33E2900-F4EF-4A34-95EA-1062D1F71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D4FA-7318-42BB-A765-39D20F28CA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1348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22F092B-7350-41F2-8E1D-5A8C891A6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B56B71B-5E90-40A0-9497-874479F80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5414330-E804-478C-A438-991938DF6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A0E-D039-4692-8A90-6D1E49F692AD}" type="datetimeFigureOut">
              <a:rPr lang="hr-HR" smtClean="0"/>
              <a:t>30.4.2021.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CDB8872-6F00-4767-91D2-C04CF5228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3CA96EC-1AAB-477A-8DD4-9AAD58534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D4FA-7318-42BB-A765-39D20F28CA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0801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EDFC590-11F2-48D6-894B-6C004FE74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5B1BF2F-7ACE-4AC8-B50A-E0097500E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C2B3C508-3FB1-4775-9990-C8EE2DE11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FD8BA9E-2672-43E4-9FAC-31625E2C7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A0E-D039-4692-8A90-6D1E49F692AD}" type="datetimeFigureOut">
              <a:rPr lang="hr-HR" smtClean="0"/>
              <a:t>30.4.2021.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97892C4-88E4-4024-B0F7-99E85F865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C7E20BD-80AE-4B8C-A8D9-113913EF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D4FA-7318-42BB-A765-39D20F28CA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36111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B36F31-CDA6-4036-83AC-8FD52B457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9FF4B38-5CB2-42A6-95F1-38F095782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070C59B-0843-44B3-9A35-B027B0FE5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39E8624F-5ED5-4692-A368-51D35A2438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337D1976-490B-407E-81BA-3CC00C8A1E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5B5A3B4E-25B9-4F4E-9A39-CC4FF10E4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A0E-D039-4692-8A90-6D1E49F692AD}" type="datetimeFigureOut">
              <a:rPr lang="hr-HR" smtClean="0"/>
              <a:t>30.4.2021.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E5C63027-9AEF-4721-A993-0B74B81F2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63033191-2571-4FD6-A77D-05442AA40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D4FA-7318-42BB-A765-39D20F28CA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0964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5D1EF5-C7A6-4A9A-9CDC-F76D6FCEC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A0DD81A5-CFDC-4F5E-9CC4-1B5E9B69E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A0E-D039-4692-8A90-6D1E49F692AD}" type="datetimeFigureOut">
              <a:rPr lang="hr-HR" smtClean="0"/>
              <a:t>30.4.2021.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36027354-69C6-41AB-B21E-9EC530891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F4C0BF57-4274-43FC-81AC-25B7F5385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D4FA-7318-42BB-A765-39D20F28CA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669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136AB279-D3BD-4FDD-8E5E-5CB55B217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A0E-D039-4692-8A90-6D1E49F692AD}" type="datetimeFigureOut">
              <a:rPr lang="hr-HR" smtClean="0"/>
              <a:t>30.4.2021.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B97F9582-0B11-4DF4-9150-6EDBCDB2E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23E8F97F-C16C-4EA1-ADC9-D71829844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D4FA-7318-42BB-A765-39D20F28CA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269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150ED8-DB5A-4560-BF4E-35D1506E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6F80E00-7495-4BBC-8CE5-9B240D162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C8DC5B6-BC5A-4AF7-9A90-C118DC044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B5D2726-9A45-4234-B0C8-727E8A4A5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A0E-D039-4692-8A90-6D1E49F692AD}" type="datetimeFigureOut">
              <a:rPr lang="hr-HR" smtClean="0"/>
              <a:t>30.4.2021.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869F910-2D65-46DB-8A67-40C89A32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BE987FC-5C3D-4298-86E4-8FBE14A1C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D4FA-7318-42BB-A765-39D20F28CA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707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227DDDA-4F1B-489F-AE41-B3C7E7E9E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21C0AD58-E252-42FD-B2CF-0C14B3BEE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44E50D2-B1A4-44B8-86C3-F2254C9A2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4551F99-D3DC-4E64-B546-6E2B8C12C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A0E-D039-4692-8A90-6D1E49F692AD}" type="datetimeFigureOut">
              <a:rPr lang="hr-HR" smtClean="0"/>
              <a:t>30.4.2021.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8B503E0-455B-4776-B719-AC49C92C1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B2AA0EA-133E-410D-B564-F8C621AB2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D4FA-7318-42BB-A765-39D20F28CA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951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A8224B79-7C58-465A-9236-88159615C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36F3DE8-694A-48AE-8C66-E21CEC837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E32039E-EFB8-4965-9FCB-2C7FD2BFCE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90A0E-D039-4692-8A90-6D1E49F692AD}" type="datetimeFigureOut">
              <a:rPr lang="hr-HR" smtClean="0"/>
              <a:t>30.4.2021.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DCBBD07-91DD-44AB-998A-0617CEE8FC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E70C02A-3AF5-4A98-B802-FAD240949D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FD4FA-7318-42BB-A765-39D20F28CAF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86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45757D8D-7003-4B8E-9A86-8C535CAAD2B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2000"/>
          </a:blip>
          <a:stretch>
            <a:fillRect/>
          </a:stretch>
        </p:blipFill>
        <p:spPr>
          <a:xfrm>
            <a:off x="0" y="1"/>
            <a:ext cx="12192000" cy="6785263"/>
          </a:xfrm>
          <a:prstGeom prst="rect">
            <a:avLst/>
          </a:prstGeom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id="{68202AE9-0392-4085-B1EC-6F0B1D97E466}"/>
              </a:ext>
            </a:extLst>
          </p:cNvPr>
          <p:cNvSpPr txBox="1"/>
          <p:nvPr/>
        </p:nvSpPr>
        <p:spPr>
          <a:xfrm>
            <a:off x="0" y="229039"/>
            <a:ext cx="12192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latin typeface="Segoe Print" panose="02000600000000000000" pitchFamily="2" charset="0"/>
              </a:rPr>
              <a:t>Simboli Duha Svetoga u Novom zavjetu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Duh Sveti se ne može vidjeti, opipati ni dodirnuti. Stoga nam Biblija u Novom zavjetu još više nego u Starom zavjetu o Duhu Svetom govori pomoću različitih simbola.</a:t>
            </a:r>
          </a:p>
          <a:p>
            <a:r>
              <a:rPr lang="hr-HR" sz="2400" dirty="0">
                <a:latin typeface="Segoe Print" panose="02000600000000000000" pitchFamily="2" charset="0"/>
              </a:rPr>
              <a:t>Zadatak: </a:t>
            </a:r>
            <a:r>
              <a:rPr lang="hr-HR" sz="2400" b="1" dirty="0">
                <a:latin typeface="Segoe Print" panose="02000600000000000000" pitchFamily="2" charset="0"/>
              </a:rPr>
              <a:t>Istraži</a:t>
            </a:r>
            <a:r>
              <a:rPr lang="hr-HR" sz="2400" dirty="0">
                <a:latin typeface="Segoe Print" panose="02000600000000000000" pitchFamily="2" charset="0"/>
              </a:rPr>
              <a:t> u Novom zavjetu koji su to simboli za Duha Svetoga. To ćeš učiniti tako da u Novom zavjetu </a:t>
            </a:r>
            <a:r>
              <a:rPr lang="hr-HR" sz="2400" b="1" dirty="0">
                <a:latin typeface="Segoe Print" panose="02000600000000000000" pitchFamily="2" charset="0"/>
              </a:rPr>
              <a:t>pronađeš</a:t>
            </a:r>
            <a:r>
              <a:rPr lang="hr-HR" sz="2400" dirty="0">
                <a:latin typeface="Segoe Print" panose="02000600000000000000" pitchFamily="2" charset="0"/>
              </a:rPr>
              <a:t> određene tekstove u kojima se govori o Duhu Svetome. </a:t>
            </a:r>
          </a:p>
          <a:p>
            <a:r>
              <a:rPr lang="hr-HR" sz="2400" dirty="0">
                <a:latin typeface="Segoe Print" panose="02000600000000000000" pitchFamily="2" charset="0"/>
              </a:rPr>
              <a:t>Biblijski tekst </a:t>
            </a:r>
            <a:r>
              <a:rPr lang="hr-HR" sz="2400" b="1" dirty="0">
                <a:latin typeface="Segoe Print" panose="02000600000000000000" pitchFamily="2" charset="0"/>
              </a:rPr>
              <a:t>pažljivo pročitaš</a:t>
            </a:r>
            <a:r>
              <a:rPr lang="hr-HR" sz="2400" dirty="0">
                <a:latin typeface="Segoe Print" panose="02000600000000000000" pitchFamily="2" charset="0"/>
              </a:rPr>
              <a:t>, otkriješ simbol </a:t>
            </a:r>
            <a:r>
              <a:rPr lang="hr-HR" sz="2400" b="1" dirty="0">
                <a:latin typeface="Segoe Print" panose="02000600000000000000" pitchFamily="2" charset="0"/>
              </a:rPr>
              <a:t>imenuješ</a:t>
            </a:r>
            <a:r>
              <a:rPr lang="hr-HR" sz="2400" dirty="0">
                <a:latin typeface="Segoe Print" panose="02000600000000000000" pitchFamily="2" charset="0"/>
              </a:rPr>
              <a:t> te ga </a:t>
            </a:r>
            <a:r>
              <a:rPr lang="hr-HR" sz="2400" b="1" dirty="0">
                <a:latin typeface="Segoe Print" panose="02000600000000000000" pitchFamily="2" charset="0"/>
              </a:rPr>
              <a:t>nacrtaš</a:t>
            </a:r>
            <a:r>
              <a:rPr lang="hr-HR" sz="2400" dirty="0">
                <a:latin typeface="Segoe Print" panose="02000600000000000000" pitchFamily="2" charset="0"/>
              </a:rPr>
              <a:t> u bilježnicu. Uz nacrtani simbol </a:t>
            </a:r>
            <a:r>
              <a:rPr lang="hr-HR" sz="2400" b="1" dirty="0">
                <a:latin typeface="Segoe Print" panose="02000600000000000000" pitchFamily="2" charset="0"/>
              </a:rPr>
              <a:t>prepiši </a:t>
            </a:r>
            <a:r>
              <a:rPr lang="hr-HR" sz="2400" b="1">
                <a:latin typeface="Segoe Print" panose="02000600000000000000" pitchFamily="2" charset="0"/>
              </a:rPr>
              <a:t>biblijsku kraticu</a:t>
            </a:r>
            <a:r>
              <a:rPr lang="hr-HR" sz="2400">
                <a:latin typeface="Segoe Print" panose="02000600000000000000" pitchFamily="2" charset="0"/>
              </a:rPr>
              <a:t>.</a:t>
            </a:r>
            <a:endParaRPr lang="hr-HR" sz="2400" dirty="0">
              <a:latin typeface="Segoe Print" panose="02000600000000000000" pitchFamily="2" charset="0"/>
            </a:endParaRP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Novozavjetni tekstovi koje trebaš pronaći su: 	</a:t>
            </a:r>
            <a:r>
              <a:rPr lang="hr-HR" sz="2400" dirty="0" err="1">
                <a:latin typeface="Segoe Print" panose="02000600000000000000" pitchFamily="2" charset="0"/>
              </a:rPr>
              <a:t>Dj</a:t>
            </a:r>
            <a:r>
              <a:rPr lang="hr-HR" sz="2400" dirty="0">
                <a:latin typeface="Segoe Print" panose="02000600000000000000" pitchFamily="2" charset="0"/>
              </a:rPr>
              <a:t> 2,3 </a:t>
            </a:r>
          </a:p>
          <a:p>
            <a:pPr lvl="6"/>
            <a:r>
              <a:rPr lang="hr-HR" sz="2400" dirty="0">
                <a:latin typeface="Segoe Print" panose="02000600000000000000" pitchFamily="2" charset="0"/>
              </a:rPr>
              <a:t>					Lk 9, 34-35</a:t>
            </a:r>
          </a:p>
          <a:p>
            <a:pPr lvl="6"/>
            <a:r>
              <a:rPr lang="hr-HR" sz="2400" dirty="0">
                <a:latin typeface="Segoe Print" panose="02000600000000000000" pitchFamily="2" charset="0"/>
              </a:rPr>
              <a:t>					</a:t>
            </a:r>
            <a:r>
              <a:rPr lang="hr-HR" sz="2400" dirty="0" err="1">
                <a:latin typeface="Segoe Print" panose="02000600000000000000" pitchFamily="2" charset="0"/>
              </a:rPr>
              <a:t>Mk</a:t>
            </a:r>
            <a:r>
              <a:rPr lang="hr-HR" sz="2400" dirty="0">
                <a:latin typeface="Segoe Print" panose="02000600000000000000" pitchFamily="2" charset="0"/>
              </a:rPr>
              <a:t> 6, 5</a:t>
            </a:r>
          </a:p>
          <a:p>
            <a:pPr lvl="6"/>
            <a:r>
              <a:rPr lang="hr-HR" sz="2400" dirty="0">
                <a:latin typeface="Segoe Print" panose="02000600000000000000" pitchFamily="2" charset="0"/>
              </a:rPr>
              <a:t>					2 Kor 1, 21-22</a:t>
            </a:r>
          </a:p>
          <a:p>
            <a:pPr lvl="6"/>
            <a:r>
              <a:rPr lang="hr-HR" sz="2400" dirty="0">
                <a:latin typeface="Segoe Print" panose="02000600000000000000" pitchFamily="2" charset="0"/>
              </a:rPr>
              <a:t>					</a:t>
            </a:r>
            <a:r>
              <a:rPr lang="hr-HR" sz="2400" dirty="0" err="1">
                <a:latin typeface="Segoe Print" panose="02000600000000000000" pitchFamily="2" charset="0"/>
              </a:rPr>
              <a:t>Iv</a:t>
            </a:r>
            <a:r>
              <a:rPr lang="hr-HR" sz="2400" dirty="0">
                <a:latin typeface="Segoe Print" panose="02000600000000000000" pitchFamily="2" charset="0"/>
              </a:rPr>
              <a:t> 4, 13-14</a:t>
            </a:r>
          </a:p>
          <a:p>
            <a:pPr lvl="6"/>
            <a:r>
              <a:rPr lang="hr-HR" sz="2400" dirty="0">
                <a:latin typeface="Segoe Print" panose="02000600000000000000" pitchFamily="2" charset="0"/>
              </a:rPr>
              <a:t>					Mt 3, 16 </a:t>
            </a:r>
          </a:p>
          <a:p>
            <a:endParaRPr lang="hr-HR" sz="24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8159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147</Words>
  <Application>Microsoft Office PowerPoint</Application>
  <PresentationFormat>Široki zaslon</PresentationFormat>
  <Paragraphs>12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Print</vt:lpstr>
      <vt:lpstr>Tema sustava Office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2</cp:revision>
  <dcterms:created xsi:type="dcterms:W3CDTF">2021-04-28T08:56:59Z</dcterms:created>
  <dcterms:modified xsi:type="dcterms:W3CDTF">2021-04-30T11:56:39Z</dcterms:modified>
</cp:coreProperties>
</file>