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1" d="100"/>
          <a:sy n="51" d="100"/>
        </p:scale>
        <p:origin x="53" y="7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FC497F-E76A-4CE8-AE8A-DC9F581A0F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2C1A2BB-E00F-4B52-8086-E64E40D3F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0206E74-65A6-448A-AA37-BFD4B3D32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CDF1-CA32-4CA0-AF73-2D3E722BA37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3CE10B0-1773-41BB-831A-AC531F0E7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96B5A20-9ED8-4860-85CA-758DBBCCA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E6A3-E640-44BF-93B4-75BACFDD58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064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3E58608-782B-4C98-BF26-AA2F590F7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39A25E8-D27D-400D-9313-6E4460B7E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C90BB7C-4323-43BC-93DA-AC820DA19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CDF1-CA32-4CA0-AF73-2D3E722BA37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F536876-81D5-4C9C-B8B4-981B4C61B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74E8CA5-1016-44B3-B98B-901466241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E6A3-E640-44BF-93B4-75BACFDD58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408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36433A3E-8846-4912-8A79-7EFF46C9DB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C8C2C37A-14E9-4FC0-B8AD-E5E1E3F7C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51E01B7-4821-42C5-A55D-868E87CEB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CDF1-CA32-4CA0-AF73-2D3E722BA37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B08AA2D-12C9-49D4-A052-3CBBEE0E9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746E92F-5D3B-4C3B-8145-28C0761EE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E6A3-E640-44BF-93B4-75BACFDD58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923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CC16F5A-307A-4DB9-AC7B-29C3925D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F7EB2F5-EBF0-42CD-A436-A6A4846DE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1104B1E-9269-483C-A5E0-704C8C871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CDF1-CA32-4CA0-AF73-2D3E722BA37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1A898C0-BEF8-4FFD-A81D-A2A913496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296CBFF-67D2-4E88-9C16-0F36621F1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E6A3-E640-44BF-93B4-75BACFDD58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359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47F8D8-CA3A-43B9-913A-FD7EE5226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AAE8451-7747-4B1B-ABE6-35405DA46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4FB6D89-D470-44D0-A692-6C8F55DE1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CDF1-CA32-4CA0-AF73-2D3E722BA37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209E713-F708-49E2-9859-71A7C4CB0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AA5DC36-D759-4FD2-BBCC-C1743B446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E6A3-E640-44BF-93B4-75BACFDD58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715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91D499-9C75-41E4-9553-3D492EBDE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9C19E3C-8D5C-4F86-864B-2D84FD9A7D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A2633D5-AB53-4F48-9BD5-6F72E084A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D32E33D-6761-4E2F-B9C0-6FEA5294D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CDF1-CA32-4CA0-AF73-2D3E722BA37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F303A34-34C9-47AB-8A2E-0247F4E11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45AB8F6-5340-400C-9543-5822749BC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E6A3-E640-44BF-93B4-75BACFDD58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576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A786C2A-2CC7-4A01-AD5A-7A7891FF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B549004-111D-4B13-9209-2F447BD6E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F48AE9B-D4A0-4120-9B6D-768B21C34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AAC85535-5D9C-4616-8D8E-7F994F4C1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2BCB4222-7BB7-451D-853F-B9508DB662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8C2DDDE7-E117-45F3-9E2C-E3EFD0DC0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CDF1-CA32-4CA0-AF73-2D3E722BA37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D09B8132-BB3C-4862-9EF3-AD3A9A48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63E2572-3839-4651-8362-7E638AC0A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E6A3-E640-44BF-93B4-75BACFDD58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9465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15618C0-A34A-4E49-BB6D-24C5EDB70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537065A3-AFE8-420F-9038-9F4D18DE2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CDF1-CA32-4CA0-AF73-2D3E722BA37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27063821-D172-4431-B131-75AB19905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ECACEE4C-7126-4180-9F7D-D05F01DD8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E6A3-E640-44BF-93B4-75BACFDD58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514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50ECF0C2-3067-4364-B6C3-F44DF8F45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CDF1-CA32-4CA0-AF73-2D3E722BA37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0F3EF53-C8BE-43BD-97E6-7764381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6E0F22E3-F484-44DA-8D1A-7845181FB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E6A3-E640-44BF-93B4-75BACFDD58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839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263B95-0405-4826-A680-FF070270B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5A71EEE-F7FE-4D85-BCF1-F5152A3CD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20F6E16-5136-47B7-B08C-94BA763A4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60E9133-AEAF-4DF2-86C0-336E5948F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CDF1-CA32-4CA0-AF73-2D3E722BA37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7C88083-A436-434F-8258-C86261CE3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02A66DE-6127-43F4-9783-B03DD0805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E6A3-E640-44BF-93B4-75BACFDD58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23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7F0716-B20F-47B5-A984-5A9E6A23E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3D8E699A-C09B-44D7-9E43-C29F2BE58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57CACE9-B741-4B15-8398-B708E813A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364DAEE-8292-49BC-AB59-10FB30458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CDF1-CA32-4CA0-AF73-2D3E722BA37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75D9E190-0929-400F-88CC-73D3A9196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E246AD3-DE9E-46BC-ADA7-435918F5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E6A3-E640-44BF-93B4-75BACFDD58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667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66942910-1332-42CF-85C1-41D069142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B8F2D84-BA09-492D-A7D3-139CA5C7F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B21A9AD-C527-4FBA-8A92-BBAF45ADD6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FCDF1-CA32-4CA0-AF73-2D3E722BA37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19D8542-74DA-4751-8C29-0B942F566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176B195-774B-46C6-9C7E-CD76E9873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3E6A3-E640-44BF-93B4-75BACFDD58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136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9F65E5-3EFA-4988-BBF1-1F25BBEDF9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777B32F-571F-4C69-A22C-5C04652402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3024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54A4BB8F-4FE9-4412-A6FA-FBB4E81711E2}"/>
              </a:ext>
            </a:extLst>
          </p:cNvPr>
          <p:cNvSpPr txBox="1"/>
          <p:nvPr/>
        </p:nvSpPr>
        <p:spPr>
          <a:xfrm>
            <a:off x="0" y="12469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b="1" dirty="0">
                <a:latin typeface="Segoe Print" panose="02000600000000000000" pitchFamily="2" charset="0"/>
              </a:rPr>
              <a:t>Uskrsnuće – pobjeda nad smrću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509AF02-6915-4C5A-84BF-0A366C337F1E}"/>
              </a:ext>
            </a:extLst>
          </p:cNvPr>
          <p:cNvSpPr txBox="1"/>
          <p:nvPr/>
        </p:nvSpPr>
        <p:spPr>
          <a:xfrm>
            <a:off x="-1" y="950329"/>
            <a:ext cx="12192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Kronologija uskrsnog dana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-žene dolaze na grob vrlo rano, prvoga dana u tjednu, 			da pomažu Isusovo tijelo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-žene otkrivaju da je kamen odvaljen i da Isusovo tijelo 		nije u grobu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-žene trče u Jeruzalem obavijestiti učenike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-Petar i Ivan trče na grob i također potvrđuju da je grob 	prazan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-Marija Magdalena vraća se na grob i susreće uskrsloga Isusa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-Isus se ukazuje učenicima, bez Tome</a:t>
            </a:r>
          </a:p>
        </p:txBody>
      </p:sp>
      <p:sp>
        <p:nvSpPr>
          <p:cNvPr id="3" name="Pravokutnik: savinuti kut 2">
            <a:extLst>
              <a:ext uri="{FF2B5EF4-FFF2-40B4-BE49-F238E27FC236}">
                <a16:creationId xmlns:a16="http://schemas.microsoft.com/office/drawing/2014/main" id="{5049D606-EB10-46F6-B2B6-7A21099A37FF}"/>
              </a:ext>
            </a:extLst>
          </p:cNvPr>
          <p:cNvSpPr/>
          <p:nvPr/>
        </p:nvSpPr>
        <p:spPr>
          <a:xfrm>
            <a:off x="6095999" y="798990"/>
            <a:ext cx="3500761" cy="1890944"/>
          </a:xfrm>
          <a:prstGeom prst="foldedCorne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C000"/>
              </a:solidFill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6C3724B1-1299-4B50-BC60-AD8455C671FC}"/>
              </a:ext>
            </a:extLst>
          </p:cNvPr>
          <p:cNvSpPr txBox="1"/>
          <p:nvPr/>
        </p:nvSpPr>
        <p:spPr>
          <a:xfrm>
            <a:off x="6204615" y="898801"/>
            <a:ext cx="32835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>
                <a:latin typeface="Segoe Print" panose="02000600000000000000" pitchFamily="2" charset="0"/>
              </a:rPr>
              <a:t>Mk</a:t>
            </a:r>
            <a:r>
              <a:rPr lang="hr-HR" dirty="0">
                <a:latin typeface="Segoe Print" panose="02000600000000000000" pitchFamily="2" charset="0"/>
              </a:rPr>
              <a:t> 16,1 </a:t>
            </a:r>
          </a:p>
          <a:p>
            <a:r>
              <a:rPr lang="hr-HR" dirty="0">
                <a:latin typeface="Segoe Print" panose="02000600000000000000" pitchFamily="2" charset="0"/>
              </a:rPr>
              <a:t>Kad prođe subota, Marija Magdalena i Marija Jakovljeva i </a:t>
            </a:r>
            <a:r>
              <a:rPr lang="hr-HR" dirty="0" err="1">
                <a:latin typeface="Segoe Print" panose="02000600000000000000" pitchFamily="2" charset="0"/>
              </a:rPr>
              <a:t>Saloma</a:t>
            </a:r>
            <a:r>
              <a:rPr lang="hr-HR" dirty="0">
                <a:latin typeface="Segoe Print" panose="02000600000000000000" pitchFamily="2" charset="0"/>
              </a:rPr>
              <a:t> kupiše miomirisâ da odu pomazati Isusa.</a:t>
            </a:r>
          </a:p>
        </p:txBody>
      </p:sp>
      <p:sp>
        <p:nvSpPr>
          <p:cNvPr id="6" name="Pravokutnik: savinuti kut 5">
            <a:extLst>
              <a:ext uri="{FF2B5EF4-FFF2-40B4-BE49-F238E27FC236}">
                <a16:creationId xmlns:a16="http://schemas.microsoft.com/office/drawing/2014/main" id="{FA870064-B832-40C3-962D-AB84DD9368DA}"/>
              </a:ext>
            </a:extLst>
          </p:cNvPr>
          <p:cNvSpPr/>
          <p:nvPr/>
        </p:nvSpPr>
        <p:spPr>
          <a:xfrm>
            <a:off x="389744" y="2833141"/>
            <a:ext cx="4287187" cy="2443397"/>
          </a:xfrm>
          <a:prstGeom prst="foldedCorne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4B325643-969F-4A54-A459-81D67A9F3376}"/>
              </a:ext>
            </a:extLst>
          </p:cNvPr>
          <p:cNvSpPr txBox="1"/>
          <p:nvPr/>
        </p:nvSpPr>
        <p:spPr>
          <a:xfrm>
            <a:off x="524656" y="2968052"/>
            <a:ext cx="39574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Segoe Print" panose="02000600000000000000" pitchFamily="2" charset="0"/>
              </a:rPr>
              <a:t>Lk 24, 2- 3</a:t>
            </a:r>
          </a:p>
          <a:p>
            <a:r>
              <a:rPr lang="hr-HR" sz="2400" dirty="0">
                <a:latin typeface="Segoe Print" panose="02000600000000000000" pitchFamily="2" charset="0"/>
              </a:rPr>
              <a:t>Kamen nađoše otkotrljan od groba. </a:t>
            </a:r>
            <a:r>
              <a:rPr lang="hr-HR" sz="2400" baseline="30000" dirty="0">
                <a:latin typeface="Segoe Print" panose="02000600000000000000" pitchFamily="2" charset="0"/>
              </a:rPr>
              <a:t>3</a:t>
            </a:r>
            <a:r>
              <a:rPr lang="hr-HR" sz="2400" dirty="0">
                <a:latin typeface="Segoe Print" panose="02000600000000000000" pitchFamily="2" charset="0"/>
              </a:rPr>
              <a:t>Uđoše, ali ne nađoše tijela Gospodina Isusa. </a:t>
            </a:r>
          </a:p>
        </p:txBody>
      </p:sp>
      <p:sp>
        <p:nvSpPr>
          <p:cNvPr id="8" name="Pravokutnik: savinuti kut 7">
            <a:extLst>
              <a:ext uri="{FF2B5EF4-FFF2-40B4-BE49-F238E27FC236}">
                <a16:creationId xmlns:a16="http://schemas.microsoft.com/office/drawing/2014/main" id="{E23AB421-1A30-40B5-90D2-A715126F6E9A}"/>
              </a:ext>
            </a:extLst>
          </p:cNvPr>
          <p:cNvSpPr/>
          <p:nvPr/>
        </p:nvSpPr>
        <p:spPr>
          <a:xfrm>
            <a:off x="7225259" y="4631961"/>
            <a:ext cx="4107305" cy="2226039"/>
          </a:xfrm>
          <a:prstGeom prst="foldedCorne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69F8A44E-14DB-4D10-A968-3CDAE4AD92C5}"/>
              </a:ext>
            </a:extLst>
          </p:cNvPr>
          <p:cNvSpPr txBox="1"/>
          <p:nvPr/>
        </p:nvSpPr>
        <p:spPr>
          <a:xfrm>
            <a:off x="7225259" y="4631961"/>
            <a:ext cx="39574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Segoe Print" panose="02000600000000000000" pitchFamily="2" charset="0"/>
              </a:rPr>
              <a:t>Mt 28,8</a:t>
            </a:r>
          </a:p>
          <a:p>
            <a:r>
              <a:rPr lang="hr-HR" sz="2400" dirty="0">
                <a:latin typeface="Segoe Print" panose="02000600000000000000" pitchFamily="2" charset="0"/>
              </a:rPr>
              <a:t>One otiđoše žurno s groba te sa strahom i velikom radošću otrčaše javiti njegovim učenicima. </a:t>
            </a:r>
          </a:p>
        </p:txBody>
      </p:sp>
      <p:sp>
        <p:nvSpPr>
          <p:cNvPr id="10" name="Pravokutnik: savinuti kut 9">
            <a:extLst>
              <a:ext uri="{FF2B5EF4-FFF2-40B4-BE49-F238E27FC236}">
                <a16:creationId xmlns:a16="http://schemas.microsoft.com/office/drawing/2014/main" id="{0E54BE90-FBC7-4988-9547-EF56EEB5CDE1}"/>
              </a:ext>
            </a:extLst>
          </p:cNvPr>
          <p:cNvSpPr/>
          <p:nvPr/>
        </p:nvSpPr>
        <p:spPr>
          <a:xfrm>
            <a:off x="134911" y="647911"/>
            <a:ext cx="3357797" cy="2185068"/>
          </a:xfrm>
          <a:prstGeom prst="foldedCorne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82AD4324-0D5A-4093-BD7E-C9FD8451B28D}"/>
              </a:ext>
            </a:extLst>
          </p:cNvPr>
          <p:cNvSpPr txBox="1"/>
          <p:nvPr/>
        </p:nvSpPr>
        <p:spPr>
          <a:xfrm>
            <a:off x="134911" y="782822"/>
            <a:ext cx="33577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>
                <a:latin typeface="Segoe Print" panose="02000600000000000000" pitchFamily="2" charset="0"/>
              </a:rPr>
              <a:t>Iv</a:t>
            </a:r>
            <a:r>
              <a:rPr lang="hr-HR" dirty="0">
                <a:latin typeface="Segoe Print" panose="02000600000000000000" pitchFamily="2" charset="0"/>
              </a:rPr>
              <a:t> 20, 3-4</a:t>
            </a:r>
          </a:p>
          <a:p>
            <a:r>
              <a:rPr lang="hr-HR" dirty="0">
                <a:latin typeface="Segoe Print" panose="02000600000000000000" pitchFamily="2" charset="0"/>
              </a:rPr>
              <a:t>Uputiše se onda Petar i onaj drugi učenik i dođoše na grob. </a:t>
            </a:r>
            <a:r>
              <a:rPr lang="hr-HR" baseline="30000" dirty="0">
                <a:latin typeface="Segoe Print" panose="02000600000000000000" pitchFamily="2" charset="0"/>
              </a:rPr>
              <a:t>4</a:t>
            </a:r>
            <a:r>
              <a:rPr lang="hr-HR" dirty="0">
                <a:latin typeface="Segoe Print" panose="02000600000000000000" pitchFamily="2" charset="0"/>
              </a:rPr>
              <a:t>Trčahu obojica zajedno, ali onaj drugi učenik prestignu Petra i stiže prvi na grob.</a:t>
            </a:r>
          </a:p>
        </p:txBody>
      </p:sp>
      <p:sp>
        <p:nvSpPr>
          <p:cNvPr id="12" name="Pravokutnik: savinuti kut 11">
            <a:extLst>
              <a:ext uri="{FF2B5EF4-FFF2-40B4-BE49-F238E27FC236}">
                <a16:creationId xmlns:a16="http://schemas.microsoft.com/office/drawing/2014/main" id="{0F5985A1-3BDC-4922-925F-9AA418BB9AD2}"/>
              </a:ext>
            </a:extLst>
          </p:cNvPr>
          <p:cNvSpPr/>
          <p:nvPr/>
        </p:nvSpPr>
        <p:spPr>
          <a:xfrm>
            <a:off x="7794885" y="2188564"/>
            <a:ext cx="4397114" cy="2226039"/>
          </a:xfrm>
          <a:prstGeom prst="foldedCorne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EDB00827-E780-49D6-9A9C-5AF54E32C009}"/>
              </a:ext>
            </a:extLst>
          </p:cNvPr>
          <p:cNvSpPr txBox="1"/>
          <p:nvPr/>
        </p:nvSpPr>
        <p:spPr>
          <a:xfrm>
            <a:off x="7794885" y="2226039"/>
            <a:ext cx="40073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err="1">
                <a:latin typeface="Segoe Print" panose="02000600000000000000" pitchFamily="2" charset="0"/>
              </a:rPr>
              <a:t>Mk</a:t>
            </a:r>
            <a:r>
              <a:rPr lang="hr-HR" sz="2400" dirty="0">
                <a:latin typeface="Segoe Print" panose="02000600000000000000" pitchFamily="2" charset="0"/>
              </a:rPr>
              <a:t> 16,9</a:t>
            </a:r>
          </a:p>
          <a:p>
            <a:r>
              <a:rPr lang="hr-HR" sz="2400" dirty="0">
                <a:latin typeface="Segoe Print" panose="02000600000000000000" pitchFamily="2" charset="0"/>
              </a:rPr>
              <a:t>Uskrsnuvši dakle rano prvog dana u tjednu, ukaza se najprije Mariji Magdaleni iz koje bijaše istjerao sedam zloduha.</a:t>
            </a:r>
          </a:p>
        </p:txBody>
      </p:sp>
      <p:sp>
        <p:nvSpPr>
          <p:cNvPr id="14" name="Pravokutnik: savinuti kut 13">
            <a:extLst>
              <a:ext uri="{FF2B5EF4-FFF2-40B4-BE49-F238E27FC236}">
                <a16:creationId xmlns:a16="http://schemas.microsoft.com/office/drawing/2014/main" id="{344550D4-F7FD-4361-9AC4-0DD0D2C77E16}"/>
              </a:ext>
            </a:extLst>
          </p:cNvPr>
          <p:cNvSpPr/>
          <p:nvPr/>
        </p:nvSpPr>
        <p:spPr>
          <a:xfrm>
            <a:off x="2423411" y="2353456"/>
            <a:ext cx="4676932" cy="2694036"/>
          </a:xfrm>
          <a:prstGeom prst="foldedCorne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510ADF6B-A4CE-4B85-AFEC-B80ABEE7E01E}"/>
              </a:ext>
            </a:extLst>
          </p:cNvPr>
          <p:cNvSpPr txBox="1"/>
          <p:nvPr/>
        </p:nvSpPr>
        <p:spPr>
          <a:xfrm>
            <a:off x="2423411" y="2462169"/>
            <a:ext cx="415227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>
                <a:latin typeface="Segoe Print" panose="02000600000000000000" pitchFamily="2" charset="0"/>
              </a:rPr>
              <a:t>Iv</a:t>
            </a:r>
            <a:r>
              <a:rPr lang="hr-HR" dirty="0">
                <a:latin typeface="Segoe Print" panose="02000600000000000000" pitchFamily="2" charset="0"/>
              </a:rPr>
              <a:t> 20, 19.24</a:t>
            </a:r>
          </a:p>
          <a:p>
            <a:r>
              <a:rPr lang="hr-HR" dirty="0">
                <a:latin typeface="Segoe Print" panose="02000600000000000000" pitchFamily="2" charset="0"/>
              </a:rPr>
              <a:t>I uvečer toga istog dana, prvog u tjednu, dok su učenici u strahu od Židova bili zatvorili vrata, dođe Isus, stane u sredinu i reče im: »Mir vama!«</a:t>
            </a:r>
          </a:p>
          <a:p>
            <a:r>
              <a:rPr lang="hr-HR" dirty="0">
                <a:latin typeface="Segoe Print" panose="02000600000000000000" pitchFamily="2" charset="0"/>
              </a:rPr>
              <a:t>Ali Toma zvani Blizanac, jedan od dvanaestorice, ne bijaše s njima kad dođe Isus.</a:t>
            </a:r>
          </a:p>
        </p:txBody>
      </p:sp>
    </p:spTree>
    <p:extLst>
      <p:ext uri="{BB962C8B-B14F-4D97-AF65-F5344CB8AC3E}">
        <p14:creationId xmlns:p14="http://schemas.microsoft.com/office/powerpoint/2010/main" val="163693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/>
      <p:bldP spid="5" grpId="1"/>
      <p:bldP spid="6" grpId="0" animBg="1"/>
      <p:bldP spid="6" grpId="1" animBg="1"/>
      <p:bldP spid="7" grpId="0"/>
      <p:bldP spid="7" grpId="1"/>
      <p:bldP spid="8" grpId="0" animBg="1"/>
      <p:bldP spid="8" grpId="1" animBg="1"/>
      <p:bldP spid="9" grpId="0"/>
      <p:bldP spid="9" grpId="1"/>
      <p:bldP spid="10" grpId="0" animBg="1"/>
      <p:bldP spid="10" grpId="1" animBg="1"/>
      <p:bldP spid="11" grpId="0"/>
      <p:bldP spid="11" grpId="1"/>
      <p:bldP spid="12" grpId="0" animBg="1"/>
      <p:bldP spid="12" grpId="1" animBg="1"/>
      <p:bldP spid="13" grpId="0"/>
      <p:bldP spid="13" grpId="1"/>
      <p:bldP spid="14" grpId="0" animBg="1"/>
      <p:bldP spid="14" grpId="1" animBg="1"/>
      <p:bldP spid="15" grpId="0"/>
      <p:bldP spid="1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2C03E373-BB72-4AC1-8824-C6FAC5A5B8AA}"/>
              </a:ext>
            </a:extLst>
          </p:cNvPr>
          <p:cNvSpPr txBox="1"/>
          <p:nvPr/>
        </p:nvSpPr>
        <p:spPr>
          <a:xfrm>
            <a:off x="0" y="275208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latin typeface="Segoe Print" panose="02000600000000000000" pitchFamily="2" charset="0"/>
              </a:rPr>
              <a:t>Teorije prazne grobnice</a:t>
            </a:r>
          </a:p>
          <a:p>
            <a:endParaRPr lang="hr-HR" sz="2800" b="1" dirty="0">
              <a:latin typeface="Segoe Print" panose="02000600000000000000" pitchFamily="2" charset="0"/>
            </a:endParaRPr>
          </a:p>
          <a:p>
            <a:r>
              <a:rPr lang="hr-HR" sz="2800" b="1" dirty="0">
                <a:latin typeface="Segoe Print" panose="02000600000000000000" pitchFamily="2" charset="0"/>
              </a:rPr>
              <a:t>	</a:t>
            </a:r>
            <a:r>
              <a:rPr lang="hr-HR" sz="2800" dirty="0">
                <a:latin typeface="Segoe Print" panose="02000600000000000000" pitchFamily="2" charset="0"/>
              </a:rPr>
              <a:t>-teorija nesvjestice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-teorija krive grobnice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-teorija  krađe tijela</a:t>
            </a:r>
          </a:p>
        </p:txBody>
      </p:sp>
    </p:spTree>
    <p:extLst>
      <p:ext uri="{BB962C8B-B14F-4D97-AF65-F5344CB8AC3E}">
        <p14:creationId xmlns:p14="http://schemas.microsoft.com/office/powerpoint/2010/main" val="236400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F3EE1012-6033-4FA5-9344-32CC26B9E94D}"/>
              </a:ext>
            </a:extLst>
          </p:cNvPr>
          <p:cNvSpPr txBox="1"/>
          <p:nvPr/>
        </p:nvSpPr>
        <p:spPr>
          <a:xfrm>
            <a:off x="0" y="186431"/>
            <a:ext cx="12192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latin typeface="Segoe Print" panose="02000600000000000000" pitchFamily="2" charset="0"/>
              </a:rPr>
              <a:t>Neizravni dokazi uskrsnuća</a:t>
            </a:r>
          </a:p>
          <a:p>
            <a:endParaRPr lang="hr-HR" sz="2800" b="1" dirty="0">
              <a:latin typeface="Segoe Print" panose="02000600000000000000" pitchFamily="2" charset="0"/>
            </a:endParaRPr>
          </a:p>
          <a:p>
            <a:r>
              <a:rPr lang="hr-HR" sz="2800" b="1" dirty="0">
                <a:latin typeface="Segoe Print" panose="02000600000000000000" pitchFamily="2" charset="0"/>
              </a:rPr>
              <a:t>	</a:t>
            </a:r>
            <a:r>
              <a:rPr lang="hr-HR" sz="2800" dirty="0">
                <a:latin typeface="Segoe Print" panose="02000600000000000000" pitchFamily="2" charset="0"/>
              </a:rPr>
              <a:t>-slomljen rimski pečat s groba</a:t>
            </a:r>
          </a:p>
          <a:p>
            <a:r>
              <a:rPr lang="hr-HR" sz="2800" b="1" dirty="0">
                <a:latin typeface="Segoe Print" panose="02000600000000000000" pitchFamily="2" charset="0"/>
              </a:rPr>
              <a:t>	</a:t>
            </a:r>
            <a:r>
              <a:rPr lang="hr-HR" sz="2800" dirty="0">
                <a:latin typeface="Segoe Print" panose="02000600000000000000" pitchFamily="2" charset="0"/>
              </a:rPr>
              <a:t>-bijeg rimske straže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-pomaknut kamen (način na koji je kamen pomaknut)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-složeni povoji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-svjedoci ukazanja</a:t>
            </a:r>
          </a:p>
        </p:txBody>
      </p:sp>
    </p:spTree>
    <p:extLst>
      <p:ext uri="{BB962C8B-B14F-4D97-AF65-F5344CB8AC3E}">
        <p14:creationId xmlns:p14="http://schemas.microsoft.com/office/powerpoint/2010/main" val="208178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313</Words>
  <Application>Microsoft Office PowerPoint</Application>
  <PresentationFormat>Široki zaslon</PresentationFormat>
  <Paragraphs>34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Segoe Print</vt:lpstr>
      <vt:lpstr>Tema sustava Office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6</cp:revision>
  <dcterms:created xsi:type="dcterms:W3CDTF">2020-04-13T18:19:53Z</dcterms:created>
  <dcterms:modified xsi:type="dcterms:W3CDTF">2020-04-14T06:10:41Z</dcterms:modified>
</cp:coreProperties>
</file>