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293" r:id="rId3"/>
    <p:sldId id="294" r:id="rId4"/>
    <p:sldId id="295" r:id="rId5"/>
    <p:sldId id="296" r:id="rId6"/>
    <p:sldId id="297" r:id="rId7"/>
    <p:sldId id="298" r:id="rId8"/>
    <p:sldId id="260" r:id="rId9"/>
    <p:sldId id="301" r:id="rId10"/>
    <p:sldId id="261" r:id="rId11"/>
    <p:sldId id="302" r:id="rId12"/>
    <p:sldId id="290" r:id="rId13"/>
    <p:sldId id="306" r:id="rId14"/>
    <p:sldId id="257" r:id="rId15"/>
    <p:sldId id="258" r:id="rId16"/>
    <p:sldId id="299" r:id="rId17"/>
    <p:sldId id="304" r:id="rId18"/>
    <p:sldId id="263" r:id="rId19"/>
    <p:sldId id="264" r:id="rId20"/>
    <p:sldId id="266" r:id="rId21"/>
    <p:sldId id="267" r:id="rId22"/>
    <p:sldId id="271" r:id="rId23"/>
    <p:sldId id="270" r:id="rId24"/>
    <p:sldId id="276" r:id="rId25"/>
    <p:sldId id="277" r:id="rId26"/>
    <p:sldId id="278" r:id="rId27"/>
    <p:sldId id="279" r:id="rId28"/>
    <p:sldId id="280" r:id="rId29"/>
    <p:sldId id="303" r:id="rId30"/>
    <p:sldId id="307" r:id="rId31"/>
    <p:sldId id="305" r:id="rId32"/>
    <p:sldId id="281" r:id="rId33"/>
    <p:sldId id="308" r:id="rId34"/>
    <p:sldId id="282" r:id="rId35"/>
    <p:sldId id="283" r:id="rId36"/>
    <p:sldId id="284" r:id="rId37"/>
    <p:sldId id="285" r:id="rId38"/>
    <p:sldId id="286" r:id="rId39"/>
    <p:sldId id="287" r:id="rId40"/>
    <p:sldId id="288" r:id="rId41"/>
    <p:sldId id="289" r:id="rId42"/>
    <p:sldId id="292" r:id="rId43"/>
    <p:sldId id="259" r:id="rId44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5" d="100"/>
          <a:sy n="75" d="100"/>
        </p:scale>
        <p:origin x="101" y="29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07B6B29-4A5E-4C60-9A3D-5142166F75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37902830-BED3-4126-9813-9228D9F5C5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43747C97-3EEC-4C4E-91FC-63AFC8F5C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D19C0-6AB6-4548-8DCB-A47372B9EDD0}" type="datetimeFigureOut">
              <a:rPr lang="hr-HR" smtClean="0"/>
              <a:t>11.10.2022.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ACFA7562-2062-4818-811B-8B2736FE9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FB1030CF-0397-4E9A-AB90-4ECB1C47C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9988A-20CE-4D35-BA4A-018C662AE59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157528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18DF835-8E08-46CD-BB90-F80E441EAE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CD1DD3DF-A9C0-42F6-9E2E-5FDCFAC0AE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AE54522D-A6BF-4F24-922F-C72D08253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D19C0-6AB6-4548-8DCB-A47372B9EDD0}" type="datetimeFigureOut">
              <a:rPr lang="hr-HR" smtClean="0"/>
              <a:t>11.10.2022.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C0CEF6F2-E03F-41D1-9208-2D1EC22B1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C8A25860-996A-480C-91BB-D696287EC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9988A-20CE-4D35-BA4A-018C662AE59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253012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id="{DABB6742-3F5F-46D9-9B0E-E2BE3D5F58C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E6E3C56B-0A4D-4674-AFE6-6CFAB79084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99A1E92C-FF68-4921-AE4E-7D64B38D3B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D19C0-6AB6-4548-8DCB-A47372B9EDD0}" type="datetimeFigureOut">
              <a:rPr lang="hr-HR" smtClean="0"/>
              <a:t>11.10.2022.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9B287CB2-D93B-4868-A452-4C357FFDE2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98A5BBB5-1BBB-47F4-9DFA-597685A40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9988A-20CE-4D35-BA4A-018C662AE59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652345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B4CD259-9ECB-45DB-B93A-78C1E02913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304CC363-EB3E-41BB-BB5C-7B89BDD366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6912B518-289A-4522-852F-019425FC12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D19C0-6AB6-4548-8DCB-A47372B9EDD0}" type="datetimeFigureOut">
              <a:rPr lang="hr-HR" smtClean="0"/>
              <a:t>11.10.2022.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504AD2F9-7DFC-47A2-AF1B-14C3251656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4525B95C-6F12-4354-9383-71A928302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9988A-20CE-4D35-BA4A-018C662AE59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214437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102378A-4356-4EA0-9961-C55171EB78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DBFF612A-6D64-4187-8AB8-1B924EB760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1F93DD0C-56C2-4A97-A188-A9B3030274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D19C0-6AB6-4548-8DCB-A47372B9EDD0}" type="datetimeFigureOut">
              <a:rPr lang="hr-HR" smtClean="0"/>
              <a:t>11.10.2022.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71C92A14-993F-4DE3-A495-CD74F3B01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8D5646FB-49B9-4356-82DB-DDA7812908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9988A-20CE-4D35-BA4A-018C662AE59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645552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61F3C79-477F-4E3C-8B5B-78ADF42DF7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C208B1A9-13C0-480B-9762-114F01D15E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EC5B6E07-0CE9-459E-AF8D-C11BCFAC44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34E34B82-87BF-457B-AC1A-80A522D3E8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D19C0-6AB6-4548-8DCB-A47372B9EDD0}" type="datetimeFigureOut">
              <a:rPr lang="hr-HR" smtClean="0"/>
              <a:t>11.10.2022.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7B1459C5-8D91-4A20-AE58-C5D7C0916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41D04E0B-5633-46E0-A7F1-D08CA6B51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9988A-20CE-4D35-BA4A-018C662AE59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274895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7D5F2D3-3FDD-4051-981D-1AC0C5423D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0D0A98DC-0897-436E-B4AD-D4B6D4BF92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4C8F1831-098D-419A-ACB9-FABE80D043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5126DC7E-18D9-41CF-9C7F-62D9E47223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CB518C44-1346-4E27-A0BD-C2EDA96C4B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id="{5844F811-7CDB-4657-89EB-0E2B25A9FB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D19C0-6AB6-4548-8DCB-A47372B9EDD0}" type="datetimeFigureOut">
              <a:rPr lang="hr-HR" smtClean="0"/>
              <a:t>11.10.2022.</a:t>
            </a:fld>
            <a:endParaRPr lang="hr-HR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id="{4FBE9273-207D-4812-A780-F9853C235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id="{090B55BA-7D1B-4C2F-A16B-4F5223D60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9988A-20CE-4D35-BA4A-018C662AE59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039801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6810888-4624-415B-9789-1F5C0092F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6B9CB5F0-641C-447F-9241-84C49EFF11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D19C0-6AB6-4548-8DCB-A47372B9EDD0}" type="datetimeFigureOut">
              <a:rPr lang="hr-HR" smtClean="0"/>
              <a:t>11.10.2022.</a:t>
            </a:fld>
            <a:endParaRPr lang="hr-HR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B232EDBC-4357-4AB0-BCA8-23DAA21A53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1AD9E494-555C-43CC-8E56-26BCB05978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9988A-20CE-4D35-BA4A-018C662AE59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696175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A63F361C-8345-4D58-9492-9E267B42F7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D19C0-6AB6-4548-8DCB-A47372B9EDD0}" type="datetimeFigureOut">
              <a:rPr lang="hr-HR" smtClean="0"/>
              <a:t>11.10.2022.</a:t>
            </a:fld>
            <a:endParaRPr lang="hr-HR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id="{1B215092-D959-472C-83DA-3A179B7D67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5D3185B2-D0B2-4C24-A194-B34F27AE23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9988A-20CE-4D35-BA4A-018C662AE59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82149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1FB9729-3F0D-4E8B-A9CD-C734E7D5F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65F7FD54-EAD8-480A-BA60-1192D8641C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BD78DA57-ADED-4430-86DA-43A39DB07E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D21968B2-061C-4404-8469-8D92EC6A9F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D19C0-6AB6-4548-8DCB-A47372B9EDD0}" type="datetimeFigureOut">
              <a:rPr lang="hr-HR" smtClean="0"/>
              <a:t>11.10.2022.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4FA9AA64-C74E-4C1C-8575-267E37D3B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AD76C7CD-43C2-4431-B687-EB811EE9F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9988A-20CE-4D35-BA4A-018C662AE59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280883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2B95516-3616-42A1-844C-6BA588E7E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id="{A1D23F84-AB74-40DB-A9F8-9BB0FCBD8C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D4D5B9A1-62F2-434D-879A-1BBF3F1FEC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B6116C0B-75F5-41A3-BC8F-EA40F1FA0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D19C0-6AB6-4548-8DCB-A47372B9EDD0}" type="datetimeFigureOut">
              <a:rPr lang="hr-HR" smtClean="0"/>
              <a:t>11.10.2022.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74F76458-412A-4E0F-ABE8-2A85B1CFE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43D2DD97-DB2E-489F-9AF7-658FA950F9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9988A-20CE-4D35-BA4A-018C662AE59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53231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id="{1FE4B754-29AA-4B79-9EA5-A588523C4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42284E43-878A-45E0-A43E-8251A7F666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8B3E173C-C16C-4210-AC56-F8C9B43054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1D19C0-6AB6-4548-8DCB-A47372B9EDD0}" type="datetimeFigureOut">
              <a:rPr lang="hr-HR" smtClean="0"/>
              <a:t>11.10.2022.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E5C05773-659B-4B95-BAA3-6F5EA6051D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51EB447C-C4EE-4396-BB63-25EA8D4153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99988A-20CE-4D35-BA4A-018C662AE59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5495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F:\2011.-2012\PRIRPREME\8.%20razred%2011-12\2.%20CJELINA\AT.%20VJ.RAV\01%20-%20Track%20%201.wav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 descr="marija-kriz">
            <a:extLst>
              <a:ext uri="{FF2B5EF4-FFF2-40B4-BE49-F238E27FC236}">
                <a16:creationId xmlns:a16="http://schemas.microsoft.com/office/drawing/2014/main" id="{7FC57B06-ED80-4D41-93EA-9D613C3C7D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2539" y="1052514"/>
            <a:ext cx="4264025" cy="439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01 - Track  1.wav">
            <a:hlinkClick r:id="" action="ppaction://media"/>
            <a:extLst>
              <a:ext uri="{FF2B5EF4-FFF2-40B4-BE49-F238E27FC236}">
                <a16:creationId xmlns:a16="http://schemas.microsoft.com/office/drawing/2014/main" id="{40290E7C-A802-4994-957B-44001BAAF976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276600"/>
            <a:ext cx="696897" cy="696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587" fill="hold"/>
                                        <p:tgtEl>
                                          <p:spTgt spid="194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46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A6CD8301-3C38-44CF-B08C-E0CBA88E01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475" y="1166812"/>
            <a:ext cx="10687050" cy="4524375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693AF215-FB20-46CB-B5E8-F3E32D108F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1808" y="3542837"/>
            <a:ext cx="3154902" cy="1152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5659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385BF3D1-277D-4D08-B1D4-7C740395A4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662" y="1162050"/>
            <a:ext cx="10734675" cy="4533900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6113F6DF-8A9D-480F-A584-ECC1BF29DC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6133" y="3923837"/>
            <a:ext cx="3154902" cy="743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6358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>
            <a:extLst>
              <a:ext uri="{FF2B5EF4-FFF2-40B4-BE49-F238E27FC236}">
                <a16:creationId xmlns:a16="http://schemas.microsoft.com/office/drawing/2014/main" id="{BE3760D1-6771-46A0-A220-8A6E98C0E8C1}"/>
              </a:ext>
            </a:extLst>
          </p:cNvPr>
          <p:cNvSpPr txBox="1"/>
          <p:nvPr/>
        </p:nvSpPr>
        <p:spPr>
          <a:xfrm>
            <a:off x="0" y="0"/>
            <a:ext cx="12192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NIJEKANJE BOGA</a:t>
            </a:r>
          </a:p>
          <a:p>
            <a:pPr algn="ctr"/>
            <a:endParaRPr lang="hr-HR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  <a:p>
            <a:r>
              <a:rPr lang="hr-H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Ateizam i vjerska ravnodušnost</a:t>
            </a:r>
          </a:p>
        </p:txBody>
      </p:sp>
    </p:spTree>
    <p:extLst>
      <p:ext uri="{BB962C8B-B14F-4D97-AF65-F5344CB8AC3E}">
        <p14:creationId xmlns:p14="http://schemas.microsoft.com/office/powerpoint/2010/main" val="1392590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69540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97A6A5A1-B75E-4EB3-8CD4-75E1451666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8275" y="2100262"/>
            <a:ext cx="9315450" cy="265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0194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123D1828-CED3-46F8-A5F4-6C736F3662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712" y="1176337"/>
            <a:ext cx="10696575" cy="4505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5116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1" name="Text Box 5">
            <a:extLst>
              <a:ext uri="{FF2B5EF4-FFF2-40B4-BE49-F238E27FC236}">
                <a16:creationId xmlns:a16="http://schemas.microsoft.com/office/drawing/2014/main" id="{8B7E4FB2-0254-41AB-AEDD-6D3DDAE258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4192" y="1120698"/>
            <a:ext cx="241141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r-HR" altLang="sr-Latn-RS" sz="3600" dirty="0">
                <a:latin typeface="Segoe Print" panose="02000600000000000000" pitchFamily="2" charset="0"/>
              </a:rPr>
              <a:t>-ateizam</a:t>
            </a:r>
          </a:p>
        </p:txBody>
      </p:sp>
      <p:sp>
        <p:nvSpPr>
          <p:cNvPr id="14342" name="Text Box 6">
            <a:extLst>
              <a:ext uri="{FF2B5EF4-FFF2-40B4-BE49-F238E27FC236}">
                <a16:creationId xmlns:a16="http://schemas.microsoft.com/office/drawing/2014/main" id="{5E4710EC-5731-4EED-9E22-D276AED3C2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9706" y="1122286"/>
            <a:ext cx="8968102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r-HR" altLang="sr-Latn-RS" sz="3600" dirty="0">
                <a:latin typeface="Segoe Print" panose="02000600000000000000" pitchFamily="2" charset="0"/>
              </a:rPr>
              <a:t>-(grč. </a:t>
            </a:r>
            <a:r>
              <a:rPr lang="el-GR" b="1" i="1" dirty="0"/>
              <a:t>ἄϑεος</a:t>
            </a:r>
            <a:r>
              <a:rPr lang="hr-HR" i="1" dirty="0"/>
              <a:t> = </a:t>
            </a:r>
            <a:r>
              <a:rPr lang="hr-HR" altLang="sr-Latn-RS" sz="3600" i="1" dirty="0">
                <a:latin typeface="Segoe Print" panose="02000600000000000000" pitchFamily="2" charset="0"/>
              </a:rPr>
              <a:t>a-</a:t>
            </a:r>
            <a:r>
              <a:rPr lang="hr-HR" altLang="sr-Latn-RS" sz="3600" i="1" dirty="0" err="1">
                <a:latin typeface="Segoe Print" panose="02000600000000000000" pitchFamily="2" charset="0"/>
              </a:rPr>
              <a:t>theos</a:t>
            </a:r>
            <a:r>
              <a:rPr lang="hr-HR" altLang="sr-Latn-RS" sz="3600" dirty="0">
                <a:latin typeface="Segoe Print" panose="02000600000000000000" pitchFamily="2" charset="0"/>
              </a:rPr>
              <a:t> = ne Bog)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hr-HR" altLang="sr-Latn-RS" sz="3600" dirty="0">
                <a:latin typeface="Segoe Print" panose="02000600000000000000" pitchFamily="2" charset="0"/>
              </a:rPr>
              <a:t>-nijekanje Boga, stav da nema Boga</a:t>
            </a: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6E12DC3E-1C68-47EA-9D4F-E6AB4E5F6D65}"/>
              </a:ext>
            </a:extLst>
          </p:cNvPr>
          <p:cNvSpPr txBox="1"/>
          <p:nvPr/>
        </p:nvSpPr>
        <p:spPr>
          <a:xfrm>
            <a:off x="215900" y="127140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Ateizam i vjerska ravnodušnost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3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143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143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143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143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143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143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385BF3D1-277D-4D08-B1D4-7C740395A4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662" y="1162050"/>
            <a:ext cx="10734675" cy="4533900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6113F6DF-8A9D-480F-A584-ECC1BF29DC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6133" y="3923837"/>
            <a:ext cx="3154902" cy="743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3433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F79F5A55-173C-4E2F-9876-F411E5E025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287" y="1162050"/>
            <a:ext cx="10639425" cy="453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6061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623CCF5B-EEFA-4C23-91AE-0433EDE1BC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762" y="1176337"/>
            <a:ext cx="10658475" cy="4505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7871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0" name="PubRRectCallout">
            <a:extLst>
              <a:ext uri="{FF2B5EF4-FFF2-40B4-BE49-F238E27FC236}">
                <a16:creationId xmlns:a16="http://schemas.microsoft.com/office/drawing/2014/main" id="{077B7B7D-7F7D-4017-9C37-460E174B46D0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2855913" y="333376"/>
            <a:ext cx="7129462" cy="3313113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17694720 60000 65536"/>
              <a:gd name="T11" fmla="*/ 11796480 60000 65536"/>
              <a:gd name="T12" fmla="*/ 5898240 60000 65536"/>
              <a:gd name="T13" fmla="*/ 5898240 60000 65536"/>
              <a:gd name="T14" fmla="*/ 0 60000 65536"/>
              <a:gd name="T15" fmla="*/ 145 w 21600"/>
              <a:gd name="T16" fmla="*/ 145 h 21600"/>
              <a:gd name="T17" fmla="*/ 21409 w 21600"/>
              <a:gd name="T18" fmla="*/ 17106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532" y="0"/>
                </a:moveTo>
                <a:cubicBezTo>
                  <a:pt x="238" y="0"/>
                  <a:pt x="0" y="238"/>
                  <a:pt x="0" y="532"/>
                </a:cubicBezTo>
                <a:lnTo>
                  <a:pt x="0" y="16745"/>
                </a:lnTo>
                <a:cubicBezTo>
                  <a:pt x="0" y="17039"/>
                  <a:pt x="238" y="17277"/>
                  <a:pt x="532" y="17277"/>
                </a:cubicBezTo>
                <a:lnTo>
                  <a:pt x="2623" y="17277"/>
                </a:lnTo>
                <a:lnTo>
                  <a:pt x="0" y="21600"/>
                </a:lnTo>
                <a:lnTo>
                  <a:pt x="6515" y="17277"/>
                </a:lnTo>
                <a:lnTo>
                  <a:pt x="21016" y="17277"/>
                </a:lnTo>
                <a:cubicBezTo>
                  <a:pt x="21339" y="17277"/>
                  <a:pt x="21600" y="17039"/>
                  <a:pt x="21600" y="16745"/>
                </a:cubicBezTo>
                <a:lnTo>
                  <a:pt x="21600" y="532"/>
                </a:lnTo>
                <a:cubicBezTo>
                  <a:pt x="21600" y="238"/>
                  <a:pt x="21339" y="0"/>
                  <a:pt x="21016" y="0"/>
                </a:cubicBezTo>
                <a:lnTo>
                  <a:pt x="532" y="0"/>
                </a:lnTo>
                <a:close/>
              </a:path>
            </a:pathLst>
          </a:custGeom>
          <a:solidFill>
            <a:srgbClr val="FFBE7D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hr-HR"/>
          </a:p>
        </p:txBody>
      </p:sp>
      <p:sp>
        <p:nvSpPr>
          <p:cNvPr id="3081" name="Text Box 9">
            <a:extLst>
              <a:ext uri="{FF2B5EF4-FFF2-40B4-BE49-F238E27FC236}">
                <a16:creationId xmlns:a16="http://schemas.microsoft.com/office/drawing/2014/main" id="{0DEC95DF-473A-4703-8366-B5E208A2B9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3251" y="620714"/>
            <a:ext cx="6697663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r-HR" altLang="sr-Latn-RS" sz="4000"/>
              <a:t>Ne vjerujem ni u Boga ni u Isusa Krista,,, ni u nikoga, jer mi nitko ne pomaže.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30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30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30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A6851CD1-4C28-4BA2-8551-CEB55B7B96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812" y="1200150"/>
            <a:ext cx="10620375" cy="44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3140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53E374DC-86ED-40AD-8A8E-29B55319CD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6412" y="695325"/>
            <a:ext cx="8639175" cy="546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0754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5">
            <a:extLst>
              <a:ext uri="{FF2B5EF4-FFF2-40B4-BE49-F238E27FC236}">
                <a16:creationId xmlns:a16="http://schemas.microsoft.com/office/drawing/2014/main" id="{43302ED6-2CE7-4309-91BD-629D5252D0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40369" y="572115"/>
            <a:ext cx="654632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r-HR" altLang="sr-Latn-RS" sz="3600" b="1" dirty="0">
                <a:latin typeface="Segoe Print" panose="02000600000000000000" pitchFamily="2" charset="0"/>
              </a:rPr>
              <a:t>teorijski</a:t>
            </a:r>
            <a:r>
              <a:rPr lang="hr-HR" altLang="sr-Latn-RS" sz="3600" dirty="0">
                <a:latin typeface="Segoe Print" panose="02000600000000000000" pitchFamily="2" charset="0"/>
              </a:rPr>
              <a:t> (filozofski) ateizam</a:t>
            </a:r>
          </a:p>
        </p:txBody>
      </p:sp>
      <p:sp>
        <p:nvSpPr>
          <p:cNvPr id="3" name="Text Box 14">
            <a:extLst>
              <a:ext uri="{FF2B5EF4-FFF2-40B4-BE49-F238E27FC236}">
                <a16:creationId xmlns:a16="http://schemas.microsoft.com/office/drawing/2014/main" id="{9BC42BEE-92B1-449D-B6B1-901E15DF58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9658" y="1646890"/>
            <a:ext cx="6377126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r-HR" altLang="sr-Latn-RS" sz="3600" dirty="0">
                <a:latin typeface="Segoe Print" panose="02000600000000000000" pitchFamily="2" charset="0"/>
              </a:rPr>
              <a:t>-razmišljanjem, govorom, postavljanjem argumenata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hr-HR" altLang="sr-Latn-RS" sz="3600" dirty="0">
                <a:latin typeface="Segoe Print" panose="02000600000000000000" pitchFamily="2" charset="0"/>
              </a:rPr>
              <a:t>-</a:t>
            </a:r>
            <a:r>
              <a:rPr lang="hr-HR" altLang="sr-Latn-RS" sz="3600" dirty="0" err="1">
                <a:latin typeface="Segoe Print" panose="02000600000000000000" pitchFamily="2" charset="0"/>
              </a:rPr>
              <a:t>nijeće</a:t>
            </a:r>
            <a:r>
              <a:rPr lang="hr-HR" altLang="sr-Latn-RS" sz="3600" dirty="0">
                <a:latin typeface="Segoe Print" panose="02000600000000000000" pitchFamily="2" charset="0"/>
              </a:rPr>
              <a:t> postojanje Boga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hr-HR" altLang="sr-Latn-RS" sz="3600" dirty="0">
                <a:latin typeface="Segoe Print" panose="02000600000000000000" pitchFamily="2" charset="0"/>
              </a:rPr>
              <a:t>-ateizam u pravom smislu riječi </a:t>
            </a:r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C2150BE8-C64C-40D9-AC4E-B3E446CB01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1" y="501651"/>
            <a:ext cx="421985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hr-HR" altLang="sr-Latn-RS" sz="4000" dirty="0">
                <a:latin typeface="Segoe Print" panose="02000600000000000000" pitchFamily="2" charset="0"/>
              </a:rPr>
              <a:t>-vrste ateizma:</a:t>
            </a:r>
          </a:p>
        </p:txBody>
      </p:sp>
      <p:cxnSp>
        <p:nvCxnSpPr>
          <p:cNvPr id="6" name="Ravni poveznik sa strelicom 5">
            <a:extLst>
              <a:ext uri="{FF2B5EF4-FFF2-40B4-BE49-F238E27FC236}">
                <a16:creationId xmlns:a16="http://schemas.microsoft.com/office/drawing/2014/main" id="{6CBD6D4C-63CE-4B3A-8B8B-6265732C8610}"/>
              </a:ext>
            </a:extLst>
          </p:cNvPr>
          <p:cNvCxnSpPr/>
          <p:nvPr/>
        </p:nvCxnSpPr>
        <p:spPr>
          <a:xfrm>
            <a:off x="7631312" y="1218446"/>
            <a:ext cx="0" cy="4191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8">
            <a:extLst>
              <a:ext uri="{FF2B5EF4-FFF2-40B4-BE49-F238E27FC236}">
                <a16:creationId xmlns:a16="http://schemas.microsoft.com/office/drawing/2014/main" id="{DD9FBCF6-003E-45CD-95FA-D0638B0449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333375"/>
            <a:ext cx="439740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r-HR" altLang="sr-Latn-RS" sz="3600" b="1">
                <a:latin typeface="Segoe Print" panose="02000600000000000000" pitchFamily="2" charset="0"/>
              </a:rPr>
              <a:t>praktični</a:t>
            </a:r>
            <a:r>
              <a:rPr lang="hr-HR" altLang="sr-Latn-RS" sz="3600">
                <a:latin typeface="Segoe Print" panose="02000600000000000000" pitchFamily="2" charset="0"/>
              </a:rPr>
              <a:t> ateizam</a:t>
            </a:r>
          </a:p>
        </p:txBody>
      </p:sp>
      <p:sp>
        <p:nvSpPr>
          <p:cNvPr id="3" name="Text Box 17">
            <a:extLst>
              <a:ext uri="{FF2B5EF4-FFF2-40B4-BE49-F238E27FC236}">
                <a16:creationId xmlns:a16="http://schemas.microsoft.com/office/drawing/2014/main" id="{EB009111-CE35-48E7-9042-FDBAE09956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32386" y="320521"/>
            <a:ext cx="5449932" cy="5632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r-HR" altLang="sr-Latn-RS" sz="3600" dirty="0">
                <a:latin typeface="Segoe Print" panose="02000600000000000000" pitchFamily="2" charset="0"/>
              </a:rPr>
              <a:t>-ponašanjem, životom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hr-HR" altLang="sr-Latn-RS" sz="3600" dirty="0">
                <a:latin typeface="Segoe Print" panose="02000600000000000000" pitchFamily="2" charset="0"/>
              </a:rPr>
              <a:t>(ne niječe postojanje Boga, ali živi kao da Boga nema)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hr-HR" altLang="sr-Latn-RS" sz="3600" dirty="0">
                <a:latin typeface="Segoe Print" panose="02000600000000000000" pitchFamily="2" charset="0"/>
              </a:rPr>
              <a:t>-način života u kojem nema mjesta za Boga već se veličaju isključivo čovjek i njegova moć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67865FB9-C5B4-458C-82D2-89C945DB0D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Pravokutnik 2">
            <a:extLst>
              <a:ext uri="{FF2B5EF4-FFF2-40B4-BE49-F238E27FC236}">
                <a16:creationId xmlns:a16="http://schemas.microsoft.com/office/drawing/2014/main" id="{95AFA200-851A-456F-9F45-C0AC36FDBCFD}"/>
              </a:ext>
            </a:extLst>
          </p:cNvPr>
          <p:cNvSpPr/>
          <p:nvPr/>
        </p:nvSpPr>
        <p:spPr>
          <a:xfrm>
            <a:off x="0" y="4862945"/>
            <a:ext cx="12192000" cy="19950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167548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82861FE2-761B-4D14-9ADC-F5CC67B574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Pravokutnik 2">
            <a:extLst>
              <a:ext uri="{FF2B5EF4-FFF2-40B4-BE49-F238E27FC236}">
                <a16:creationId xmlns:a16="http://schemas.microsoft.com/office/drawing/2014/main" id="{36209168-4900-4A41-82A6-E9D4C18E4760}"/>
              </a:ext>
            </a:extLst>
          </p:cNvPr>
          <p:cNvSpPr/>
          <p:nvPr/>
        </p:nvSpPr>
        <p:spPr>
          <a:xfrm>
            <a:off x="0" y="4862945"/>
            <a:ext cx="12192000" cy="19950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951349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A4F73838-3F53-42C2-A804-FB5FE51129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Pravokutnik 3">
            <a:extLst>
              <a:ext uri="{FF2B5EF4-FFF2-40B4-BE49-F238E27FC236}">
                <a16:creationId xmlns:a16="http://schemas.microsoft.com/office/drawing/2014/main" id="{B2E94D1E-108E-4C66-8E86-01E7B6A2EBC5}"/>
              </a:ext>
            </a:extLst>
          </p:cNvPr>
          <p:cNvSpPr/>
          <p:nvPr/>
        </p:nvSpPr>
        <p:spPr>
          <a:xfrm>
            <a:off x="0" y="4862945"/>
            <a:ext cx="12192000" cy="19950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993104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FC025DD3-04E6-4ACB-806F-E13567FDB6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Pravokutnik 2">
            <a:extLst>
              <a:ext uri="{FF2B5EF4-FFF2-40B4-BE49-F238E27FC236}">
                <a16:creationId xmlns:a16="http://schemas.microsoft.com/office/drawing/2014/main" id="{FDE85BB6-2C45-474C-89F0-1AAD2456BC6F}"/>
              </a:ext>
            </a:extLst>
          </p:cNvPr>
          <p:cNvSpPr/>
          <p:nvPr/>
        </p:nvSpPr>
        <p:spPr>
          <a:xfrm>
            <a:off x="4142508" y="4862945"/>
            <a:ext cx="8049491" cy="19950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298739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E268810F-042A-4446-B73C-580E902696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Pravokutnik 2">
            <a:extLst>
              <a:ext uri="{FF2B5EF4-FFF2-40B4-BE49-F238E27FC236}">
                <a16:creationId xmlns:a16="http://schemas.microsoft.com/office/drawing/2014/main" id="{26EBFC49-E390-4779-9EE6-597178F8E836}"/>
              </a:ext>
            </a:extLst>
          </p:cNvPr>
          <p:cNvSpPr/>
          <p:nvPr/>
        </p:nvSpPr>
        <p:spPr>
          <a:xfrm>
            <a:off x="8326582" y="4862945"/>
            <a:ext cx="3865418" cy="19950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04881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43" name="Text Box 35">
            <a:extLst>
              <a:ext uri="{FF2B5EF4-FFF2-40B4-BE49-F238E27FC236}">
                <a16:creationId xmlns:a16="http://schemas.microsoft.com/office/drawing/2014/main" id="{05B4B668-5A4F-45C0-BC79-88A5BBA847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4638" y="549275"/>
            <a:ext cx="9144000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r-HR" altLang="sr-Latn-RS" sz="3600" dirty="0">
                <a:latin typeface="Segoe Print" panose="02000600000000000000" pitchFamily="2" charset="0"/>
              </a:rPr>
              <a:t>-čimbenici koji mogu dovesti do praktičnog ateizma: </a:t>
            </a:r>
          </a:p>
        </p:txBody>
      </p:sp>
      <p:sp>
        <p:nvSpPr>
          <p:cNvPr id="17444" name="Text Box 36">
            <a:extLst>
              <a:ext uri="{FF2B5EF4-FFF2-40B4-BE49-F238E27FC236}">
                <a16:creationId xmlns:a16="http://schemas.microsoft.com/office/drawing/2014/main" id="{B7BF3715-AFAD-4A62-8061-6B188DCB8E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62372" y="1149350"/>
            <a:ext cx="5724525" cy="393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r-HR" altLang="sr-Latn-RS" sz="3600" dirty="0">
                <a:latin typeface="Segoe Print" panose="02000600000000000000" pitchFamily="2" charset="0"/>
              </a:rPr>
              <a:t>-odgoj bez Boga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hr-HR" altLang="sr-Latn-RS" sz="3600" dirty="0">
                <a:latin typeface="Segoe Print" panose="02000600000000000000" pitchFamily="2" charset="0"/>
              </a:rPr>
              <a:t>-znanost i tehnologija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hr-HR" altLang="sr-Latn-RS" sz="3600" dirty="0">
                <a:latin typeface="Segoe Print" panose="02000600000000000000" pitchFamily="2" charset="0"/>
              </a:rPr>
              <a:t>-uspjeh i slava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hr-HR" altLang="sr-Latn-RS" sz="3600" dirty="0">
                <a:latin typeface="Segoe Print" panose="02000600000000000000" pitchFamily="2" charset="0"/>
              </a:rPr>
              <a:t>-humanizam bez Boga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hr-HR" altLang="sr-Latn-RS" sz="3600" dirty="0">
                <a:latin typeface="Segoe Print" panose="02000600000000000000" pitchFamily="2" charset="0"/>
              </a:rPr>
              <a:t>-primjeri loših kršćana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174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174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174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174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174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174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6" dur="80"/>
                                        <p:tgtEl>
                                          <p:spTgt spid="174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7" dur="80"/>
                                        <p:tgtEl>
                                          <p:spTgt spid="174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80"/>
                                        <p:tgtEl>
                                          <p:spTgt spid="174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174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174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174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0" dur="80"/>
                                        <p:tgtEl>
                                          <p:spTgt spid="174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1" dur="80"/>
                                        <p:tgtEl>
                                          <p:spTgt spid="174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80"/>
                                        <p:tgtEl>
                                          <p:spTgt spid="174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PubRRectCallout">
            <a:extLst>
              <a:ext uri="{FF2B5EF4-FFF2-40B4-BE49-F238E27FC236}">
                <a16:creationId xmlns:a16="http://schemas.microsoft.com/office/drawing/2014/main" id="{7BD4D4DF-9620-49D5-83A6-CBEA37C4723E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1992313" y="260350"/>
            <a:ext cx="8280400" cy="4681538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17694720 60000 65536"/>
              <a:gd name="T11" fmla="*/ 11796480 60000 65536"/>
              <a:gd name="T12" fmla="*/ 5898240 60000 65536"/>
              <a:gd name="T13" fmla="*/ 5898240 60000 65536"/>
              <a:gd name="T14" fmla="*/ 0 60000 65536"/>
              <a:gd name="T15" fmla="*/ 145 w 21600"/>
              <a:gd name="T16" fmla="*/ 145 h 21600"/>
              <a:gd name="T17" fmla="*/ 21409 w 21600"/>
              <a:gd name="T18" fmla="*/ 17106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532" y="0"/>
                </a:moveTo>
                <a:cubicBezTo>
                  <a:pt x="238" y="0"/>
                  <a:pt x="0" y="238"/>
                  <a:pt x="0" y="532"/>
                </a:cubicBezTo>
                <a:lnTo>
                  <a:pt x="0" y="16745"/>
                </a:lnTo>
                <a:cubicBezTo>
                  <a:pt x="0" y="17039"/>
                  <a:pt x="238" y="17277"/>
                  <a:pt x="532" y="17277"/>
                </a:cubicBezTo>
                <a:lnTo>
                  <a:pt x="2623" y="17277"/>
                </a:lnTo>
                <a:lnTo>
                  <a:pt x="8974" y="21600"/>
                </a:lnTo>
                <a:lnTo>
                  <a:pt x="6515" y="17277"/>
                </a:lnTo>
                <a:lnTo>
                  <a:pt x="21016" y="17277"/>
                </a:lnTo>
                <a:cubicBezTo>
                  <a:pt x="21339" y="17277"/>
                  <a:pt x="21600" y="17039"/>
                  <a:pt x="21600" y="16745"/>
                </a:cubicBezTo>
                <a:lnTo>
                  <a:pt x="21600" y="532"/>
                </a:lnTo>
                <a:cubicBezTo>
                  <a:pt x="21600" y="238"/>
                  <a:pt x="21339" y="0"/>
                  <a:pt x="21016" y="0"/>
                </a:cubicBezTo>
                <a:lnTo>
                  <a:pt x="532" y="0"/>
                </a:lnTo>
                <a:close/>
              </a:path>
            </a:pathLst>
          </a:custGeom>
          <a:solidFill>
            <a:srgbClr val="FFBE7D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hr-HR"/>
          </a:p>
        </p:txBody>
      </p:sp>
      <p:sp>
        <p:nvSpPr>
          <p:cNvPr id="4101" name="Text Box 5">
            <a:extLst>
              <a:ext uri="{FF2B5EF4-FFF2-40B4-BE49-F238E27FC236}">
                <a16:creationId xmlns:a16="http://schemas.microsoft.com/office/drawing/2014/main" id="{C2DD7EDB-8F9B-4610-B9E7-7C393720C9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2313" y="476251"/>
            <a:ext cx="8064500" cy="314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r-HR" altLang="sr-Latn-RS" sz="4000"/>
              <a:t>Po ocu i po majci nisam vjernik. Nakon dosta razmišljanja na studiju u Splitu, zaključio sam da Bog postoji. No on za moj život ne znači ama baš ništa . . 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4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4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4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1" name="Text Box 5">
            <a:extLst>
              <a:ext uri="{FF2B5EF4-FFF2-40B4-BE49-F238E27FC236}">
                <a16:creationId xmlns:a16="http://schemas.microsoft.com/office/drawing/2014/main" id="{8B7E4FB2-0254-41AB-AEDD-6D3DDAE258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4192" y="1120698"/>
            <a:ext cx="241141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r-HR" altLang="sr-Latn-RS" sz="3600" dirty="0">
                <a:latin typeface="Segoe Print" panose="02000600000000000000" pitchFamily="2" charset="0"/>
              </a:rPr>
              <a:t>-ateizam</a:t>
            </a:r>
          </a:p>
        </p:txBody>
      </p:sp>
      <p:sp>
        <p:nvSpPr>
          <p:cNvPr id="14342" name="Text Box 6">
            <a:extLst>
              <a:ext uri="{FF2B5EF4-FFF2-40B4-BE49-F238E27FC236}">
                <a16:creationId xmlns:a16="http://schemas.microsoft.com/office/drawing/2014/main" id="{5E4710EC-5731-4EED-9E22-D276AED3C2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9706" y="1122286"/>
            <a:ext cx="8968102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r-HR" altLang="sr-Latn-RS" sz="3600" dirty="0">
                <a:latin typeface="Segoe Print" panose="02000600000000000000" pitchFamily="2" charset="0"/>
              </a:rPr>
              <a:t>-(grč. </a:t>
            </a:r>
            <a:r>
              <a:rPr lang="el-GR" b="1" i="1" dirty="0"/>
              <a:t>ἄϑεος</a:t>
            </a:r>
            <a:r>
              <a:rPr lang="hr-HR" i="1" dirty="0"/>
              <a:t> = </a:t>
            </a:r>
            <a:r>
              <a:rPr lang="hr-HR" altLang="sr-Latn-RS" sz="3600" i="1" dirty="0">
                <a:latin typeface="Segoe Print" panose="02000600000000000000" pitchFamily="2" charset="0"/>
              </a:rPr>
              <a:t>a-</a:t>
            </a:r>
            <a:r>
              <a:rPr lang="hr-HR" altLang="sr-Latn-RS" sz="3600" i="1" dirty="0" err="1">
                <a:latin typeface="Segoe Print" panose="02000600000000000000" pitchFamily="2" charset="0"/>
              </a:rPr>
              <a:t>theos</a:t>
            </a:r>
            <a:r>
              <a:rPr lang="hr-HR" altLang="sr-Latn-RS" sz="3600" dirty="0">
                <a:latin typeface="Segoe Print" panose="02000600000000000000" pitchFamily="2" charset="0"/>
              </a:rPr>
              <a:t> = ne Bog)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hr-HR" altLang="sr-Latn-RS" sz="3600" dirty="0">
                <a:latin typeface="Segoe Print" panose="02000600000000000000" pitchFamily="2" charset="0"/>
              </a:rPr>
              <a:t>-nijekanje Boga, stav da nema Boga</a:t>
            </a:r>
          </a:p>
        </p:txBody>
      </p:sp>
      <p:sp>
        <p:nvSpPr>
          <p:cNvPr id="14344" name="Text Box 8">
            <a:extLst>
              <a:ext uri="{FF2B5EF4-FFF2-40B4-BE49-F238E27FC236}">
                <a16:creationId xmlns:a16="http://schemas.microsoft.com/office/drawing/2014/main" id="{D545BF78-B79B-4F31-885B-1229D81DF0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4191" y="3136823"/>
            <a:ext cx="540058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r-HR" altLang="sr-Latn-RS" sz="3600" dirty="0">
                <a:latin typeface="Segoe Print" panose="02000600000000000000" pitchFamily="2" charset="0"/>
              </a:rPr>
              <a:t>-vjerska ravnodušnost</a:t>
            </a:r>
          </a:p>
        </p:txBody>
      </p:sp>
      <p:sp>
        <p:nvSpPr>
          <p:cNvPr id="14345" name="Text Box 9">
            <a:extLst>
              <a:ext uri="{FF2B5EF4-FFF2-40B4-BE49-F238E27FC236}">
                <a16:creationId xmlns:a16="http://schemas.microsoft.com/office/drawing/2014/main" id="{1DDFF722-CEA3-47F7-8F28-B51EFB99CD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2237" y="3136823"/>
            <a:ext cx="6023740" cy="258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r-HR" altLang="sr-Latn-RS" sz="3600" dirty="0">
                <a:latin typeface="Segoe Print" panose="02000600000000000000" pitchFamily="2" charset="0"/>
              </a:rPr>
              <a:t>-nebriga za Boga i nadnaravno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hr-HR" altLang="sr-Latn-RS" sz="3600" dirty="0">
                <a:latin typeface="Segoe Print" panose="02000600000000000000" pitchFamily="2" charset="0"/>
              </a:rPr>
              <a:t>-nezainteresiranost za pitanja Boga i vjere </a:t>
            </a: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6E12DC3E-1C68-47EA-9D4F-E6AB4E5F6D65}"/>
              </a:ext>
            </a:extLst>
          </p:cNvPr>
          <p:cNvSpPr txBox="1"/>
          <p:nvPr/>
        </p:nvSpPr>
        <p:spPr>
          <a:xfrm>
            <a:off x="215900" y="127140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Ateizam i vjerska ravnodušnost</a:t>
            </a:r>
          </a:p>
        </p:txBody>
      </p:sp>
    </p:spTree>
    <p:extLst>
      <p:ext uri="{BB962C8B-B14F-4D97-AF65-F5344CB8AC3E}">
        <p14:creationId xmlns:p14="http://schemas.microsoft.com/office/powerpoint/2010/main" val="1179109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3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143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143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143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143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143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143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7" name="Text Box 5">
            <a:extLst>
              <a:ext uri="{FF2B5EF4-FFF2-40B4-BE49-F238E27FC236}">
                <a16:creationId xmlns:a16="http://schemas.microsoft.com/office/drawing/2014/main" id="{1DA5D0BF-69C9-4CB4-8C51-AA577E02AE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574" y="0"/>
            <a:ext cx="776204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r-HR" altLang="sr-Latn-RS" sz="4000" b="1" dirty="0">
                <a:latin typeface="Segoe Print" panose="02000600000000000000" pitchFamily="2" charset="0"/>
              </a:rPr>
              <a:t>Kršćanin pred ateizmom</a:t>
            </a:r>
          </a:p>
        </p:txBody>
      </p:sp>
      <p:sp>
        <p:nvSpPr>
          <p:cNvPr id="18438" name="Text Box 6">
            <a:extLst>
              <a:ext uri="{FF2B5EF4-FFF2-40B4-BE49-F238E27FC236}">
                <a16:creationId xmlns:a16="http://schemas.microsoft.com/office/drawing/2014/main" id="{06707DCB-AA0A-4BB0-9E69-2EB5B81918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50692" y="0"/>
            <a:ext cx="3515091" cy="109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hr-HR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egoe Print" panose="02000600000000000000" pitchFamily="2" charset="0"/>
                <a:cs typeface="Arial" charset="0"/>
              </a:rPr>
              <a:t>? ? 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4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8" grpId="0"/>
      <p:bldP spid="18438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9A2AE0A5-0096-49E7-B7CF-B5F5CE2711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487" y="1200150"/>
            <a:ext cx="10487025" cy="44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8657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ext Box 3">
            <a:extLst>
              <a:ext uri="{FF2B5EF4-FFF2-40B4-BE49-F238E27FC236}">
                <a16:creationId xmlns:a16="http://schemas.microsoft.com/office/drawing/2014/main" id="{A00763E8-760B-447A-8FFE-270636CDA1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574" y="1573305"/>
            <a:ext cx="11978936" cy="4247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r-HR" altLang="sr-Latn-RS" sz="3600" dirty="0">
                <a:latin typeface="Segoe Print" panose="02000600000000000000" pitchFamily="2" charset="0"/>
              </a:rPr>
              <a:t>- </a:t>
            </a:r>
            <a:r>
              <a:rPr lang="hr-HR" altLang="sr-Latn-RS" sz="3600" b="1" dirty="0">
                <a:latin typeface="Segoe Print" panose="02000600000000000000" pitchFamily="2" charset="0"/>
              </a:rPr>
              <a:t>ateizam</a:t>
            </a:r>
            <a:r>
              <a:rPr lang="hr-HR" altLang="sr-Latn-RS" sz="3600" dirty="0">
                <a:latin typeface="Segoe Print" panose="02000600000000000000" pitchFamily="2" charset="0"/>
              </a:rPr>
              <a:t>, kao sustavno naučavanje je sa stajališta vjere </a:t>
            </a:r>
            <a:r>
              <a:rPr lang="hr-HR" altLang="sr-Latn-RS" sz="3600" b="1" dirty="0">
                <a:latin typeface="Segoe Print" panose="02000600000000000000" pitchFamily="2" charset="0"/>
              </a:rPr>
              <a:t>neprihvatljiv</a:t>
            </a:r>
            <a:r>
              <a:rPr lang="hr-HR" altLang="sr-Latn-RS" sz="3600" dirty="0">
                <a:latin typeface="Segoe Print" panose="02000600000000000000" pitchFamily="2" charset="0"/>
              </a:rPr>
              <a:t>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hr-HR" altLang="sr-Latn-RS" sz="3600" dirty="0">
                <a:latin typeface="Segoe Print" panose="02000600000000000000" pitchFamily="2" charset="0"/>
              </a:rPr>
              <a:t>-prepoznati suvremene oblike ateizma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hr-HR" altLang="sr-Latn-RS" sz="3600" dirty="0">
                <a:latin typeface="Segoe Print" panose="02000600000000000000" pitchFamily="2" charset="0"/>
              </a:rPr>
              <a:t>-suzbijati ateizam </a:t>
            </a:r>
            <a:r>
              <a:rPr lang="hr-HR" altLang="sr-Latn-RS" sz="3600" b="1" dirty="0">
                <a:latin typeface="Segoe Print" panose="02000600000000000000" pitchFamily="2" charset="0"/>
              </a:rPr>
              <a:t>znanjem o vjeri i njenim svjedočenjem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hr-HR" altLang="sr-Latn-RS" sz="3600" dirty="0">
                <a:latin typeface="Segoe Print" panose="02000600000000000000" pitchFamily="2" charset="0"/>
              </a:rPr>
              <a:t>-tražiti nove, suvremene oblike izražavanja vjere</a:t>
            </a:r>
          </a:p>
        </p:txBody>
      </p:sp>
      <p:sp>
        <p:nvSpPr>
          <p:cNvPr id="18437" name="Text Box 5">
            <a:extLst>
              <a:ext uri="{FF2B5EF4-FFF2-40B4-BE49-F238E27FC236}">
                <a16:creationId xmlns:a16="http://schemas.microsoft.com/office/drawing/2014/main" id="{1DA5D0BF-69C9-4CB4-8C51-AA577E02AE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574" y="0"/>
            <a:ext cx="776204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r-HR" altLang="sr-Latn-RS" sz="4000" b="1" dirty="0">
                <a:latin typeface="Segoe Print" panose="02000600000000000000" pitchFamily="2" charset="0"/>
              </a:rPr>
              <a:t>Kršćanin pred ateizmom</a:t>
            </a:r>
          </a:p>
        </p:txBody>
      </p:sp>
    </p:spTree>
    <p:extLst>
      <p:ext uri="{BB962C8B-B14F-4D97-AF65-F5344CB8AC3E}">
        <p14:creationId xmlns:p14="http://schemas.microsoft.com/office/powerpoint/2010/main" val="4073142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038998B0-8ADF-4B02-AE9C-BB992DC6CF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237889" cy="6858000"/>
          </a:xfrm>
          <a:prstGeom prst="rect">
            <a:avLst/>
          </a:prstGeom>
        </p:spPr>
      </p:pic>
      <p:sp>
        <p:nvSpPr>
          <p:cNvPr id="3" name="Pravokutnik 2">
            <a:extLst>
              <a:ext uri="{FF2B5EF4-FFF2-40B4-BE49-F238E27FC236}">
                <a16:creationId xmlns:a16="http://schemas.microsoft.com/office/drawing/2014/main" id="{C3FA63B4-57CF-4106-B752-AE9177ACBF10}"/>
              </a:ext>
            </a:extLst>
          </p:cNvPr>
          <p:cNvSpPr/>
          <p:nvPr/>
        </p:nvSpPr>
        <p:spPr>
          <a:xfrm>
            <a:off x="-124691" y="3837709"/>
            <a:ext cx="12316691" cy="30202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9919350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7DA3ABD4-A5A8-4184-8F3E-1D9913639B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Pravokutnik 2">
            <a:extLst>
              <a:ext uri="{FF2B5EF4-FFF2-40B4-BE49-F238E27FC236}">
                <a16:creationId xmlns:a16="http://schemas.microsoft.com/office/drawing/2014/main" id="{D72102E2-04BD-4FB5-87DD-9209F8335EF9}"/>
              </a:ext>
            </a:extLst>
          </p:cNvPr>
          <p:cNvSpPr/>
          <p:nvPr/>
        </p:nvSpPr>
        <p:spPr>
          <a:xfrm>
            <a:off x="-124691" y="3837709"/>
            <a:ext cx="12316691" cy="30202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6472714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70959458-A15F-4856-94BC-7365DE6418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Pravokutnik 2">
            <a:extLst>
              <a:ext uri="{FF2B5EF4-FFF2-40B4-BE49-F238E27FC236}">
                <a16:creationId xmlns:a16="http://schemas.microsoft.com/office/drawing/2014/main" id="{22BC8B6E-046E-4ED0-B7F9-94052E507DFB}"/>
              </a:ext>
            </a:extLst>
          </p:cNvPr>
          <p:cNvSpPr/>
          <p:nvPr/>
        </p:nvSpPr>
        <p:spPr>
          <a:xfrm>
            <a:off x="-124691" y="3837709"/>
            <a:ext cx="12316691" cy="30202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793062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4CEE4DC0-53C7-4F32-A4E3-770AFC3A58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Pravokutnik 2">
            <a:extLst>
              <a:ext uri="{FF2B5EF4-FFF2-40B4-BE49-F238E27FC236}">
                <a16:creationId xmlns:a16="http://schemas.microsoft.com/office/drawing/2014/main" id="{1BACF760-6AB8-400D-8FF8-B44D2B87080A}"/>
              </a:ext>
            </a:extLst>
          </p:cNvPr>
          <p:cNvSpPr/>
          <p:nvPr/>
        </p:nvSpPr>
        <p:spPr>
          <a:xfrm>
            <a:off x="-124691" y="3837709"/>
            <a:ext cx="12316691" cy="30202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7157880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BA775124-2663-47D2-908D-F3EE127269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Pravokutnik 2">
            <a:extLst>
              <a:ext uri="{FF2B5EF4-FFF2-40B4-BE49-F238E27FC236}">
                <a16:creationId xmlns:a16="http://schemas.microsoft.com/office/drawing/2014/main" id="{0766A66A-3AD6-4431-9E01-DA0D3C243D03}"/>
              </a:ext>
            </a:extLst>
          </p:cNvPr>
          <p:cNvSpPr/>
          <p:nvPr/>
        </p:nvSpPr>
        <p:spPr>
          <a:xfrm>
            <a:off x="-124691" y="3837709"/>
            <a:ext cx="12316691" cy="30202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9837169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CC72E1C3-1796-4B45-A8D8-453915C29D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Pravokutnik 3">
            <a:extLst>
              <a:ext uri="{FF2B5EF4-FFF2-40B4-BE49-F238E27FC236}">
                <a16:creationId xmlns:a16="http://schemas.microsoft.com/office/drawing/2014/main" id="{B4A72C8B-554C-4514-B371-BF22C1D87013}"/>
              </a:ext>
            </a:extLst>
          </p:cNvPr>
          <p:cNvSpPr/>
          <p:nvPr/>
        </p:nvSpPr>
        <p:spPr>
          <a:xfrm>
            <a:off x="-124691" y="3837709"/>
            <a:ext cx="12316691" cy="30202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065879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PubRRectCallout">
            <a:extLst>
              <a:ext uri="{FF2B5EF4-FFF2-40B4-BE49-F238E27FC236}">
                <a16:creationId xmlns:a16="http://schemas.microsoft.com/office/drawing/2014/main" id="{5C504CB0-21CD-4EF0-99B7-9AA56A7B9316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1774826" y="188914"/>
            <a:ext cx="8353425" cy="6669087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17694720 60000 65536"/>
              <a:gd name="T11" fmla="*/ 11796480 60000 65536"/>
              <a:gd name="T12" fmla="*/ 5898240 60000 65536"/>
              <a:gd name="T13" fmla="*/ 5898240 60000 65536"/>
              <a:gd name="T14" fmla="*/ 0 60000 65536"/>
              <a:gd name="T15" fmla="*/ 145 w 21600"/>
              <a:gd name="T16" fmla="*/ 145 h 21600"/>
              <a:gd name="T17" fmla="*/ 21409 w 21600"/>
              <a:gd name="T18" fmla="*/ 17106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532" y="0"/>
                </a:moveTo>
                <a:cubicBezTo>
                  <a:pt x="238" y="0"/>
                  <a:pt x="0" y="238"/>
                  <a:pt x="0" y="532"/>
                </a:cubicBezTo>
                <a:lnTo>
                  <a:pt x="0" y="16745"/>
                </a:lnTo>
                <a:cubicBezTo>
                  <a:pt x="0" y="17039"/>
                  <a:pt x="238" y="17277"/>
                  <a:pt x="532" y="17277"/>
                </a:cubicBezTo>
                <a:lnTo>
                  <a:pt x="2623" y="17277"/>
                </a:lnTo>
                <a:lnTo>
                  <a:pt x="0" y="21600"/>
                </a:lnTo>
                <a:lnTo>
                  <a:pt x="6515" y="17277"/>
                </a:lnTo>
                <a:lnTo>
                  <a:pt x="21016" y="17277"/>
                </a:lnTo>
                <a:cubicBezTo>
                  <a:pt x="21339" y="17277"/>
                  <a:pt x="21600" y="17039"/>
                  <a:pt x="21600" y="16745"/>
                </a:cubicBezTo>
                <a:lnTo>
                  <a:pt x="21600" y="532"/>
                </a:lnTo>
                <a:cubicBezTo>
                  <a:pt x="21600" y="238"/>
                  <a:pt x="21339" y="0"/>
                  <a:pt x="21016" y="0"/>
                </a:cubicBezTo>
                <a:lnTo>
                  <a:pt x="532" y="0"/>
                </a:lnTo>
                <a:close/>
              </a:path>
            </a:pathLst>
          </a:custGeom>
          <a:solidFill>
            <a:srgbClr val="FFBE7D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hr-HR"/>
          </a:p>
        </p:txBody>
      </p:sp>
      <p:sp>
        <p:nvSpPr>
          <p:cNvPr id="5125" name="Text Box 5">
            <a:extLst>
              <a:ext uri="{FF2B5EF4-FFF2-40B4-BE49-F238E27FC236}">
                <a16:creationId xmlns:a16="http://schemas.microsoft.com/office/drawing/2014/main" id="{DA8F486A-6A8C-40CD-8C02-DF6B9D8532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851" y="333376"/>
            <a:ext cx="8640763" cy="496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r-HR" altLang="sr-Latn-RS" sz="4000"/>
              <a:t>Uvijek su mi govorili o tom Bogu kao o nekom starcu s bijelom bradom . . Kad sam odrasla, odbacila sam to mišljenje i prestala vjerovati. Sada i ne mislim o tom problemu, već se bavim astronomijom i smatram da je svemir potekao od Pramaterije - svemirske materije.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5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5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5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3AF5C797-452B-4C46-8B71-3F85DDDC01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Pravokutnik 2">
            <a:extLst>
              <a:ext uri="{FF2B5EF4-FFF2-40B4-BE49-F238E27FC236}">
                <a16:creationId xmlns:a16="http://schemas.microsoft.com/office/drawing/2014/main" id="{1826EB25-6D61-47FA-ADCA-5E9BDA053BE6}"/>
              </a:ext>
            </a:extLst>
          </p:cNvPr>
          <p:cNvSpPr/>
          <p:nvPr/>
        </p:nvSpPr>
        <p:spPr>
          <a:xfrm>
            <a:off x="-124691" y="5070764"/>
            <a:ext cx="12316691" cy="17872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6619004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0C4F759C-D621-484B-BBF2-0551528D6E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4531879" cy="8174182"/>
          </a:xfrm>
          <a:prstGeom prst="rect">
            <a:avLst/>
          </a:prstGeom>
        </p:spPr>
      </p:pic>
      <p:sp>
        <p:nvSpPr>
          <p:cNvPr id="3" name="Pravokutnik 2">
            <a:extLst>
              <a:ext uri="{FF2B5EF4-FFF2-40B4-BE49-F238E27FC236}">
                <a16:creationId xmlns:a16="http://schemas.microsoft.com/office/drawing/2014/main" id="{B2AA9AFB-C1D3-4B05-8544-6C455BCA39BA}"/>
              </a:ext>
            </a:extLst>
          </p:cNvPr>
          <p:cNvSpPr/>
          <p:nvPr/>
        </p:nvSpPr>
        <p:spPr>
          <a:xfrm>
            <a:off x="0" y="6165272"/>
            <a:ext cx="12316691" cy="20089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4" name="Pravokutnik 3">
            <a:extLst>
              <a:ext uri="{FF2B5EF4-FFF2-40B4-BE49-F238E27FC236}">
                <a16:creationId xmlns:a16="http://schemas.microsoft.com/office/drawing/2014/main" id="{767AAF52-63F0-45A2-9915-82AE50C9171E}"/>
              </a:ext>
            </a:extLst>
          </p:cNvPr>
          <p:cNvSpPr/>
          <p:nvPr/>
        </p:nvSpPr>
        <p:spPr>
          <a:xfrm>
            <a:off x="176645" y="1569027"/>
            <a:ext cx="12316691" cy="6605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6177C5BC-D5BF-4037-A8C7-3CD99F2D9A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2832" y="1955223"/>
            <a:ext cx="3104477" cy="3812515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64A50A2B-490E-477D-8C28-E89C46C94D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6870" y="2583873"/>
            <a:ext cx="3755646" cy="2859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941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665C4F70-D456-464A-A077-170370D930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9775" y="61912"/>
            <a:ext cx="8172450" cy="673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44187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8C2C89EA-B74D-4F49-8E9B-96B12A1BA9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7875" y="695325"/>
            <a:ext cx="8096250" cy="546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3874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PubRRectCallout">
            <a:extLst>
              <a:ext uri="{FF2B5EF4-FFF2-40B4-BE49-F238E27FC236}">
                <a16:creationId xmlns:a16="http://schemas.microsoft.com/office/drawing/2014/main" id="{5E204D0D-AAF2-40C8-9672-10102D0AFE40}"/>
              </a:ext>
            </a:extLst>
          </p:cNvPr>
          <p:cNvSpPr>
            <a:spLocks noEditPoints="1" noChangeArrowheads="1"/>
          </p:cNvSpPr>
          <p:nvPr/>
        </p:nvSpPr>
        <p:spPr bwMode="auto">
          <a:xfrm flipH="1">
            <a:off x="1774825" y="1341439"/>
            <a:ext cx="8642350" cy="3240087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17694720 60000 65536"/>
              <a:gd name="T11" fmla="*/ 11796480 60000 65536"/>
              <a:gd name="T12" fmla="*/ 5898240 60000 65536"/>
              <a:gd name="T13" fmla="*/ 5898240 60000 65536"/>
              <a:gd name="T14" fmla="*/ 0 60000 65536"/>
              <a:gd name="T15" fmla="*/ 145 w 21600"/>
              <a:gd name="T16" fmla="*/ 145 h 21600"/>
              <a:gd name="T17" fmla="*/ 21409 w 21600"/>
              <a:gd name="T18" fmla="*/ 17106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532" y="0"/>
                </a:moveTo>
                <a:cubicBezTo>
                  <a:pt x="238" y="0"/>
                  <a:pt x="0" y="238"/>
                  <a:pt x="0" y="532"/>
                </a:cubicBezTo>
                <a:lnTo>
                  <a:pt x="0" y="16745"/>
                </a:lnTo>
                <a:cubicBezTo>
                  <a:pt x="0" y="17039"/>
                  <a:pt x="238" y="17277"/>
                  <a:pt x="532" y="17277"/>
                </a:cubicBezTo>
                <a:lnTo>
                  <a:pt x="2623" y="17277"/>
                </a:lnTo>
                <a:lnTo>
                  <a:pt x="1571" y="21600"/>
                </a:lnTo>
                <a:lnTo>
                  <a:pt x="6515" y="17277"/>
                </a:lnTo>
                <a:lnTo>
                  <a:pt x="21016" y="17277"/>
                </a:lnTo>
                <a:cubicBezTo>
                  <a:pt x="21339" y="17277"/>
                  <a:pt x="21600" y="17039"/>
                  <a:pt x="21600" y="16745"/>
                </a:cubicBezTo>
                <a:lnTo>
                  <a:pt x="21600" y="532"/>
                </a:lnTo>
                <a:cubicBezTo>
                  <a:pt x="21600" y="238"/>
                  <a:pt x="21339" y="0"/>
                  <a:pt x="21016" y="0"/>
                </a:cubicBezTo>
                <a:lnTo>
                  <a:pt x="532" y="0"/>
                </a:lnTo>
                <a:close/>
              </a:path>
            </a:pathLst>
          </a:custGeom>
          <a:solidFill>
            <a:srgbClr val="FFBE7D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hr-HR"/>
          </a:p>
        </p:txBody>
      </p:sp>
      <p:sp>
        <p:nvSpPr>
          <p:cNvPr id="6149" name="Text Box 5">
            <a:extLst>
              <a:ext uri="{FF2B5EF4-FFF2-40B4-BE49-F238E27FC236}">
                <a16:creationId xmlns:a16="http://schemas.microsoft.com/office/drawing/2014/main" id="{E3837088-03C0-443A-AB01-6B0CF53D71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9288" y="1844676"/>
            <a:ext cx="84963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r-HR" altLang="sr-Latn-RS" sz="4000"/>
              <a:t>Od majke sam čula za Krista.Ne znam ništa posebno reći o njemu ...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6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6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6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PubRRectCallout">
            <a:extLst>
              <a:ext uri="{FF2B5EF4-FFF2-40B4-BE49-F238E27FC236}">
                <a16:creationId xmlns:a16="http://schemas.microsoft.com/office/drawing/2014/main" id="{DE9B0A39-CE98-4F3A-9B97-A7B6B19CD7D6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1992313" y="1484313"/>
            <a:ext cx="7777162" cy="2665412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17694720 60000 65536"/>
              <a:gd name="T11" fmla="*/ 11796480 60000 65536"/>
              <a:gd name="T12" fmla="*/ 5898240 60000 65536"/>
              <a:gd name="T13" fmla="*/ 5898240 60000 65536"/>
              <a:gd name="T14" fmla="*/ 0 60000 65536"/>
              <a:gd name="T15" fmla="*/ 145 w 21600"/>
              <a:gd name="T16" fmla="*/ 145 h 21600"/>
              <a:gd name="T17" fmla="*/ 21409 w 21600"/>
              <a:gd name="T18" fmla="*/ 17106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532" y="0"/>
                </a:moveTo>
                <a:cubicBezTo>
                  <a:pt x="238" y="0"/>
                  <a:pt x="0" y="238"/>
                  <a:pt x="0" y="532"/>
                </a:cubicBezTo>
                <a:lnTo>
                  <a:pt x="0" y="16745"/>
                </a:lnTo>
                <a:cubicBezTo>
                  <a:pt x="0" y="17039"/>
                  <a:pt x="238" y="17277"/>
                  <a:pt x="532" y="17277"/>
                </a:cubicBezTo>
                <a:lnTo>
                  <a:pt x="2623" y="17277"/>
                </a:lnTo>
                <a:lnTo>
                  <a:pt x="7469" y="21600"/>
                </a:lnTo>
                <a:lnTo>
                  <a:pt x="6515" y="17277"/>
                </a:lnTo>
                <a:lnTo>
                  <a:pt x="21016" y="17277"/>
                </a:lnTo>
                <a:cubicBezTo>
                  <a:pt x="21339" y="17277"/>
                  <a:pt x="21600" y="17039"/>
                  <a:pt x="21600" y="16745"/>
                </a:cubicBezTo>
                <a:lnTo>
                  <a:pt x="21600" y="532"/>
                </a:lnTo>
                <a:cubicBezTo>
                  <a:pt x="21600" y="238"/>
                  <a:pt x="21339" y="0"/>
                  <a:pt x="21016" y="0"/>
                </a:cubicBezTo>
                <a:lnTo>
                  <a:pt x="532" y="0"/>
                </a:lnTo>
                <a:close/>
              </a:path>
            </a:pathLst>
          </a:custGeom>
          <a:solidFill>
            <a:srgbClr val="FFBE7D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hr-HR"/>
          </a:p>
        </p:txBody>
      </p:sp>
      <p:sp>
        <p:nvSpPr>
          <p:cNvPr id="11269" name="Text Box 5">
            <a:extLst>
              <a:ext uri="{FF2B5EF4-FFF2-40B4-BE49-F238E27FC236}">
                <a16:creationId xmlns:a16="http://schemas.microsoft.com/office/drawing/2014/main" id="{659F6664-D588-4069-BB45-AC43BD49B7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3750" y="1916114"/>
            <a:ext cx="76327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r-HR" altLang="sr-Latn-RS" sz="4000"/>
              <a:t>Čuo sam za Isusa Krista. On je za mene plod ljudske mašte.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112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112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112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5" descr="Izrezak">
            <a:extLst>
              <a:ext uri="{FF2B5EF4-FFF2-40B4-BE49-F238E27FC236}">
                <a16:creationId xmlns:a16="http://schemas.microsoft.com/office/drawing/2014/main" id="{2228CBB8-6AA3-4571-9CEA-4FC3C3FBC9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81740">
            <a:off x="1919288" y="765175"/>
            <a:ext cx="3924300" cy="137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6" descr="Izrezak2">
            <a:extLst>
              <a:ext uri="{FF2B5EF4-FFF2-40B4-BE49-F238E27FC236}">
                <a16:creationId xmlns:a16="http://schemas.microsoft.com/office/drawing/2014/main" id="{6C54E2C5-8D3D-42EE-88B8-6C0F3B25F9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50659">
            <a:off x="5847009" y="1773356"/>
            <a:ext cx="4176712" cy="242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7" descr="Izrezak3">
            <a:extLst>
              <a:ext uri="{FF2B5EF4-FFF2-40B4-BE49-F238E27FC236}">
                <a16:creationId xmlns:a16="http://schemas.microsoft.com/office/drawing/2014/main" id="{B9B961FF-3601-42CA-81C8-F31DCCBC52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1684">
            <a:off x="1703389" y="3213101"/>
            <a:ext cx="4105275" cy="317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8" descr="Izrezak4">
            <a:extLst>
              <a:ext uri="{FF2B5EF4-FFF2-40B4-BE49-F238E27FC236}">
                <a16:creationId xmlns:a16="http://schemas.microsoft.com/office/drawing/2014/main" id="{FDE1436E-0938-4BFD-B6FD-29809DE3E9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85681">
            <a:off x="6635750" y="4797425"/>
            <a:ext cx="4032250" cy="162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9" descr="Izrezak">
            <a:extLst>
              <a:ext uri="{FF2B5EF4-FFF2-40B4-BE49-F238E27FC236}">
                <a16:creationId xmlns:a16="http://schemas.microsoft.com/office/drawing/2014/main" id="{32BD8C74-F0C8-4B68-BDED-A2571BB8ED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601" y="1"/>
            <a:ext cx="3529013" cy="161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niOkvir 1">
            <a:extLst>
              <a:ext uri="{FF2B5EF4-FFF2-40B4-BE49-F238E27FC236}">
                <a16:creationId xmlns:a16="http://schemas.microsoft.com/office/drawing/2014/main" id="{4DE1A839-AD18-4868-8A8C-A745C309C33B}"/>
              </a:ext>
            </a:extLst>
          </p:cNvPr>
          <p:cNvSpPr txBox="1"/>
          <p:nvPr/>
        </p:nvSpPr>
        <p:spPr>
          <a:xfrm rot="20205692">
            <a:off x="2337060" y="2265084"/>
            <a:ext cx="77507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5400" b="1" dirty="0">
                <a:solidFill>
                  <a:srgbClr val="FF0000"/>
                </a:solidFill>
                <a:latin typeface="Segoe Print" panose="02000600000000000000" pitchFamily="2" charset="0"/>
              </a:rPr>
              <a:t>NIJEKANJE BOGA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C5C0BFEA-8249-41A4-825F-23FE40B5AE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237" y="1181100"/>
            <a:ext cx="10677525" cy="4495800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293E3187-765B-492F-A3F0-EB953EE886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3173" y="2399375"/>
            <a:ext cx="3154902" cy="1562100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4BF56164-5DF7-4E1E-8D6A-FBD57F5FAD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7033" y="3257087"/>
            <a:ext cx="3154902" cy="156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8067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C5C0BFEA-8249-41A4-825F-23FE40B5AE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237" y="1181100"/>
            <a:ext cx="10677525" cy="4495800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72D36BF0-AFDB-42E4-937D-A94989B139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1808" y="3542837"/>
            <a:ext cx="3154902" cy="1152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00193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436</TotalTime>
  <Words>341</Words>
  <Application>Microsoft Office PowerPoint</Application>
  <PresentationFormat>Široki zaslon</PresentationFormat>
  <Paragraphs>42</Paragraphs>
  <Slides>43</Slides>
  <Notes>0</Notes>
  <HiddenSlides>0</HiddenSlides>
  <MMClips>1</MMClips>
  <ScaleCrop>false</ScaleCrop>
  <HeadingPairs>
    <vt:vector size="6" baseType="variant">
      <vt:variant>
        <vt:lpstr>Korišteni fontovi</vt:lpstr>
      </vt:variant>
      <vt:variant>
        <vt:i4>4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43</vt:i4>
      </vt:variant>
    </vt:vector>
  </HeadingPairs>
  <TitlesOfParts>
    <vt:vector size="48" baseType="lpstr">
      <vt:lpstr>Arial</vt:lpstr>
      <vt:lpstr>Calibri</vt:lpstr>
      <vt:lpstr>Calibri Light</vt:lpstr>
      <vt:lpstr>Segoe Print</vt:lpstr>
      <vt:lpstr>Tema sustava Office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creator>JOSIP JELUŠIĆ</dc:creator>
  <cp:lastModifiedBy>Josip Jelušić</cp:lastModifiedBy>
  <cp:revision>25</cp:revision>
  <dcterms:created xsi:type="dcterms:W3CDTF">2020-10-27T11:15:50Z</dcterms:created>
  <dcterms:modified xsi:type="dcterms:W3CDTF">2022-10-11T08:03:30Z</dcterms:modified>
</cp:coreProperties>
</file>