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5" r:id="rId4"/>
    <p:sldId id="272" r:id="rId5"/>
    <p:sldId id="278" r:id="rId6"/>
    <p:sldId id="274" r:id="rId7"/>
    <p:sldId id="280" r:id="rId8"/>
    <p:sldId id="259" r:id="rId9"/>
    <p:sldId id="281" r:id="rId10"/>
    <p:sldId id="282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52CD4C-60CB-4D86-919B-6E7D3E1FD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60DA9F4-3BC3-4175-AAD8-26C288EB7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FBE3E82-B2F4-4B0A-8436-9382BBB5B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50A-FB1C-4081-BBB1-A9FD2B539197}" type="datetimeFigureOut">
              <a:rPr lang="hr-HR" smtClean="0"/>
              <a:t>7.10.2021.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27CF074-A470-4DA3-AD28-3DCA2F1F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CED475E-B1BC-4E51-BFE4-E73B4EB6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360A-0AFC-4B63-879B-F25CBE022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49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05941E-64D9-4710-AF3E-E27CE063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EDCFD41-8144-4C91-A412-39E7ABFD3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B774B1E-C3DC-4689-B946-8807DB696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50A-FB1C-4081-BBB1-A9FD2B539197}" type="datetimeFigureOut">
              <a:rPr lang="hr-HR" smtClean="0"/>
              <a:t>7.10.2021.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0C998B5-BF49-4684-985C-8E7BDDC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7EDA602-3A40-4EB8-86E5-974F3AF2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360A-0AFC-4B63-879B-F25CBE022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464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54F6D70-3367-4DFF-84BD-79250D8C7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47C19A7-5789-406F-89A6-82DDF59EC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06F1B6C-0F7B-4434-A3A1-E58F5C9A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50A-FB1C-4081-BBB1-A9FD2B539197}" type="datetimeFigureOut">
              <a:rPr lang="hr-HR" smtClean="0"/>
              <a:t>7.10.2021.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C7EBDE1-789F-4484-853D-A671E800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CC6E28-051A-4A5B-B4BC-DE37E0B5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360A-0AFC-4B63-879B-F25CBE022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27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8C34FA-BD3F-4C49-8A71-EA4F68C6A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20F0DA-CE52-4771-9965-EB5F1FE7C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5D3A75-087D-466F-8409-BA458824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50A-FB1C-4081-BBB1-A9FD2B539197}" type="datetimeFigureOut">
              <a:rPr lang="hr-HR" smtClean="0"/>
              <a:t>7.10.2021.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099047-1056-49FD-818D-DF84FBAA1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A7BD350-C5E9-4F46-8FFB-74CEF4B3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360A-0AFC-4B63-879B-F25CBE022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95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99E7F3-2250-47D9-B04D-6A16FB00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B02D951-FC1C-413F-8457-110198B11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5B84B64-5269-4205-98EA-9544D309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50A-FB1C-4081-BBB1-A9FD2B539197}" type="datetimeFigureOut">
              <a:rPr lang="hr-HR" smtClean="0"/>
              <a:t>7.10.2021.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96BD83A-B65B-4783-A2E9-B1294BD9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4FFAEC1-26F5-42D7-9E0A-0D83405F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360A-0AFC-4B63-879B-F25CBE022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258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BF9D58-3616-4961-97E5-8E2D2D96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E668AB-970C-44F8-87A8-431F41B38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1664C4B-03F3-47B4-878E-E8375E96B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AA00674-6FF8-4CF2-9614-2D537F3B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50A-FB1C-4081-BBB1-A9FD2B539197}" type="datetimeFigureOut">
              <a:rPr lang="hr-HR" smtClean="0"/>
              <a:t>7.10.2021.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74223EC-C6A8-4085-AA6F-22999698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31AB19F-990A-4737-AF4D-5C35B5FC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360A-0AFC-4B63-879B-F25CBE022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74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9B06BB-ABE0-4474-87ED-C9846510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EB5F17F-AC51-45E5-94CB-F6C4CCA47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520C149-F7F1-4CA6-9687-9C5ED565B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7C1021B-64A0-4C16-A818-FECB94AAA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38975C1-06C1-41B8-9CCA-6A84FB2D0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23A921B-B510-475C-B6E9-10B0E326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50A-FB1C-4081-BBB1-A9FD2B539197}" type="datetimeFigureOut">
              <a:rPr lang="hr-HR" smtClean="0"/>
              <a:t>7.10.2021.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5845E2F-E3A6-4104-A59E-697339EBA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7B408CD-22A2-42D0-8C2C-94239F8D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360A-0AFC-4B63-879B-F25CBE022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206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C7876F-21FE-4DB6-82FA-4BA425AB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E2006D4-2F38-47BC-B75A-593DC4E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50A-FB1C-4081-BBB1-A9FD2B539197}" type="datetimeFigureOut">
              <a:rPr lang="hr-HR" smtClean="0"/>
              <a:t>7.10.2021.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5D96251-0F7C-4F11-8CD8-AEAA6BA1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09E52A0-0979-43F6-831D-53EBA7F6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360A-0AFC-4B63-879B-F25CBE022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62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EBDB558-9B7B-469F-97DE-684516A1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50A-FB1C-4081-BBB1-A9FD2B539197}" type="datetimeFigureOut">
              <a:rPr lang="hr-HR" smtClean="0"/>
              <a:t>7.10.2021.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4D9D5CA-6D15-4F43-9A0F-F58A7A0B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78838D6-6601-41BC-9F32-42CCDFE4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360A-0AFC-4B63-879B-F25CBE022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549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FEAEF0-2911-401E-98C6-4B9C0E6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5D968D-A3E9-4347-AA9D-E7F19A702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891C40C-00EA-4109-A56F-C01D93978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9DB8452-AC60-4892-B69F-7A57DDF45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50A-FB1C-4081-BBB1-A9FD2B539197}" type="datetimeFigureOut">
              <a:rPr lang="hr-HR" smtClean="0"/>
              <a:t>7.10.2021.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ABC6F60-086F-4110-A38A-A2E4A776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F710A0-D9F0-4660-8192-D15C08D9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360A-0AFC-4B63-879B-F25CBE022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808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1F7B3C-9C0D-4F17-AD27-72F1A0D5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7C52D5-D1B6-4441-9D36-408AE6F41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6B62300-EDE1-482E-A18E-C101C101C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C5070C9-833F-49AE-9735-54747322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050A-FB1C-4081-BBB1-A9FD2B539197}" type="datetimeFigureOut">
              <a:rPr lang="hr-HR" smtClean="0"/>
              <a:t>7.10.2021.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70F1CF4-E670-43C5-9586-FD93B3BD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063404C-40E2-42EC-82E5-356CDA94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360A-0AFC-4B63-879B-F25CBE022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85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E4EC59-8801-4C45-B10F-D49F9D43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FCB4B3F-7A6D-4E98-BEB5-BBD938A71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FB7338-9E2D-4EE9-BD70-80286700C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D050A-FB1C-4081-BBB1-A9FD2B539197}" type="datetimeFigureOut">
              <a:rPr lang="hr-HR" smtClean="0"/>
              <a:t>7.10.2021.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BC0CBB-B2ED-433B-98E6-36B8BE22C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A70FC2A-FBE7-412C-9211-60DBFDDA3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4360A-0AFC-4B63-879B-F25CBE022A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70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Slika 1" descr="Slika na kojoj se prikazuje priroda, noćno nebo&#10;&#10;Opis je automatski generiran">
            <a:extLst>
              <a:ext uri="{FF2B5EF4-FFF2-40B4-BE49-F238E27FC236}">
                <a16:creationId xmlns:a16="http://schemas.microsoft.com/office/drawing/2014/main" id="{10D8C74E-E9A7-4D37-9899-4BDC33CD1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6" b="66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9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8438486-BEC0-44A3-B9F7-2459EA831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485775"/>
            <a:ext cx="4343400" cy="16383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9508DE4-B65B-4B89-9B33-B1873F80B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733802"/>
            <a:ext cx="5006158" cy="190499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D2E5CD6-A241-4154-8499-761BA1775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02" y="1419224"/>
            <a:ext cx="5683250" cy="17049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6E13BC2-5FA4-4874-BCB6-1F22CDE3C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75" y="485775"/>
            <a:ext cx="3829068" cy="528640"/>
          </a:xfrm>
          <a:prstGeom prst="rect">
            <a:avLst/>
          </a:prstGeom>
        </p:spPr>
      </p:pic>
      <p:sp>
        <p:nvSpPr>
          <p:cNvPr id="7" name="Pravokutnik 6">
            <a:hlinkClick r:id="rId6" action="ppaction://hlinksldjump"/>
            <a:extLst>
              <a:ext uri="{FF2B5EF4-FFF2-40B4-BE49-F238E27FC236}">
                <a16:creationId xmlns:a16="http://schemas.microsoft.com/office/drawing/2014/main" id="{259D465E-0EEA-4DB6-AB28-631CA66EE8AB}"/>
              </a:ext>
            </a:extLst>
          </p:cNvPr>
          <p:cNvSpPr/>
          <p:nvPr/>
        </p:nvSpPr>
        <p:spPr>
          <a:xfrm>
            <a:off x="9677400" y="6203373"/>
            <a:ext cx="2514600" cy="644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190398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0D8C74E-E9A7-4D37-9899-4BDC33CD1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6" b="66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5B074044-8118-4E83-BFDA-D15A0AF2F97A}"/>
              </a:ext>
            </a:extLst>
          </p:cNvPr>
          <p:cNvSpPr txBox="1"/>
          <p:nvPr/>
        </p:nvSpPr>
        <p:spPr>
          <a:xfrm rot="20405226">
            <a:off x="976544" y="3020827"/>
            <a:ext cx="3630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chemeClr val="bg1"/>
                </a:solidFill>
                <a:latin typeface="Segoe Print" panose="02000600000000000000" pitchFamily="2" charset="0"/>
              </a:rPr>
              <a:t>Što je to?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D8D1C0C-9427-410E-BF3C-776AB4D64B5C}"/>
              </a:ext>
            </a:extLst>
          </p:cNvPr>
          <p:cNvSpPr txBox="1"/>
          <p:nvPr/>
        </p:nvSpPr>
        <p:spPr>
          <a:xfrm rot="546122">
            <a:off x="4022644" y="5238002"/>
            <a:ext cx="2148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chemeClr val="bg1"/>
                </a:solidFill>
                <a:latin typeface="Segoe Print" panose="02000600000000000000" pitchFamily="2" charset="0"/>
              </a:rPr>
              <a:t>Zašto?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7B28D1D-4BC8-4DB6-9B4A-BD00B0E05177}"/>
              </a:ext>
            </a:extLst>
          </p:cNvPr>
          <p:cNvSpPr txBox="1"/>
          <p:nvPr/>
        </p:nvSpPr>
        <p:spPr>
          <a:xfrm rot="534688">
            <a:off x="1589102" y="1525513"/>
            <a:ext cx="6258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chemeClr val="bg1"/>
                </a:solidFill>
                <a:latin typeface="Segoe Print" panose="02000600000000000000" pitchFamily="2" charset="0"/>
              </a:rPr>
              <a:t>Zašto smo na svijetu?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9EAD15B-2F23-41E0-ABAA-9F0C1212A0DB}"/>
              </a:ext>
            </a:extLst>
          </p:cNvPr>
          <p:cNvSpPr txBox="1"/>
          <p:nvPr/>
        </p:nvSpPr>
        <p:spPr>
          <a:xfrm rot="20729924">
            <a:off x="6635356" y="2774318"/>
            <a:ext cx="4305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>
                <a:solidFill>
                  <a:schemeClr val="bg1"/>
                </a:solidFill>
                <a:latin typeface="Segoe Print" panose="02000600000000000000" pitchFamily="2" charset="0"/>
              </a:rPr>
              <a:t>Koja je svrha i koji je cilj života?</a:t>
            </a:r>
          </a:p>
        </p:txBody>
      </p:sp>
    </p:spTree>
    <p:extLst>
      <p:ext uri="{BB962C8B-B14F-4D97-AF65-F5344CB8AC3E}">
        <p14:creationId xmlns:p14="http://schemas.microsoft.com/office/powerpoint/2010/main" val="42895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Slika 1" descr="Slika na kojoj se prikazuje tekst, priroda, noćno nebo&#10;&#10;Opis je automatski generiran">
            <a:extLst>
              <a:ext uri="{FF2B5EF4-FFF2-40B4-BE49-F238E27FC236}">
                <a16:creationId xmlns:a16="http://schemas.microsoft.com/office/drawing/2014/main" id="{13906A48-CD81-4A0B-85D6-94A191684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A5AD82F7-0A57-4753-BE6A-C03F906C4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709978"/>
            <a:ext cx="1219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r-HR" sz="2400" dirty="0">
                <a:latin typeface="Segoe Print" panose="02000600000000000000" pitchFamily="2" charset="0"/>
              </a:rPr>
              <a:t>-korijene religioznosti uočavamo svaki put kada se netko pita o </a:t>
            </a:r>
            <a:r>
              <a:rPr lang="hr-HR" sz="2400" b="1" dirty="0">
                <a:latin typeface="Segoe Print" panose="02000600000000000000" pitchFamily="2" charset="0"/>
              </a:rPr>
              <a:t>razlogu</a:t>
            </a:r>
            <a:r>
              <a:rPr lang="hr-HR" sz="2400" dirty="0">
                <a:latin typeface="Segoe Print" panose="02000600000000000000" pitchFamily="2" charset="0"/>
              </a:rPr>
              <a:t> svog postojanja: </a:t>
            </a:r>
            <a:endParaRPr lang="en-US" sz="2400" dirty="0">
              <a:latin typeface="Segoe Print" panose="02000600000000000000" pitchFamily="2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886FDA33-EDF7-462B-8810-BF5ECBD39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860" y="2123181"/>
            <a:ext cx="4192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2400" b="1" dirty="0">
                <a:latin typeface="Segoe Print" panose="02000600000000000000" pitchFamily="2" charset="0"/>
              </a:rPr>
              <a:t>granična pitanja</a:t>
            </a:r>
            <a:endParaRPr lang="en-US" altLang="sr-Latn-RS" sz="2400" b="1" dirty="0">
              <a:latin typeface="Segoe Print" panose="02000600000000000000" pitchFamily="2" charset="0"/>
            </a:endParaRP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28231CC8-FD3A-4954-BBF6-682EF27E5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12" y="296693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2400" dirty="0">
                <a:latin typeface="Segoe Print" panose="02000600000000000000" pitchFamily="2" charset="0"/>
              </a:rPr>
              <a:t>susrećemo se s nečim što nas nadilazi, što nam je nedokučivo – okrećemo se Bogu</a:t>
            </a:r>
            <a:endParaRPr lang="en-US" altLang="sr-Latn-RS" sz="2400" dirty="0">
              <a:latin typeface="Segoe Print" panose="02000600000000000000" pitchFamily="2" charset="0"/>
            </a:endParaRPr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B839BD6E-9D5C-4335-AF48-580F27C77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8057" y="2301906"/>
            <a:ext cx="576263" cy="0"/>
          </a:xfrm>
          <a:prstGeom prst="line">
            <a:avLst/>
          </a:prstGeom>
          <a:ln w="285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hr-HR" sz="2400" dirty="0">
              <a:latin typeface="Segoe Print" panose="02000600000000000000" pitchFamily="2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4A4C6A3-8E2B-43BF-9E8F-FA3BA2E27D17}"/>
              </a:ext>
            </a:extLst>
          </p:cNvPr>
          <p:cNvSpPr txBox="1"/>
          <p:nvPr/>
        </p:nvSpPr>
        <p:spPr>
          <a:xfrm>
            <a:off x="-1" y="771386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400" b="1" dirty="0">
                <a:latin typeface="Segoe Print" panose="02000600000000000000" pitchFamily="2" charset="0"/>
              </a:rPr>
              <a:t>Od religije do vjere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D73C5E0-29DC-4F4C-A1FB-0DA8004C5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" y="406356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Segoe Print" panose="02000600000000000000" pitchFamily="2" charset="0"/>
              </a:rPr>
              <a:t>-čovjek je po svojoj naravi okrenut Bogu</a:t>
            </a: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01F87B9E-DB28-4A6F-9C93-ACC6C6F47793}"/>
              </a:ext>
            </a:extLst>
          </p:cNvPr>
          <p:cNvCxnSpPr>
            <a:cxnSpLocks/>
          </p:cNvCxnSpPr>
          <p:nvPr/>
        </p:nvCxnSpPr>
        <p:spPr>
          <a:xfrm>
            <a:off x="3731734" y="2469437"/>
            <a:ext cx="0" cy="40407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Box 4">
            <a:extLst>
              <a:ext uri="{FF2B5EF4-FFF2-40B4-BE49-F238E27FC236}">
                <a16:creationId xmlns:a16="http://schemas.microsoft.com/office/drawing/2014/main" id="{E9242C2B-FE4E-4ED2-ACA6-734058F7D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51788"/>
            <a:ext cx="121268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Segoe Print" panose="02000600000000000000" pitchFamily="2" charset="0"/>
              </a:rPr>
              <a:t>		   - prirodna (naravna) okrenutost prema onome što nas nadilazi (postoji u svakom čovjeku)</a:t>
            </a:r>
            <a:endParaRPr lang="en-US" altLang="sr-Latn-RS" sz="2400" dirty="0">
              <a:latin typeface="Segoe Print" panose="02000600000000000000" pitchFamily="2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2C118D0-966E-4B20-AF7B-66C022836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1" y="5861872"/>
            <a:ext cx="121268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400" dirty="0">
                <a:latin typeface="Segoe Print" panose="02000600000000000000" pitchFamily="2" charset="0"/>
              </a:rPr>
              <a:t>-razvoj religioznosti znatno ovisi o utjecaju okoline (može čak i negirati Božje postojanje)</a:t>
            </a:r>
            <a:endParaRPr lang="en-US" altLang="sr-Latn-RS" sz="2400" dirty="0">
              <a:latin typeface="Segoe Print" panose="02000600000000000000" pitchFamily="2" charset="0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5D8D8B30-675E-4CA4-8890-0B766A40A650}"/>
              </a:ext>
            </a:extLst>
          </p:cNvPr>
          <p:cNvSpPr/>
          <p:nvPr/>
        </p:nvSpPr>
        <p:spPr>
          <a:xfrm>
            <a:off x="0" y="4706625"/>
            <a:ext cx="2290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600000000000000" pitchFamily="2" charset="0"/>
              </a:rPr>
              <a:t>-</a:t>
            </a:r>
            <a:r>
              <a:rPr lang="hr-HR" sz="2400" b="1" dirty="0">
                <a:solidFill>
                  <a:srgbClr val="000000"/>
                </a:solidFill>
                <a:latin typeface="Segoe Print" panose="02000600000000000000" pitchFamily="2" charset="0"/>
              </a:rPr>
              <a:t>religioznost</a:t>
            </a:r>
            <a:r>
              <a:rPr lang="hr-HR" sz="2400" dirty="0">
                <a:solidFill>
                  <a:srgbClr val="000000"/>
                </a:solidFill>
                <a:latin typeface="Arial" charset="0"/>
              </a:rPr>
              <a:t> </a:t>
            </a:r>
            <a:endParaRPr lang="hr-HR" sz="2400" dirty="0">
              <a:latin typeface="Arial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57D9F32-E920-49A5-8CF4-7AE08A99AED3}"/>
              </a:ext>
            </a:extLst>
          </p:cNvPr>
          <p:cNvSpPr txBox="1"/>
          <p:nvPr/>
        </p:nvSpPr>
        <p:spPr>
          <a:xfrm>
            <a:off x="3124939" y="83813"/>
            <a:ext cx="6134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Segoe Print" panose="02000600000000000000" pitchFamily="2" charset="0"/>
              </a:rPr>
              <a:t>ČOVJEKOVA RELIGIOZNOST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2" grpId="0"/>
      <p:bldP spid="3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1EAD172A-FFAB-4D26-99A8-7C8069189C77}"/>
              </a:ext>
            </a:extLst>
          </p:cNvPr>
          <p:cNvSpPr txBox="1"/>
          <p:nvPr/>
        </p:nvSpPr>
        <p:spPr>
          <a:xfrm>
            <a:off x="0" y="195309"/>
            <a:ext cx="7741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-različiti su putevi kojima čovjek dolazi do Boga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-kroz povijest religije se razvijaju</a:t>
            </a:r>
          </a:p>
          <a:p>
            <a:endParaRPr lang="hr-HR" sz="2400" dirty="0">
              <a:latin typeface="Segoe Print" panose="02000600000000000000" pitchFamily="2" charset="0"/>
            </a:endParaRPr>
          </a:p>
        </p:txBody>
      </p:sp>
      <p:sp>
        <p:nvSpPr>
          <p:cNvPr id="3" name="Pravokutnik 2">
            <a:hlinkClick r:id="rId2" action="ppaction://hlinksldjump"/>
            <a:extLst>
              <a:ext uri="{FF2B5EF4-FFF2-40B4-BE49-F238E27FC236}">
                <a16:creationId xmlns:a16="http://schemas.microsoft.com/office/drawing/2014/main" id="{27011641-3252-4334-A267-60FE3A8F0210}"/>
              </a:ext>
            </a:extLst>
          </p:cNvPr>
          <p:cNvSpPr/>
          <p:nvPr/>
        </p:nvSpPr>
        <p:spPr>
          <a:xfrm>
            <a:off x="1036065" y="911181"/>
            <a:ext cx="228418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366FC84-85AA-45BD-8F24-9E1FBFB51451}"/>
              </a:ext>
            </a:extLst>
          </p:cNvPr>
          <p:cNvSpPr txBox="1"/>
          <p:nvPr/>
        </p:nvSpPr>
        <p:spPr>
          <a:xfrm>
            <a:off x="-74014" y="1764969"/>
            <a:ext cx="17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</a:t>
            </a:r>
            <a:r>
              <a:rPr lang="hr-HR" sz="2400" b="1" dirty="0">
                <a:latin typeface="Segoe Print" panose="02000600000000000000" pitchFamily="2" charset="0"/>
              </a:rPr>
              <a:t>religija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CAE0905-6620-4C7A-97A1-47DCE2D3C115}"/>
              </a:ext>
            </a:extLst>
          </p:cNvPr>
          <p:cNvSpPr txBox="1"/>
          <p:nvPr/>
        </p:nvSpPr>
        <p:spPr>
          <a:xfrm>
            <a:off x="1219158" y="1764969"/>
            <a:ext cx="108988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-sustav vjerovanja, etičkih vrijednosti i čina kojima čovjek izražava svoj odnos prema Svetomu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-odnosi se na određenu skupinu pripadnika koja dijeli religiozno iskustvo i zajedničko tumačenje života i smrti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-ima vanjske oblike i društveno obilježje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98785A1-46F5-4EA8-AAD4-D6BDD71D2EBF}"/>
              </a:ext>
            </a:extLst>
          </p:cNvPr>
          <p:cNvSpPr txBox="1"/>
          <p:nvPr/>
        </p:nvSpPr>
        <p:spPr>
          <a:xfrm>
            <a:off x="2926" y="476520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-obilježja religioznih zajednica: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EED1285-17D5-44B8-8A1D-3E65CC7F25F6}"/>
              </a:ext>
            </a:extLst>
          </p:cNvPr>
          <p:cNvSpPr txBox="1"/>
          <p:nvPr/>
        </p:nvSpPr>
        <p:spPr>
          <a:xfrm>
            <a:off x="4974442" y="4765207"/>
            <a:ext cx="7452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-vjerovanje (vjerski nauk)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-obredna slavlja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-simbole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-upute o načinu života</a:t>
            </a:r>
          </a:p>
        </p:txBody>
      </p:sp>
    </p:spTree>
    <p:extLst>
      <p:ext uri="{BB962C8B-B14F-4D97-AF65-F5344CB8AC3E}">
        <p14:creationId xmlns:p14="http://schemas.microsoft.com/office/powerpoint/2010/main" val="25451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59174" y="290635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-vjera: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239797" y="290635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-dar Božji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-osobni odnos s Bogom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-unutarnji stav – jedan poseban odnos prema Bogu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-susret sa živim Bogom (vjerujem u Boga, vjerujem Bogu, imam povjerenje u Boga)</a:t>
            </a:r>
          </a:p>
        </p:txBody>
      </p:sp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2D8336ED-26EA-43F7-B287-332EA4E65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8" y="2854278"/>
            <a:ext cx="9292115" cy="280952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D6B1099-B083-41F3-9836-788465C9F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288" y="5189163"/>
            <a:ext cx="7426699" cy="47464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989771B-65A0-4490-A83C-BCE1B5E3A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97" y="2550406"/>
            <a:ext cx="53149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7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6FC9167-FDCF-444A-9725-687D64324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12" y="254833"/>
            <a:ext cx="12180236" cy="589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2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88640"/>
            <a:ext cx="4392057" cy="339036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02" y="3579001"/>
            <a:ext cx="4160614" cy="329850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77" y="764704"/>
            <a:ext cx="4445219" cy="3530499"/>
          </a:xfrm>
          <a:prstGeom prst="rect">
            <a:avLst/>
          </a:prstGeom>
        </p:spPr>
      </p:pic>
      <p:sp>
        <p:nvSpPr>
          <p:cNvPr id="5" name="Pravokutnik 4">
            <a:hlinkClick r:id="rId5" action="ppaction://hlinksldjump"/>
            <a:extLst>
              <a:ext uri="{FF2B5EF4-FFF2-40B4-BE49-F238E27FC236}">
                <a16:creationId xmlns:a16="http://schemas.microsoft.com/office/drawing/2014/main" id="{9B42987D-28EF-4454-BE74-E9F99FC0E99E}"/>
              </a:ext>
            </a:extLst>
          </p:cNvPr>
          <p:cNvSpPr/>
          <p:nvPr/>
        </p:nvSpPr>
        <p:spPr>
          <a:xfrm>
            <a:off x="9048329" y="6021288"/>
            <a:ext cx="1564467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A657669-6C38-4561-947B-4294CF94E78D}"/>
              </a:ext>
            </a:extLst>
          </p:cNvPr>
          <p:cNvSpPr txBox="1"/>
          <p:nvPr/>
        </p:nvSpPr>
        <p:spPr>
          <a:xfrm>
            <a:off x="9048329" y="5577446"/>
            <a:ext cx="2204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Segoe Print" panose="02000600000000000000" pitchFamily="2" charset="0"/>
              </a:rPr>
              <a:t>PRIMITIVNE RELIGIJE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96ABA1D-A47F-45E2-91D3-2A394F641BFB}"/>
              </a:ext>
            </a:extLst>
          </p:cNvPr>
          <p:cNvSpPr txBox="1"/>
          <p:nvPr/>
        </p:nvSpPr>
        <p:spPr>
          <a:xfrm>
            <a:off x="6179016" y="4739045"/>
            <a:ext cx="6012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</a:t>
            </a:r>
            <a:r>
              <a:rPr lang="hr-HR" sz="2400" b="1" dirty="0">
                <a:latin typeface="Segoe Print" panose="02000600000000000000" pitchFamily="2" charset="0"/>
              </a:rPr>
              <a:t>vjerovanje</a:t>
            </a:r>
            <a:r>
              <a:rPr lang="hr-HR" sz="2400" dirty="0">
                <a:latin typeface="Segoe Print" panose="02000600000000000000" pitchFamily="2" charset="0"/>
              </a:rPr>
              <a:t> da se iza prirodnih pojava (oluja, glad, bolest, potres …) kriju duhovne sile</a:t>
            </a:r>
          </a:p>
        </p:txBody>
      </p:sp>
    </p:spTree>
    <p:extLst>
      <p:ext uri="{BB962C8B-B14F-4D97-AF65-F5344CB8AC3E}">
        <p14:creationId xmlns:p14="http://schemas.microsoft.com/office/powerpoint/2010/main" val="310228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DBDF5E3-4906-40CC-B929-F315BD058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5B9823A-85C3-4837-8700-3D94F9B36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7235" y="0"/>
            <a:ext cx="789032" cy="6865831"/>
          </a:xfrm>
          <a:custGeom>
            <a:avLst/>
            <a:gdLst>
              <a:gd name="connsiteX0" fmla="*/ 2648 w 789032"/>
              <a:gd name="connsiteY0" fmla="*/ 0 h 6865831"/>
              <a:gd name="connsiteX1" fmla="*/ 789032 w 789032"/>
              <a:gd name="connsiteY1" fmla="*/ 0 h 6865831"/>
              <a:gd name="connsiteX2" fmla="*/ 789032 w 789032"/>
              <a:gd name="connsiteY2" fmla="*/ 1621639 h 6865831"/>
              <a:gd name="connsiteX3" fmla="*/ 789032 w 789032"/>
              <a:gd name="connsiteY3" fmla="*/ 1900580 h 6865831"/>
              <a:gd name="connsiteX4" fmla="*/ 789032 w 789032"/>
              <a:gd name="connsiteY4" fmla="*/ 6865831 h 6865831"/>
              <a:gd name="connsiteX5" fmla="*/ 0 w 789032"/>
              <a:gd name="connsiteY5" fmla="*/ 6399058 h 6865831"/>
              <a:gd name="connsiteX6" fmla="*/ 0 w 789032"/>
              <a:gd name="connsiteY6" fmla="*/ 1154866 h 6865831"/>
              <a:gd name="connsiteX7" fmla="*/ 2648 w 789032"/>
              <a:gd name="connsiteY7" fmla="*/ 1156433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032" h="6865831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10A70E06-9734-4904-B829-95BCC019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17236" y="887217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35B9E095-93FF-4FF3-8399-098627973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498749" cy="6150193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24623B8-7F8F-4F0A-AC7A-9BE4187F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57" y="643467"/>
            <a:ext cx="2422579" cy="535376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4A08DE6D-0946-40E8-8227-770292687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034" y="1274201"/>
            <a:ext cx="3194558" cy="4092298"/>
          </a:xfrm>
          <a:prstGeom prst="rect">
            <a:avLst/>
          </a:prstGeom>
        </p:spPr>
      </p:pic>
      <p:sp>
        <p:nvSpPr>
          <p:cNvPr id="61" name="Rectangle 8">
            <a:extLst>
              <a:ext uri="{FF2B5EF4-FFF2-40B4-BE49-F238E27FC236}">
                <a16:creationId xmlns:a16="http://schemas.microsoft.com/office/drawing/2014/main" id="{DB1BADEA-DDC5-4DCC-B8EC-AA06BC73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2F58407-FB62-4458-A6FB-8BEE5886F5FC}"/>
              </a:ext>
            </a:extLst>
          </p:cNvPr>
          <p:cNvSpPr txBox="1"/>
          <p:nvPr/>
        </p:nvSpPr>
        <p:spPr>
          <a:xfrm>
            <a:off x="8129872" y="1062401"/>
            <a:ext cx="3738278" cy="2733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FF"/>
                </a:solidFill>
                <a:latin typeface="Segoe Print" panose="02000600000000000000" pitchFamily="2" charset="0"/>
                <a:ea typeface="+mj-ea"/>
                <a:cs typeface="+mj-cs"/>
              </a:rPr>
              <a:t>POLITEISTIČKE RELIGIJE</a:t>
            </a:r>
          </a:p>
        </p:txBody>
      </p:sp>
    </p:spTree>
    <p:extLst>
      <p:ext uri="{BB962C8B-B14F-4D97-AF65-F5344CB8AC3E}">
        <p14:creationId xmlns:p14="http://schemas.microsoft.com/office/powerpoint/2010/main" val="26329098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243</Words>
  <Application>Microsoft Office PowerPoint</Application>
  <PresentationFormat>Široki zaslon</PresentationFormat>
  <Paragraphs>35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Print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4</cp:revision>
  <dcterms:created xsi:type="dcterms:W3CDTF">2021-10-07T15:20:26Z</dcterms:created>
  <dcterms:modified xsi:type="dcterms:W3CDTF">2021-10-07T15:40:51Z</dcterms:modified>
</cp:coreProperties>
</file>