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7" r:id="rId3"/>
    <p:sldId id="303" r:id="rId4"/>
    <p:sldId id="260" r:id="rId5"/>
    <p:sldId id="261" r:id="rId6"/>
    <p:sldId id="310" r:id="rId7"/>
    <p:sldId id="263" r:id="rId8"/>
    <p:sldId id="264" r:id="rId9"/>
    <p:sldId id="265" r:id="rId10"/>
    <p:sldId id="266" r:id="rId11"/>
    <p:sldId id="321" r:id="rId12"/>
    <p:sldId id="311" r:id="rId13"/>
    <p:sldId id="312" r:id="rId14"/>
    <p:sldId id="274" r:id="rId15"/>
    <p:sldId id="275" r:id="rId16"/>
    <p:sldId id="313" r:id="rId17"/>
    <p:sldId id="276" r:id="rId18"/>
    <p:sldId id="314" r:id="rId19"/>
    <p:sldId id="277" r:id="rId20"/>
    <p:sldId id="315" r:id="rId21"/>
    <p:sldId id="278" r:id="rId22"/>
    <p:sldId id="316" r:id="rId23"/>
    <p:sldId id="279" r:id="rId24"/>
    <p:sldId id="318" r:id="rId25"/>
    <p:sldId id="280" r:id="rId26"/>
    <p:sldId id="319" r:id="rId27"/>
    <p:sldId id="281" r:id="rId28"/>
    <p:sldId id="320" r:id="rId29"/>
    <p:sldId id="298" r:id="rId30"/>
    <p:sldId id="300" r:id="rId31"/>
    <p:sldId id="301" r:id="rId32"/>
    <p:sldId id="293" r:id="rId33"/>
    <p:sldId id="295" r:id="rId34"/>
    <p:sldId id="296" r:id="rId35"/>
    <p:sldId id="287" r:id="rId36"/>
    <p:sldId id="297" r:id="rId37"/>
    <p:sldId id="294" r:id="rId38"/>
    <p:sldId id="305" r:id="rId39"/>
    <p:sldId id="306" r:id="rId40"/>
    <p:sldId id="307" r:id="rId41"/>
    <p:sldId id="304" r:id="rId42"/>
    <p:sldId id="282" r:id="rId43"/>
    <p:sldId id="283" r:id="rId44"/>
    <p:sldId id="284" r:id="rId45"/>
    <p:sldId id="285" r:id="rId46"/>
    <p:sldId id="286" r:id="rId47"/>
    <p:sldId id="288" r:id="rId48"/>
    <p:sldId id="290" r:id="rId49"/>
    <p:sldId id="289" r:id="rId50"/>
    <p:sldId id="291" r:id="rId51"/>
    <p:sldId id="292" r:id="rId5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ip Jelušić" initials="JJ" lastIdx="1" clrIdx="0">
    <p:extLst>
      <p:ext uri="{19B8F6BF-5375-455C-9EA6-DF929625EA0E}">
        <p15:presenceInfo xmlns:p15="http://schemas.microsoft.com/office/powerpoint/2012/main" userId="a14c43d34a6016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0-14T13:24:12.779" idx="1">
    <p:pos x="7617" y="3847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385888-3735-4178-A8C1-B538D1028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B729570-01C1-430A-9CBF-47ADEE548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74FCB62-C195-4133-8254-B3B9589E8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8247D1F-BFD3-4AE6-AA90-770A2288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F919598-8B0E-4549-9346-7E9A42AF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15067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A22051-798F-4367-896D-5AE720AA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AD5B97D-701F-41A8-BFD0-9BEF11905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1EBA4C5-EAE8-48B7-8871-E4BB01516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3E6D8E5-DF68-4FA4-8A8D-EBD074AF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498B1E1-EFCD-469E-8A6E-F95B66D0B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1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ED58D3-9A05-4DC3-89DC-D731BEA8C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83B6A4D-74C7-4742-AFBF-7B6DD040F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75CC069-C9FD-4FCF-A0A4-CCB05EEF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6EED5A-9BBC-4BF2-B402-AED3CD603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F9806A3-CDCC-48C0-8666-C76BCD39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4814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3F3597-7E60-4A0D-A8D0-075D07D8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E20AD25-29B6-4650-B553-9A844E46A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A2CE068-D884-4A1C-9A66-3F877E061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F40D5A8-B2E4-4C3A-81BD-AAE13E0BE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2ECC82A-457A-4903-BD7A-B80ED8359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DCFE3F9-2995-4EC7-B16D-EFCA676C4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229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3A9ADB-DBD0-4CB0-A833-8D47AC987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C5D77B5-6969-4E62-BED0-99D7A98A6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DD472EB-2AEB-4458-A79E-0C9A0A81C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9EF0295D-3801-4862-ABA6-7D4128C89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6E1C844-F57D-4C08-A59C-6A0021B842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198FEA36-633C-4759-995A-C172CDC3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45B73FC-B803-492F-AD41-7A8A1CA88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2DF1A15-3F4E-4AFF-A043-325706CD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417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8A66494-ED68-4E2D-9176-B32F19015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DFE25D15-3974-4F38-A37C-C66452A7F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953E137-8EAF-4C20-996A-26DA20134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2260E546-471B-43C3-B6EB-7AFB53AA4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714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D9FFACCB-00C2-4C88-A54E-AE6DD4C0D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40C7108-AFF9-4160-B6FA-C6D74736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24171DC-AE2E-419F-8DD6-6E407561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688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BF808E-9B52-4DB3-8987-F7BE37C22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CFD9765-6949-47AC-BB07-53153E152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D78DD2B-8DEC-46D5-920C-670495000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2E0213B-9238-4617-9EB9-0C06F955D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BED8014-1733-4E52-BA89-66903BD7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A5212D0-2B9D-4577-B40F-E1289E3B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65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635FA6-7F5B-4A82-B603-C22084B8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E088B7B-B280-4E10-B1B3-C2CA5145E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F735B821-8DA8-4C29-A4AA-F8AF3D94D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E8302E1-F88A-407D-BA27-BBCB00835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8E3327C-1FE9-4CBE-B97D-2D86DAE0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3F608A8-6ABF-45E1-8015-89A59D30B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813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EFB00E-DF23-4A7B-94A0-CF35A93EE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4D13729-B4F2-4A2B-94A6-A4844FF19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17EFDF5-5821-4D7E-81AF-8382DEA4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6A47F4-BB57-40F8-8DAD-2FC35803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4D54F4C-5F5A-4177-86FB-988369BC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9622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0A9C642-1C2D-49F4-80D7-C5B1965882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4FB1266-EED1-4C9C-B744-451B8E7F2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C4C7A12-7DF8-4BC3-B37C-44A0C8247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AF57985-8DB1-4D37-BAD6-839E601D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6F4E0F4-0253-4632-962C-F256E306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0611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59CFDFA-E5EB-4172-8667-CC13E410A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B6AA311-4937-4529-ADE7-59B19AAEA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035A90B-12D0-462B-AEB1-9C2875F32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E3008-EBE2-4841-86AA-0BECEA586991}" type="datetimeFigureOut">
              <a:rPr lang="hr-HR" smtClean="0"/>
              <a:t>15.10.2025.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A61A0BE-7DBC-4CC0-9E85-C815CF0C2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6112C79-830F-47D8-BE26-16B83840B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7A5E1-07D9-4509-9FC6-AA5254DA133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138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36.png"/><Relationship Id="rId7" Type="http://schemas.openxmlformats.org/officeDocument/2006/relationships/slide" Target="slide14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6.xml"/><Relationship Id="rId5" Type="http://schemas.openxmlformats.org/officeDocument/2006/relationships/slide" Target="slide45.xml"/><Relationship Id="rId4" Type="http://schemas.openxmlformats.org/officeDocument/2006/relationships/slide" Target="slide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DFCFD8-E2B3-47F4-A877-4A1B86FE77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DA7912B-0726-4D5A-96BE-A4198E8850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AD2CB164-075E-4C52-9034-B129A3219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225" y="0"/>
            <a:ext cx="5153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74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goslovne kreposti __ Uvod_3 - TRIM - Videobolt.net">
            <a:hlinkClick r:id="" action="ppaction://media"/>
            <a:extLst>
              <a:ext uri="{FF2B5EF4-FFF2-40B4-BE49-F238E27FC236}">
                <a16:creationId xmlns:a16="http://schemas.microsoft.com/office/drawing/2014/main" id="{BD9CC5DB-9363-45EB-B99C-F51DF45C21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1853333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1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0" y="168079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hr-HR" sz="4000" b="1" dirty="0">
                <a:effectLst/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Živjeti po krepostima</a:t>
            </a:r>
            <a:endParaRPr lang="hr-HR" sz="4000" dirty="0">
              <a:effectLst/>
              <a:latin typeface="Segoe Print" panose="02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Pravokutnik 2"/>
          <p:cNvSpPr/>
          <p:nvPr/>
        </p:nvSpPr>
        <p:spPr>
          <a:xfrm>
            <a:off x="2353032" y="1047738"/>
            <a:ext cx="101350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-trajna volja i neprestano  nastojanje činiti dobro</a:t>
            </a:r>
          </a:p>
        </p:txBody>
      </p:sp>
      <p:sp>
        <p:nvSpPr>
          <p:cNvPr id="4" name="Pravokutnik 3"/>
          <p:cNvSpPr/>
          <p:nvPr/>
        </p:nvSpPr>
        <p:spPr>
          <a:xfrm>
            <a:off x="2353033" y="2610832"/>
            <a:ext cx="9838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-nastaje dugotrajnim vršenjem dobrih djela</a:t>
            </a:r>
          </a:p>
        </p:txBody>
      </p:sp>
      <p:sp>
        <p:nvSpPr>
          <p:cNvPr id="6" name="Pravokutnik 5"/>
          <p:cNvSpPr/>
          <p:nvPr/>
        </p:nvSpPr>
        <p:spPr>
          <a:xfrm>
            <a:off x="0" y="1047738"/>
            <a:ext cx="26292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-krepost </a:t>
            </a:r>
            <a:endParaRPr lang="hr-HR" sz="4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4A6075E-0F10-458A-9484-908CBBEB8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1" y="1804987"/>
            <a:ext cx="9210675" cy="185737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287ED5C0-8709-4381-A888-EBE231D74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1" y="1804987"/>
            <a:ext cx="8953500" cy="188595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3890784-44A8-4294-8A55-129A98383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72" y="3657600"/>
            <a:ext cx="3371850" cy="32004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691DD958-C41A-411D-9D5C-A8B662BBE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1486" y="3674269"/>
            <a:ext cx="3371850" cy="32004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0DD24110-6087-4FA8-9513-500B57558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800" y="3674269"/>
            <a:ext cx="337185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1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4F92738-43AD-4996-9CEA-40A43E17EE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3154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9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0" y="168079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hr-HR" sz="4000" b="1" dirty="0">
                <a:effectLst/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Živjeti po krepostima</a:t>
            </a:r>
            <a:endParaRPr lang="hr-HR" sz="4000" dirty="0">
              <a:effectLst/>
              <a:latin typeface="Segoe Print" panose="02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Pravokutnik 2"/>
          <p:cNvSpPr/>
          <p:nvPr/>
        </p:nvSpPr>
        <p:spPr>
          <a:xfrm>
            <a:off x="2353032" y="1047738"/>
            <a:ext cx="101350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-trajna volja i neprestano  nastojanje činiti dobro</a:t>
            </a:r>
          </a:p>
        </p:txBody>
      </p:sp>
      <p:sp>
        <p:nvSpPr>
          <p:cNvPr id="4" name="Pravokutnik 3"/>
          <p:cNvSpPr/>
          <p:nvPr/>
        </p:nvSpPr>
        <p:spPr>
          <a:xfrm>
            <a:off x="2353033" y="2610832"/>
            <a:ext cx="9838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-nastaje dugotrajnim vršenjem dobrih djela</a:t>
            </a:r>
          </a:p>
        </p:txBody>
      </p:sp>
      <p:sp>
        <p:nvSpPr>
          <p:cNvPr id="5" name="Pravokutnik 4"/>
          <p:cNvSpPr/>
          <p:nvPr/>
        </p:nvSpPr>
        <p:spPr>
          <a:xfrm>
            <a:off x="4034167" y="4389033"/>
            <a:ext cx="81578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dobro, časno, pošteno i lijepo djelo </a:t>
            </a:r>
          </a:p>
        </p:txBody>
      </p:sp>
      <p:sp>
        <p:nvSpPr>
          <p:cNvPr id="6" name="Pravokutnik 5"/>
          <p:cNvSpPr/>
          <p:nvPr/>
        </p:nvSpPr>
        <p:spPr>
          <a:xfrm>
            <a:off x="0" y="1047738"/>
            <a:ext cx="26292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-krepost </a:t>
            </a:r>
            <a:endParaRPr lang="hr-HR" sz="4000" dirty="0">
              <a:latin typeface="Segoe Print" panose="02000600000000000000" pitchFamily="2" charset="0"/>
            </a:endParaRPr>
          </a:p>
        </p:txBody>
      </p:sp>
      <p:sp>
        <p:nvSpPr>
          <p:cNvPr id="7" name="Pravokutnik 6"/>
          <p:cNvSpPr/>
          <p:nvPr/>
        </p:nvSpPr>
        <p:spPr>
          <a:xfrm>
            <a:off x="132080" y="4386682"/>
            <a:ext cx="42450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-plod kreposti: </a:t>
            </a:r>
            <a:endParaRPr lang="hr-HR" sz="4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5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AC35C42F-60A9-4F51-A647-7068AD85A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0796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6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94E9683-7E5B-42D7-8D0E-9D1CDB41B8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5962"/>
          <a:stretch/>
        </p:blipFill>
        <p:spPr>
          <a:xfrm>
            <a:off x="678544" y="642638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D0E69E9-A884-421C-8237-5A0150F5D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44" y="642637"/>
            <a:ext cx="10905066" cy="13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17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B833615-AC2C-4276-9B8F-AAC4F067E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335" y="643467"/>
            <a:ext cx="8773330" cy="5571065"/>
          </a:xfrm>
          <a:prstGeom prst="rect">
            <a:avLst/>
          </a:prstGeom>
          <a:ln>
            <a:noFill/>
          </a:ln>
        </p:spPr>
      </p:pic>
      <p:sp>
        <p:nvSpPr>
          <p:cNvPr id="28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88904AA7-30F4-491C-A30E-665A574B1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35" y="642637"/>
            <a:ext cx="8664025" cy="11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16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406FC9A-CDE5-4941-A290-A41A04837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335" y="643467"/>
            <a:ext cx="8773330" cy="5571065"/>
          </a:xfrm>
          <a:prstGeom prst="rect">
            <a:avLst/>
          </a:prstGeom>
          <a:ln>
            <a:noFill/>
          </a:ln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0AF8AC2-611D-4236-A998-28B8556AB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35" y="642637"/>
            <a:ext cx="8773330" cy="96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28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B12BDBE0-330C-443A-8974-1D9BAFEEB554}"/>
              </a:ext>
            </a:extLst>
          </p:cNvPr>
          <p:cNvSpPr/>
          <p:nvPr/>
        </p:nvSpPr>
        <p:spPr>
          <a:xfrm>
            <a:off x="0" y="231933"/>
            <a:ext cx="59480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-svaka krepost sadrži: </a:t>
            </a:r>
            <a:endParaRPr lang="hr-HR" sz="4000" dirty="0">
              <a:latin typeface="Segoe Print" panose="02000600000000000000" pitchFamily="2" charset="0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7973F935-BB9A-46A6-9A0A-AC68C6F06BA0}"/>
              </a:ext>
            </a:extLst>
          </p:cNvPr>
          <p:cNvSpPr/>
          <p:nvPr/>
        </p:nvSpPr>
        <p:spPr>
          <a:xfrm>
            <a:off x="5770486" y="231933"/>
            <a:ext cx="64215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-ispravan cilj i nakanu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-dobar čin kao jedino sredstvo do cilja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-pravilnu mjeru u djelovanju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-ustrajnost u dobru</a:t>
            </a:r>
            <a:endParaRPr lang="hr-HR" sz="4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9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46D2D5B-BA0C-40A8-B2D3-ACDCDC920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050" cy="5913120"/>
          </a:xfrm>
          <a:prstGeom prst="rect">
            <a:avLst/>
          </a:prstGeom>
        </p:spPr>
      </p:pic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8FA2C7C3-3711-41A5-A99A-BEC83D50C0E9}"/>
              </a:ext>
            </a:extLst>
          </p:cNvPr>
          <p:cNvSpPr/>
          <p:nvPr/>
        </p:nvSpPr>
        <p:spPr>
          <a:xfrm>
            <a:off x="8682361" y="3613212"/>
            <a:ext cx="1012055" cy="426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Pravokutnik 3">
            <a:hlinkClick r:id="rId4" action="ppaction://hlinksldjump"/>
            <a:extLst>
              <a:ext uri="{FF2B5EF4-FFF2-40B4-BE49-F238E27FC236}">
                <a16:creationId xmlns:a16="http://schemas.microsoft.com/office/drawing/2014/main" id="{586633F0-A2A1-4D55-8134-3F3DA5DE69C7}"/>
              </a:ext>
            </a:extLst>
          </p:cNvPr>
          <p:cNvSpPr/>
          <p:nvPr/>
        </p:nvSpPr>
        <p:spPr>
          <a:xfrm>
            <a:off x="3383871" y="3613212"/>
            <a:ext cx="1012055" cy="426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28005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judske-kreposti-Uvod_2">
            <a:hlinkClick r:id="" action="ppaction://media"/>
            <a:extLst>
              <a:ext uri="{FF2B5EF4-FFF2-40B4-BE49-F238E27FC236}">
                <a16:creationId xmlns:a16="http://schemas.microsoft.com/office/drawing/2014/main" id="{58D6730A-4E4A-42F5-A356-806F757EDC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9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46D2D5B-BA0C-40A8-B2D3-ACDCDC920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050" cy="5913120"/>
          </a:xfrm>
          <a:prstGeom prst="rect">
            <a:avLst/>
          </a:prstGeom>
        </p:spPr>
      </p:pic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8FA2C7C3-3711-41A5-A99A-BEC83D50C0E9}"/>
              </a:ext>
            </a:extLst>
          </p:cNvPr>
          <p:cNvSpPr/>
          <p:nvPr/>
        </p:nvSpPr>
        <p:spPr>
          <a:xfrm>
            <a:off x="8682361" y="3613212"/>
            <a:ext cx="1012055" cy="426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Pravokutnik 3">
            <a:hlinkClick r:id="rId4" action="ppaction://hlinksldjump"/>
            <a:extLst>
              <a:ext uri="{FF2B5EF4-FFF2-40B4-BE49-F238E27FC236}">
                <a16:creationId xmlns:a16="http://schemas.microsoft.com/office/drawing/2014/main" id="{586633F0-A2A1-4D55-8134-3F3DA5DE69C7}"/>
              </a:ext>
            </a:extLst>
          </p:cNvPr>
          <p:cNvSpPr/>
          <p:nvPr/>
        </p:nvSpPr>
        <p:spPr>
          <a:xfrm>
            <a:off x="3383871" y="3613212"/>
            <a:ext cx="1012055" cy="426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4013483E-87C9-4AF5-88D7-EDFCD1246061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32AD7C40-F20E-4BF3-AE51-8ACADA0F7F33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137488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09715E8-FC6F-4D2B-BE6F-7681F486D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2574" cy="587248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86C2D79F-C55E-48BD-8408-48A5217FADE9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A1F6183B-0755-4499-A0F5-364BEEE5A195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683911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judske kreposti _ Razboritost">
            <a:hlinkClick r:id="" action="ppaction://media"/>
            <a:extLst>
              <a:ext uri="{FF2B5EF4-FFF2-40B4-BE49-F238E27FC236}">
                <a16:creationId xmlns:a16="http://schemas.microsoft.com/office/drawing/2014/main" id="{40C3B26E-85B2-467B-813C-A7D0E4C2BC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3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6E54FA31-DFBA-4B86-A085-FF39FAD15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78353" cy="587248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4D33E6D5-81E9-4EA5-9C52-A2E7160EE755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87A4AF1-3417-454C-B019-AE7ECF1C845D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855308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judske kreposti _ Pravednost">
            <a:hlinkClick r:id="" action="ppaction://media"/>
            <a:extLst>
              <a:ext uri="{FF2B5EF4-FFF2-40B4-BE49-F238E27FC236}">
                <a16:creationId xmlns:a16="http://schemas.microsoft.com/office/drawing/2014/main" id="{57C24A2E-4449-42A2-A33E-0F2218795A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1927541" cy="670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2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D8C9B79-0FF8-483A-A4D1-31223DAE5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624" cy="588264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F5F74AEA-31CB-4400-A099-9C3F499D8976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E8DB9C87-9832-4DA9-B0A4-1C9554A70554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1644891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judske kreposti _ Jakost">
            <a:hlinkClick r:id="" action="ppaction://media"/>
            <a:extLst>
              <a:ext uri="{FF2B5EF4-FFF2-40B4-BE49-F238E27FC236}">
                <a16:creationId xmlns:a16="http://schemas.microsoft.com/office/drawing/2014/main" id="{FCBC2D88-C87D-4DF8-BA28-9FE96C27C3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9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D51455D-D764-4A99-867F-A6CD18A5E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6469" cy="586232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92E271D-FE8F-4725-AA66-43F5DA93484E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A3B8757B-1889-4BA2-BA26-85046DF1DBDF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399015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judske kreposti _ Umjerenost">
            <a:hlinkClick r:id="" action="ppaction://media"/>
            <a:extLst>
              <a:ext uri="{FF2B5EF4-FFF2-40B4-BE49-F238E27FC236}">
                <a16:creationId xmlns:a16="http://schemas.microsoft.com/office/drawing/2014/main" id="{9F2C0641-6A24-4118-A29E-6B4D0B950F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8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509336C-C2D2-48B3-B981-59C0EDCEE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456" cy="591312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7B71200-DB2E-4DB4-A5E4-F7D9873A31C5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1A8E11A-E165-4791-BC12-84A128F0C3A9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3605615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goslovne kreposti __Vjera">
            <a:hlinkClick r:id="" action="ppaction://media"/>
            <a:extLst>
              <a:ext uri="{FF2B5EF4-FFF2-40B4-BE49-F238E27FC236}">
                <a16:creationId xmlns:a16="http://schemas.microsoft.com/office/drawing/2014/main" id="{A5EE7C2C-A091-4845-9978-8910835FCA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5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83ED393-9EE9-4920-9902-52081358F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454" cy="586232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2CA3ECE8-DE59-43F5-AAAA-A69AF50CA891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414D78DD-0F87-4A0A-B2DC-2C60A234B284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2643939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goslovne kreposti __ Nada">
            <a:hlinkClick r:id="" action="ppaction://media"/>
            <a:extLst>
              <a:ext uri="{FF2B5EF4-FFF2-40B4-BE49-F238E27FC236}">
                <a16:creationId xmlns:a16="http://schemas.microsoft.com/office/drawing/2014/main" id="{74283E06-EB1E-4E5B-9E88-F86B3D9ADF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CE93E89-1730-4213-8DF8-1A4DDD3D3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5" y="0"/>
            <a:ext cx="12179755" cy="586232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9B76CFC8-6DB9-443B-AEA9-24FA72D6901E}"/>
              </a:ext>
            </a:extLst>
          </p:cNvPr>
          <p:cNvSpPr txBox="1"/>
          <p:nvPr/>
        </p:nvSpPr>
        <p:spPr>
          <a:xfrm>
            <a:off x="9615108" y="1570256"/>
            <a:ext cx="2261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Od Boga dolaze, s Bogom nas povezuju.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E44B0819-3FD8-4262-BF09-FE5ACA7EEAE0}"/>
              </a:ext>
            </a:extLst>
          </p:cNvPr>
          <p:cNvSpPr txBox="1"/>
          <p:nvPr/>
        </p:nvSpPr>
        <p:spPr>
          <a:xfrm>
            <a:off x="1068969" y="1682016"/>
            <a:ext cx="2050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Sve ostale kreposti svrstavaju se oko njih.</a:t>
            </a:r>
          </a:p>
        </p:txBody>
      </p:sp>
    </p:spTree>
    <p:extLst>
      <p:ext uri="{BB962C8B-B14F-4D97-AF65-F5344CB8AC3E}">
        <p14:creationId xmlns:p14="http://schemas.microsoft.com/office/powerpoint/2010/main" val="1943155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goslovne kreposti __ Ljubav">
            <a:hlinkClick r:id="" action="ppaction://media"/>
            <a:extLst>
              <a:ext uri="{FF2B5EF4-FFF2-40B4-BE49-F238E27FC236}">
                <a16:creationId xmlns:a16="http://schemas.microsoft.com/office/drawing/2014/main" id="{BE04C9B5-2882-484B-B93D-AD85132D16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24415"/>
            <a:ext cx="12116869" cy="681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228600"/>
            <a:ext cx="6391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-grijesi protiv kreposti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5963305" y="228600"/>
            <a:ext cx="62286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-nerazboritost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-nepravednost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-neumjerenost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-nevjera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-očaj, preuzetnost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-mržnja</a:t>
            </a:r>
          </a:p>
        </p:txBody>
      </p:sp>
    </p:spTree>
    <p:extLst>
      <p:ext uri="{BB962C8B-B14F-4D97-AF65-F5344CB8AC3E}">
        <p14:creationId xmlns:p14="http://schemas.microsoft.com/office/powerpoint/2010/main" val="3040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23E2876-FF3C-4848-BFF5-7CCC3D8A3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35528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4650FFDF-6900-4C85-A097-45D63E3345A4}"/>
              </a:ext>
            </a:extLst>
          </p:cNvPr>
          <p:cNvSpPr txBox="1"/>
          <p:nvPr/>
        </p:nvSpPr>
        <p:spPr>
          <a:xfrm>
            <a:off x="154527" y="3552824"/>
            <a:ext cx="1626648" cy="181588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-pomaže da raspoznajemo i biramo što je dobro i to postižemo prikladnim sredstvima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9E92F048-C076-40A6-B8FA-A68AF2054F0C}"/>
              </a:ext>
            </a:extLst>
          </p:cNvPr>
          <p:cNvSpPr txBox="1"/>
          <p:nvPr/>
        </p:nvSpPr>
        <p:spPr>
          <a:xfrm>
            <a:off x="1983798" y="3552825"/>
            <a:ext cx="1466850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-čvrsta volja da svakomu damo ono što mu pripada 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73791C9B-FB86-497E-BDC1-7839D56C91F0}"/>
              </a:ext>
            </a:extLst>
          </p:cNvPr>
          <p:cNvSpPr txBox="1"/>
          <p:nvPr/>
        </p:nvSpPr>
        <p:spPr>
          <a:xfrm>
            <a:off x="3653271" y="3552825"/>
            <a:ext cx="1466850" cy="156966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-čvrstoća u životnim situacijama i ustrajnost u traženju dobra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D3756948-6FCB-4331-82AD-5555394B5EFC}"/>
              </a:ext>
            </a:extLst>
          </p:cNvPr>
          <p:cNvSpPr txBox="1"/>
          <p:nvPr/>
        </p:nvSpPr>
        <p:spPr>
          <a:xfrm>
            <a:off x="5362575" y="3552825"/>
            <a:ext cx="1466850" cy="206210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-obuzdava naše tijelo i potiče nas na umjereno korištenje materijalnim dobrima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A9FD832C-E877-4DFF-BCDD-A10930342799}"/>
              </a:ext>
            </a:extLst>
          </p:cNvPr>
          <p:cNvSpPr txBox="1"/>
          <p:nvPr/>
        </p:nvSpPr>
        <p:spPr>
          <a:xfrm>
            <a:off x="7067983" y="3590806"/>
            <a:ext cx="1633537" cy="255454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-krepost po kojoj vjerujemo u Boga, u sve što nam je Bog objavio i što nam Crkva predlaže vjerovati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82AFFA24-F2D0-4B0A-B52A-7DDE91102BF5}"/>
              </a:ext>
            </a:extLst>
          </p:cNvPr>
          <p:cNvSpPr txBox="1"/>
          <p:nvPr/>
        </p:nvSpPr>
        <p:spPr>
          <a:xfrm>
            <a:off x="8777288" y="3590806"/>
            <a:ext cx="1633537" cy="329320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</a:t>
            </a:r>
            <a:r>
              <a:rPr lang="hr-HR" sz="1600" dirty="0">
                <a:latin typeface="Segoe Print" panose="02000600000000000000" pitchFamily="2" charset="0"/>
                <a:ea typeface="Times New Roman" panose="02020603050405020304" pitchFamily="18" charset="0"/>
              </a:rPr>
              <a:t> krepost po kojoj čeznemo za nebeskim kraljevstvom i vječnim životom, po njoj čovjek prima snagu u životnim teškoćama, volju za život i kršćanski optimizam</a:t>
            </a:r>
            <a:endParaRPr lang="hr-HR" sz="1600" dirty="0">
              <a:latin typeface="Segoe Print" panose="02000600000000000000" pitchFamily="2" charset="0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A9560ED2-0B16-408F-B407-75F2697B0FAB}"/>
              </a:ext>
            </a:extLst>
          </p:cNvPr>
          <p:cNvSpPr txBox="1"/>
          <p:nvPr/>
        </p:nvSpPr>
        <p:spPr>
          <a:xfrm>
            <a:off x="10486593" y="3590806"/>
            <a:ext cx="1633537" cy="304698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Segoe Print" panose="02000600000000000000" pitchFamily="2" charset="0"/>
              </a:rPr>
              <a:t>-</a:t>
            </a:r>
            <a:r>
              <a:rPr lang="hr-HR" sz="1600" dirty="0">
                <a:latin typeface="Segoe Print" panose="02000600000000000000" pitchFamily="2" charset="0"/>
                <a:ea typeface="Times New Roman" panose="02020603050405020304" pitchFamily="18" charset="0"/>
              </a:rPr>
              <a:t> </a:t>
            </a:r>
            <a:r>
              <a:rPr lang="hr-HR" sz="1600" dirty="0">
                <a:latin typeface="Segoe Print" panose="02000600000000000000" pitchFamily="2" charset="0"/>
              </a:rPr>
              <a:t>krepost kojom Boga ljubimo iznad svega radi njega samoga, a svoga bližnjega kao samoga 	sebe iz ljubavi prema Bogu</a:t>
            </a:r>
          </a:p>
          <a:p>
            <a:endParaRPr lang="hr-HR" sz="1600" dirty="0">
              <a:latin typeface="Segoe Print" panose="02000600000000000000" pitchFamily="2" charset="0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DEC86FD3-E842-433C-AF28-D125FDB97E02}"/>
              </a:ext>
            </a:extLst>
          </p:cNvPr>
          <p:cNvSpPr txBox="1"/>
          <p:nvPr/>
        </p:nvSpPr>
        <p:spPr>
          <a:xfrm>
            <a:off x="621076" y="557533"/>
            <a:ext cx="27254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>
                <a:latin typeface="Segoe Print" panose="02000600000000000000" pitchFamily="2" charset="0"/>
              </a:rPr>
              <a:t>-sve ostale kreposti svrstavaju se oko njih</a:t>
            </a: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EC6F31D9-FC9E-4F01-88B7-68D6A4BE1EF3}"/>
              </a:ext>
            </a:extLst>
          </p:cNvPr>
          <p:cNvSpPr txBox="1"/>
          <p:nvPr/>
        </p:nvSpPr>
        <p:spPr>
          <a:xfrm>
            <a:off x="9253196" y="566426"/>
            <a:ext cx="27254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>
                <a:latin typeface="Segoe Print" panose="02000600000000000000" pitchFamily="2" charset="0"/>
              </a:rPr>
              <a:t>-Bog ih ulijeva u duše vjernika</a:t>
            </a:r>
          </a:p>
        </p:txBody>
      </p:sp>
    </p:spTree>
    <p:extLst>
      <p:ext uri="{BB962C8B-B14F-4D97-AF65-F5344CB8AC3E}">
        <p14:creationId xmlns:p14="http://schemas.microsoft.com/office/powerpoint/2010/main" val="326374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47D7B305-FBE3-445D-A11B-C07BDBA41E75}"/>
              </a:ext>
            </a:extLst>
          </p:cNvPr>
          <p:cNvSpPr txBox="1"/>
          <p:nvPr/>
        </p:nvSpPr>
        <p:spPr>
          <a:xfrm>
            <a:off x="0" y="278321"/>
            <a:ext cx="523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-grijesi protiv kreposti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A9F6CB1B-E488-4C29-985B-C29254F84F80}"/>
              </a:ext>
            </a:extLst>
          </p:cNvPr>
          <p:cNvSpPr txBox="1"/>
          <p:nvPr/>
        </p:nvSpPr>
        <p:spPr>
          <a:xfrm>
            <a:off x="3609107" y="278321"/>
            <a:ext cx="7536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-nerazboritost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-nepravednost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-neumjerenost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-nevjera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-očaj, preuzetnost</a:t>
            </a:r>
          </a:p>
          <a:p>
            <a:r>
              <a:rPr lang="hr-HR" sz="2400" dirty="0">
                <a:latin typeface="Segoe Print" panose="02000600000000000000" pitchFamily="2" charset="0"/>
                <a:cs typeface="Arial" panose="020B0604020202020204" pitchFamily="34" charset="0"/>
              </a:rPr>
              <a:t>-mržnja</a:t>
            </a:r>
          </a:p>
        </p:txBody>
      </p:sp>
    </p:spTree>
    <p:extLst>
      <p:ext uri="{BB962C8B-B14F-4D97-AF65-F5344CB8AC3E}">
        <p14:creationId xmlns:p14="http://schemas.microsoft.com/office/powerpoint/2010/main" val="3141768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2D3FDA9-A1D8-44CD-8761-9F030B753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09600"/>
            <a:ext cx="10648950" cy="5638800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83019E8F-1AD9-41D5-AFB4-6FD9E1D7E1E4}"/>
              </a:ext>
            </a:extLst>
          </p:cNvPr>
          <p:cNvSpPr txBox="1"/>
          <p:nvPr/>
        </p:nvSpPr>
        <p:spPr>
          <a:xfrm>
            <a:off x="771525" y="3595255"/>
            <a:ext cx="45590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latin typeface="Segoe Print" panose="02000600000000000000" pitchFamily="2" charset="0"/>
              </a:rPr>
              <a:t>Ivanovi prijatelji donijeli su na rođendan alkohol. Nagovarali su ga da i o popije jer ga inače više neće zvati na rođendane. Ivan nije pristao na ucjenu.</a:t>
            </a:r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E9EC3879-DBF1-4A43-90A2-4935D283F4F9}"/>
              </a:ext>
            </a:extLst>
          </p:cNvPr>
          <p:cNvSpPr/>
          <p:nvPr/>
        </p:nvSpPr>
        <p:spPr>
          <a:xfrm>
            <a:off x="1080655" y="2348345"/>
            <a:ext cx="1600200" cy="654628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82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11A6C52-C54F-4AA6-8667-537BCF7D0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585787"/>
            <a:ext cx="105727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93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9278913-5F6A-49F5-B15A-940E320C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93" y="832139"/>
            <a:ext cx="10677525" cy="5505450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C108D0C3-5F8C-44E6-98FF-34D4F0140487}"/>
              </a:ext>
            </a:extLst>
          </p:cNvPr>
          <p:cNvSpPr txBox="1"/>
          <p:nvPr/>
        </p:nvSpPr>
        <p:spPr>
          <a:xfrm>
            <a:off x="3477490" y="2348345"/>
            <a:ext cx="46135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  <a:latin typeface="Segoe Print" panose="02000600000000000000" pitchFamily="2" charset="0"/>
              </a:rPr>
              <a:t>Trgovkinja je Leu u trgovini vratila više novaca nego je trebala. Leo je na izlazu iz trgovine to primijetio.  Vratio se natrag te vratio višak novaca trgovkinji.</a:t>
            </a:r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F3CB752B-5D55-4E40-A106-EAD2B4750D96}"/>
              </a:ext>
            </a:extLst>
          </p:cNvPr>
          <p:cNvSpPr/>
          <p:nvPr/>
        </p:nvSpPr>
        <p:spPr>
          <a:xfrm>
            <a:off x="935182" y="2150918"/>
            <a:ext cx="2171700" cy="654628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8DA8CFC-D0A8-46E5-9779-E5E85F3B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55" y="5032664"/>
            <a:ext cx="34385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1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02755DC4-7601-44C2-A58C-EC1ACFCDC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514350"/>
            <a:ext cx="104775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6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DE5AFE4F-206E-4CA1-B003-5EE96AEAA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12" y="700087"/>
            <a:ext cx="10696575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577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2D3FDA9-A1D8-44CD-8761-9F030B753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09600"/>
            <a:ext cx="1064895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816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2D3FDA9-A1D8-44CD-8761-9F030B753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609600"/>
            <a:ext cx="10648950" cy="5638800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83019E8F-1AD9-41D5-AFB4-6FD9E1D7E1E4}"/>
              </a:ext>
            </a:extLst>
          </p:cNvPr>
          <p:cNvSpPr txBox="1"/>
          <p:nvPr/>
        </p:nvSpPr>
        <p:spPr>
          <a:xfrm>
            <a:off x="771525" y="3595255"/>
            <a:ext cx="45590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latin typeface="Segoe Print" panose="02000600000000000000" pitchFamily="2" charset="0"/>
              </a:rPr>
              <a:t>Ivanovi prijatelji donijeli su na rođendan alkohol. Nagovarali su ga da i o popije jer ga inače više neće zvati na rođendane. Ivan nije pristao na ucjenu.</a:t>
            </a:r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E9EC3879-DBF1-4A43-90A2-4935D283F4F9}"/>
              </a:ext>
            </a:extLst>
          </p:cNvPr>
          <p:cNvSpPr/>
          <p:nvPr/>
        </p:nvSpPr>
        <p:spPr>
          <a:xfrm>
            <a:off x="1080655" y="2348345"/>
            <a:ext cx="1600200" cy="654628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0099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11A6C52-C54F-4AA6-8667-537BCF7D0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585787"/>
            <a:ext cx="105727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64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E9278913-5F6A-49F5-B15A-940E320C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93" y="832139"/>
            <a:ext cx="10677525" cy="5505450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C108D0C3-5F8C-44E6-98FF-34D4F0140487}"/>
              </a:ext>
            </a:extLst>
          </p:cNvPr>
          <p:cNvSpPr txBox="1"/>
          <p:nvPr/>
        </p:nvSpPr>
        <p:spPr>
          <a:xfrm>
            <a:off x="3477490" y="2348345"/>
            <a:ext cx="46135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  <a:latin typeface="Segoe Print" panose="02000600000000000000" pitchFamily="2" charset="0"/>
              </a:rPr>
              <a:t>Trgovkinja je Leu u trgovini vratila više novaca nego je trebala. Leo je na izlazu iz trgovine to primijetio.  Vratio se natrag te vratio višak novaca trgovkinji.</a:t>
            </a:r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F3CB752B-5D55-4E40-A106-EAD2B4750D96}"/>
              </a:ext>
            </a:extLst>
          </p:cNvPr>
          <p:cNvSpPr/>
          <p:nvPr/>
        </p:nvSpPr>
        <p:spPr>
          <a:xfrm>
            <a:off x="935182" y="2150918"/>
            <a:ext cx="2171700" cy="654628"/>
          </a:xfrm>
          <a:prstGeom prst="ellipse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8DA8CFC-D0A8-46E5-9779-E5E85F3B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55" y="5032664"/>
            <a:ext cx="34385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3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0" y="168079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hr-HR" sz="4000" b="1" dirty="0">
                <a:effectLst/>
                <a:latin typeface="Segoe Print" panose="020006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Živjeti po krepostima</a:t>
            </a:r>
            <a:endParaRPr lang="hr-HR" sz="4000" dirty="0">
              <a:effectLst/>
              <a:latin typeface="Segoe Print" panose="02000600000000000000" pitchFamily="2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924C1195-2F90-44A2-9BF3-1878384F8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7" y="1685925"/>
            <a:ext cx="10334625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hlinkClick r:id="rId2" action="ppaction://hlinksldjump"/>
            <a:extLst>
              <a:ext uri="{FF2B5EF4-FFF2-40B4-BE49-F238E27FC236}">
                <a16:creationId xmlns:a16="http://schemas.microsoft.com/office/drawing/2014/main" id="{A93FA468-F10D-46A3-882A-6B576E44E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12" y="862012"/>
            <a:ext cx="10696575" cy="5133975"/>
          </a:xfrm>
          <a:prstGeom prst="rect">
            <a:avLst/>
          </a:prstGeom>
        </p:spPr>
      </p:pic>
      <p:sp>
        <p:nvSpPr>
          <p:cNvPr id="3" name="Pravokutnik 2">
            <a:hlinkClick r:id="rId4" action="ppaction://hlinksldjump"/>
            <a:extLst>
              <a:ext uri="{FF2B5EF4-FFF2-40B4-BE49-F238E27FC236}">
                <a16:creationId xmlns:a16="http://schemas.microsoft.com/office/drawing/2014/main" id="{77F2498A-6D28-408F-9637-0C9DDDADC32C}"/>
              </a:ext>
            </a:extLst>
          </p:cNvPr>
          <p:cNvSpPr/>
          <p:nvPr/>
        </p:nvSpPr>
        <p:spPr>
          <a:xfrm>
            <a:off x="1189608" y="3429000"/>
            <a:ext cx="2095130" cy="9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89FBBB03-5A04-407C-94AE-297A35D74C51}"/>
              </a:ext>
            </a:extLst>
          </p:cNvPr>
          <p:cNvSpPr/>
          <p:nvPr/>
        </p:nvSpPr>
        <p:spPr>
          <a:xfrm>
            <a:off x="3617617" y="4682837"/>
            <a:ext cx="2095130" cy="9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Pravokutnik 4">
            <a:hlinkClick r:id="rId5" action="ppaction://hlinksldjump"/>
            <a:extLst>
              <a:ext uri="{FF2B5EF4-FFF2-40B4-BE49-F238E27FC236}">
                <a16:creationId xmlns:a16="http://schemas.microsoft.com/office/drawing/2014/main" id="{C34102F2-6F49-4E95-BA62-63BF60946BED}"/>
              </a:ext>
            </a:extLst>
          </p:cNvPr>
          <p:cNvSpPr/>
          <p:nvPr/>
        </p:nvSpPr>
        <p:spPr>
          <a:xfrm>
            <a:off x="6095999" y="3519054"/>
            <a:ext cx="2095130" cy="9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hlinkClick r:id="rId6" action="ppaction://hlinksldjump"/>
            <a:extLst>
              <a:ext uri="{FF2B5EF4-FFF2-40B4-BE49-F238E27FC236}">
                <a16:creationId xmlns:a16="http://schemas.microsoft.com/office/drawing/2014/main" id="{13BE86CF-7E2B-453D-A7D4-A3E59C9D6A65}"/>
              </a:ext>
            </a:extLst>
          </p:cNvPr>
          <p:cNvSpPr/>
          <p:nvPr/>
        </p:nvSpPr>
        <p:spPr>
          <a:xfrm>
            <a:off x="8582652" y="4418691"/>
            <a:ext cx="2095130" cy="965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>
            <a:hlinkClick r:id="rId7" action="ppaction://hlinksldjump"/>
            <a:extLst>
              <a:ext uri="{FF2B5EF4-FFF2-40B4-BE49-F238E27FC236}">
                <a16:creationId xmlns:a16="http://schemas.microsoft.com/office/drawing/2014/main" id="{81AD5D66-6D15-441F-A521-C09B3CC67079}"/>
              </a:ext>
            </a:extLst>
          </p:cNvPr>
          <p:cNvSpPr/>
          <p:nvPr/>
        </p:nvSpPr>
        <p:spPr>
          <a:xfrm>
            <a:off x="9703293" y="6107837"/>
            <a:ext cx="2388093" cy="750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3072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4DA42B8-3BA3-4ADB-9065-CD9A9DA8A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681037"/>
            <a:ext cx="9829800" cy="5495925"/>
          </a:xfrm>
          <a:prstGeom prst="rect">
            <a:avLst/>
          </a:prstGeom>
        </p:spPr>
      </p:pic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51E3CB85-8178-40B8-B478-1BD7DE0BD3F4}"/>
              </a:ext>
            </a:extLst>
          </p:cNvPr>
          <p:cNvSpPr/>
          <p:nvPr/>
        </p:nvSpPr>
        <p:spPr>
          <a:xfrm>
            <a:off x="9798627" y="6255327"/>
            <a:ext cx="2393373" cy="6026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84050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98BBF77D-E0A0-4807-A985-813F8ABFB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75" y="661987"/>
            <a:ext cx="9848850" cy="5534025"/>
          </a:xfrm>
          <a:prstGeom prst="rect">
            <a:avLst/>
          </a:prstGeom>
        </p:spPr>
      </p:pic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16C05EAA-F88D-42F4-85B8-53A90F20EDEC}"/>
              </a:ext>
            </a:extLst>
          </p:cNvPr>
          <p:cNvSpPr/>
          <p:nvPr/>
        </p:nvSpPr>
        <p:spPr>
          <a:xfrm>
            <a:off x="9798627" y="6255327"/>
            <a:ext cx="2393373" cy="6026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59552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09C2FBB-6666-4524-99BC-9EB2E822F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37" y="647700"/>
            <a:ext cx="9839325" cy="5562600"/>
          </a:xfrm>
          <a:prstGeom prst="rect">
            <a:avLst/>
          </a:prstGeom>
        </p:spPr>
      </p:pic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E503441B-86D1-471D-A359-629DDE13BE20}"/>
              </a:ext>
            </a:extLst>
          </p:cNvPr>
          <p:cNvSpPr/>
          <p:nvPr/>
        </p:nvSpPr>
        <p:spPr>
          <a:xfrm>
            <a:off x="9798627" y="6255327"/>
            <a:ext cx="2393373" cy="6026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2046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2F384B41-FAA6-4F5A-9E41-52AEAB0D8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681037"/>
            <a:ext cx="9858375" cy="5495925"/>
          </a:xfrm>
          <a:prstGeom prst="rect">
            <a:avLst/>
          </a:prstGeom>
        </p:spPr>
      </p:pic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2FDA7438-7C2A-45C0-A1E2-6D5B5EC38AE3}"/>
              </a:ext>
            </a:extLst>
          </p:cNvPr>
          <p:cNvSpPr/>
          <p:nvPr/>
        </p:nvSpPr>
        <p:spPr>
          <a:xfrm>
            <a:off x="9798627" y="6255327"/>
            <a:ext cx="2393373" cy="6026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103539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AA9A9EC-EC23-4A0A-BFD1-973044323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852487"/>
            <a:ext cx="10677525" cy="5153025"/>
          </a:xfrm>
          <a:prstGeom prst="rect">
            <a:avLst/>
          </a:prstGeo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9FEE6AEE-0DA6-415E-9AA4-094C5500440C}"/>
              </a:ext>
            </a:extLst>
          </p:cNvPr>
          <p:cNvSpPr/>
          <p:nvPr/>
        </p:nvSpPr>
        <p:spPr>
          <a:xfrm>
            <a:off x="1428750" y="3057525"/>
            <a:ext cx="5686425" cy="514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Pravokutnik 3">
            <a:hlinkClick r:id="rId3" action="ppaction://hlinksldjump"/>
            <a:extLst>
              <a:ext uri="{FF2B5EF4-FFF2-40B4-BE49-F238E27FC236}">
                <a16:creationId xmlns:a16="http://schemas.microsoft.com/office/drawing/2014/main" id="{49FAA560-7B39-444F-949A-B9CDBB363610}"/>
              </a:ext>
            </a:extLst>
          </p:cNvPr>
          <p:cNvSpPr/>
          <p:nvPr/>
        </p:nvSpPr>
        <p:spPr>
          <a:xfrm>
            <a:off x="9703293" y="6107837"/>
            <a:ext cx="2388093" cy="750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8110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C8274D5-0AC9-47B7-9764-298041421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676275"/>
            <a:ext cx="105918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997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8B60825-1C0C-44C3-AB57-BFB3D20C9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900112"/>
            <a:ext cx="1080135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613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0B3DB11-D586-4B6D-BB09-FA9DBBADC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676275"/>
            <a:ext cx="10544175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300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9FBB77E-0B5F-4B39-99A5-407A6FAF7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685800"/>
            <a:ext cx="1054417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254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503</Words>
  <Application>Microsoft Office PowerPoint</Application>
  <PresentationFormat>Široki zaslon</PresentationFormat>
  <Paragraphs>59</Paragraphs>
  <Slides>51</Slides>
  <Notes>0</Notes>
  <HiddenSlides>0</HiddenSlides>
  <MMClips>9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51</vt:i4>
      </vt:variant>
    </vt:vector>
  </HeadingPairs>
  <TitlesOfParts>
    <vt:vector size="56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34</cp:revision>
  <dcterms:created xsi:type="dcterms:W3CDTF">2020-11-09T08:56:42Z</dcterms:created>
  <dcterms:modified xsi:type="dcterms:W3CDTF">2025-10-15T14:58:35Z</dcterms:modified>
</cp:coreProperties>
</file>