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319" r:id="rId4"/>
    <p:sldId id="321" r:id="rId5"/>
    <p:sldId id="320" r:id="rId6"/>
    <p:sldId id="259" r:id="rId7"/>
    <p:sldId id="260" r:id="rId8"/>
    <p:sldId id="261" r:id="rId9"/>
    <p:sldId id="262" r:id="rId10"/>
    <p:sldId id="263" r:id="rId11"/>
  </p:sldIdLst>
  <p:sldSz cx="12192000" cy="6858000"/>
  <p:notesSz cx="6880225" cy="9661525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82" y="26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51312DD-E93C-4593-926F-D62F147A7B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8A7778CD-B6DE-4506-ACD4-023A67E10E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/>
              <a:t>Kliknite da biste uredili stil podnaslova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C23CE3AD-B36A-42D4-B01B-BB863B5353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950FD-83EA-4E94-8E32-C296D7FA257D}" type="datetimeFigureOut">
              <a:rPr lang="hr-HR" smtClean="0"/>
              <a:t>16.4.2026.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0DFD64A3-78A5-4C07-BF22-F7B4E5737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C8157F5F-7209-454E-9982-623608B41E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093BC-97DF-4094-9277-9C13E3832EBF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9002288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107ABFC-53F3-44A9-A024-7E0640A30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7AB7A47B-F728-4BEC-8929-7457456192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ED404685-8C8E-4994-87EE-DCFF0CCD05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950FD-83EA-4E94-8E32-C296D7FA257D}" type="datetimeFigureOut">
              <a:rPr lang="hr-HR" smtClean="0"/>
              <a:t>16.4.2026.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D8C2F7EE-E4AD-4753-B5EF-0D6B8784A3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F0BD10A4-B36B-492C-9FD6-352C8A3790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093BC-97DF-4094-9277-9C13E3832EBF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1343099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BF93D9C-4E73-4680-882B-30C25474E1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2F2C9BF9-7D2D-4175-8E23-AB4C5CC1EE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9DD9AD7B-1385-4413-8924-6C3234EC04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950FD-83EA-4E94-8E32-C296D7FA257D}" type="datetimeFigureOut">
              <a:rPr lang="hr-HR" smtClean="0"/>
              <a:t>16.4.2026.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93F4CAD5-1BC0-4B60-8736-360D7E595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417DEED3-852E-4659-80FB-1893953E1F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093BC-97DF-4094-9277-9C13E3832EBF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4401183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A36806B-600F-4D46-A688-4AC9BF9ED4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0A8DDE4F-DFFD-402C-93DD-422C764AB6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5743570E-D9AB-44A1-A151-12A454F820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CF3C3CF9-80CE-4741-A6C6-8CF000CBC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950FD-83EA-4E94-8E32-C296D7FA257D}" type="datetimeFigureOut">
              <a:rPr lang="hr-HR" smtClean="0"/>
              <a:t>16.4.2026.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4312F309-EACF-472B-82C6-28DA320C68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60AD3E09-48AE-4C01-80E2-5F6C56D414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093BC-97DF-4094-9277-9C13E3832EBF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142168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48DF526-F77E-457C-B9AB-A0EAAB08B1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015DCBC7-747C-42EE-8D73-00BBF6810A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D128D32A-CD92-4BA7-AE2D-09509BBC19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5" name="Rezervirano mjesto teksta 4">
            <a:extLst>
              <a:ext uri="{FF2B5EF4-FFF2-40B4-BE49-F238E27FC236}">
                <a16:creationId xmlns:a16="http://schemas.microsoft.com/office/drawing/2014/main" id="{B75155E8-30B4-439B-B57A-5100C96B725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6" name="Rezervirano mjesto sadržaja 5">
            <a:extLst>
              <a:ext uri="{FF2B5EF4-FFF2-40B4-BE49-F238E27FC236}">
                <a16:creationId xmlns:a16="http://schemas.microsoft.com/office/drawing/2014/main" id="{F13D1AD7-7224-48B0-8940-A5F4F1F148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7" name="Rezervirano mjesto datuma 6">
            <a:extLst>
              <a:ext uri="{FF2B5EF4-FFF2-40B4-BE49-F238E27FC236}">
                <a16:creationId xmlns:a16="http://schemas.microsoft.com/office/drawing/2014/main" id="{0410464B-8EA4-489A-98F8-05DA97212C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950FD-83EA-4E94-8E32-C296D7FA257D}" type="datetimeFigureOut">
              <a:rPr lang="hr-HR" smtClean="0"/>
              <a:t>16.4.2026.</a:t>
            </a:fld>
            <a:endParaRPr lang="hr-HR"/>
          </a:p>
        </p:txBody>
      </p:sp>
      <p:sp>
        <p:nvSpPr>
          <p:cNvPr id="8" name="Rezervirano mjesto podnožja 7">
            <a:extLst>
              <a:ext uri="{FF2B5EF4-FFF2-40B4-BE49-F238E27FC236}">
                <a16:creationId xmlns:a16="http://schemas.microsoft.com/office/drawing/2014/main" id="{12F9B269-8C3C-4136-ADB0-B422CC6E3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Rezervirano mjesto broja slajda 8">
            <a:extLst>
              <a:ext uri="{FF2B5EF4-FFF2-40B4-BE49-F238E27FC236}">
                <a16:creationId xmlns:a16="http://schemas.microsoft.com/office/drawing/2014/main" id="{89CB9E3F-3980-4CA3-8C01-90D629A761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093BC-97DF-4094-9277-9C13E3832EBF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601790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D5F8FEC-EA00-4FBB-9BA4-69BDBCBBBF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datuma 2">
            <a:extLst>
              <a:ext uri="{FF2B5EF4-FFF2-40B4-BE49-F238E27FC236}">
                <a16:creationId xmlns:a16="http://schemas.microsoft.com/office/drawing/2014/main" id="{9C1883C3-7F4A-4C18-93C0-1FA9A966F3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950FD-83EA-4E94-8E32-C296D7FA257D}" type="datetimeFigureOut">
              <a:rPr lang="hr-HR" smtClean="0"/>
              <a:t>16.4.2026.</a:t>
            </a:fld>
            <a:endParaRPr lang="hr-HR"/>
          </a:p>
        </p:txBody>
      </p:sp>
      <p:sp>
        <p:nvSpPr>
          <p:cNvPr id="4" name="Rezervirano mjesto podnožja 3">
            <a:extLst>
              <a:ext uri="{FF2B5EF4-FFF2-40B4-BE49-F238E27FC236}">
                <a16:creationId xmlns:a16="http://schemas.microsoft.com/office/drawing/2014/main" id="{C51C7ADC-D623-4F18-BB13-EFA3776661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Rezervirano mjesto broja slajda 4">
            <a:extLst>
              <a:ext uri="{FF2B5EF4-FFF2-40B4-BE49-F238E27FC236}">
                <a16:creationId xmlns:a16="http://schemas.microsoft.com/office/drawing/2014/main" id="{B8184B04-8AAF-460D-A2BD-33112E514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093BC-97DF-4094-9277-9C13E3832EBF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7076432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>
            <a:extLst>
              <a:ext uri="{FF2B5EF4-FFF2-40B4-BE49-F238E27FC236}">
                <a16:creationId xmlns:a16="http://schemas.microsoft.com/office/drawing/2014/main" id="{DF501903-3723-4C51-8202-375DEA453E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950FD-83EA-4E94-8E32-C296D7FA257D}" type="datetimeFigureOut">
              <a:rPr lang="hr-HR" smtClean="0"/>
              <a:t>16.4.2026.</a:t>
            </a:fld>
            <a:endParaRPr lang="hr-HR"/>
          </a:p>
        </p:txBody>
      </p:sp>
      <p:sp>
        <p:nvSpPr>
          <p:cNvPr id="3" name="Rezervirano mjesto podnožja 2">
            <a:extLst>
              <a:ext uri="{FF2B5EF4-FFF2-40B4-BE49-F238E27FC236}">
                <a16:creationId xmlns:a16="http://schemas.microsoft.com/office/drawing/2014/main" id="{332C4A59-84AC-4504-9DE6-FB740F9899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72CD75BF-D181-4C7E-A55C-C7CDD519A4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093BC-97DF-4094-9277-9C13E3832EBF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048968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FF5DF1B-D764-407F-B0B5-D75DD3608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68E45483-DEBD-43CD-9F09-57B6E9463B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BD6C5F45-9C30-4AEE-BD6F-D660F8EF55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C0C4E23C-235D-4780-9E9D-A7826C637D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950FD-83EA-4E94-8E32-C296D7FA257D}" type="datetimeFigureOut">
              <a:rPr lang="hr-HR" smtClean="0"/>
              <a:t>16.4.2026.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E507B4BD-4763-4B51-89FE-2A94675AAD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593683D1-9A70-472D-A3B3-66E8FBF5B0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093BC-97DF-4094-9277-9C13E3832EBF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2022140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D7F0C3F-2612-4FC2-AE32-A25518938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like 2">
            <a:extLst>
              <a:ext uri="{FF2B5EF4-FFF2-40B4-BE49-F238E27FC236}">
                <a16:creationId xmlns:a16="http://schemas.microsoft.com/office/drawing/2014/main" id="{A95B711B-7C5F-42A3-AA7E-6D7FDA26C51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7E0C1E1E-3D08-4AF8-99BA-2CA2EBB679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3C5A6C8F-A957-459A-8686-2661D21F05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950FD-83EA-4E94-8E32-C296D7FA257D}" type="datetimeFigureOut">
              <a:rPr lang="hr-HR" smtClean="0"/>
              <a:t>16.4.2026.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6AF1B1AF-3C82-4229-AE6D-D4B0E27037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C0A99DFE-E610-4846-9730-ACE11D1C44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093BC-97DF-4094-9277-9C13E3832EBF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3486886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BD0CBCB-308E-49EF-B284-0A1D0C2E1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82FA4765-7149-4317-A6B7-99D85B8AA2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2AFCAA14-8D36-46BC-A1B7-EE9A81C627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950FD-83EA-4E94-8E32-C296D7FA257D}" type="datetimeFigureOut">
              <a:rPr lang="hr-HR" smtClean="0"/>
              <a:t>16.4.2026.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CAFED5B8-A071-4FC7-AE65-219C14126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D0DB2BC6-B400-42F4-9A5E-4C4DB6CBA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093BC-97DF-4094-9277-9C13E3832EBF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2424587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>
            <a:extLst>
              <a:ext uri="{FF2B5EF4-FFF2-40B4-BE49-F238E27FC236}">
                <a16:creationId xmlns:a16="http://schemas.microsoft.com/office/drawing/2014/main" id="{0CD92C7E-BA90-4543-AC49-0C299D0A6E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4F17D23E-478A-48AC-97A3-2241228B25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EFED0F76-EDB9-4381-AFBD-23F30C95F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1950FD-83EA-4E94-8E32-C296D7FA257D}" type="datetimeFigureOut">
              <a:rPr lang="hr-HR" smtClean="0"/>
              <a:t>16.4.2026.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A32B2A3F-C12A-43B5-9316-D324885C90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BC5AFDCE-DCE1-42C8-85E8-173B02184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093BC-97DF-4094-9277-9C13E3832EBF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7325602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naslova 1">
            <a:extLst>
              <a:ext uri="{FF2B5EF4-FFF2-40B4-BE49-F238E27FC236}">
                <a16:creationId xmlns:a16="http://schemas.microsoft.com/office/drawing/2014/main" id="{5AE0904B-95CE-438F-8EB4-7D7D9DC953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8FA62BD9-010B-49FB-AED2-FD7F2C1497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A1926568-97A1-4C9B-AF3F-EB22ECD809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1950FD-83EA-4E94-8E32-C296D7FA257D}" type="datetimeFigureOut">
              <a:rPr lang="hr-HR" smtClean="0"/>
              <a:t>16.4.2026.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F7DDF45B-DF9A-42F6-B7A1-42BA0369F4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E152F787-846B-45A8-8835-46D0C4B867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7093BC-97DF-4094-9277-9C13E3832EBF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953771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eknjige.ks.hr/web-reader/neka-je-bog-prvi/19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063305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2064FD06-FDD9-4863-A531-429F658C1C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1"/>
            <a:ext cx="9144000" cy="70802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hr-HR" altLang="sr-Latn-RS" sz="4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Vjernički život Židova</a:t>
            </a:r>
          </a:p>
        </p:txBody>
      </p:sp>
      <p:sp>
        <p:nvSpPr>
          <p:cNvPr id="4" name="TekstniOkvir 3">
            <a:extLst>
              <a:ext uri="{FF2B5EF4-FFF2-40B4-BE49-F238E27FC236}">
                <a16:creationId xmlns:a16="http://schemas.microsoft.com/office/drawing/2014/main" id="{72796F06-E715-4EF7-BC13-9C23F181508C}"/>
              </a:ext>
            </a:extLst>
          </p:cNvPr>
          <p:cNvSpPr txBox="1"/>
          <p:nvPr/>
        </p:nvSpPr>
        <p:spPr>
          <a:xfrm>
            <a:off x="0" y="1358283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200" dirty="0"/>
              <a:t>-”</a:t>
            </a:r>
            <a:r>
              <a:rPr lang="hr-HR" sz="3200" dirty="0" err="1"/>
              <a:t>Šema</a:t>
            </a:r>
            <a:r>
              <a:rPr lang="hr-HR" sz="3200" dirty="0"/>
              <a:t> </a:t>
            </a:r>
            <a:r>
              <a:rPr lang="hr-HR" sz="3200" dirty="0" err="1"/>
              <a:t>Jisrael</a:t>
            </a:r>
            <a:r>
              <a:rPr lang="hr-HR" sz="3200" dirty="0"/>
              <a:t>” – („Čuj Izraele”) – molitva koja sadržava bit židovske vjere</a:t>
            </a:r>
          </a:p>
        </p:txBody>
      </p:sp>
    </p:spTree>
    <p:extLst>
      <p:ext uri="{BB962C8B-B14F-4D97-AF65-F5344CB8AC3E}">
        <p14:creationId xmlns:p14="http://schemas.microsoft.com/office/powerpoint/2010/main" val="2631990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niOkvir 2">
            <a:extLst>
              <a:ext uri="{FF2B5EF4-FFF2-40B4-BE49-F238E27FC236}">
                <a16:creationId xmlns:a16="http://schemas.microsoft.com/office/drawing/2014/main" id="{64938015-F56B-49D3-80C3-9B6A5817EF6E}"/>
              </a:ext>
            </a:extLst>
          </p:cNvPr>
          <p:cNvSpPr txBox="1"/>
          <p:nvPr/>
        </p:nvSpPr>
        <p:spPr>
          <a:xfrm>
            <a:off x="0" y="350603"/>
            <a:ext cx="12192000" cy="64940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r-HR" sz="3200" baseline="30000" dirty="0">
                <a:solidFill>
                  <a:srgbClr val="333333"/>
                </a:solidFill>
                <a:latin typeface="Segoe Print" panose="02000600000000000000" pitchFamily="2" charset="0"/>
              </a:rPr>
              <a:t>4</a:t>
            </a:r>
            <a:r>
              <a:rPr lang="hr-HR" sz="3200" b="0" i="0" dirty="0">
                <a:solidFill>
                  <a:srgbClr val="333333"/>
                </a:solidFill>
                <a:effectLst/>
                <a:latin typeface="Segoe Print" panose="02000600000000000000" pitchFamily="2" charset="0"/>
              </a:rPr>
              <a:t>»Čuj, Izraele! Jahve je Bog naš, Jahve je jedan! </a:t>
            </a:r>
          </a:p>
          <a:p>
            <a:r>
              <a:rPr lang="hr-HR" sz="3200" b="0" i="0" baseline="30000" dirty="0">
                <a:solidFill>
                  <a:srgbClr val="333333"/>
                </a:solidFill>
                <a:effectLst/>
                <a:latin typeface="Segoe Print" panose="02000600000000000000" pitchFamily="2" charset="0"/>
              </a:rPr>
              <a:t>5</a:t>
            </a:r>
            <a:r>
              <a:rPr lang="hr-HR" sz="3200" b="0" i="0" dirty="0">
                <a:solidFill>
                  <a:srgbClr val="333333"/>
                </a:solidFill>
                <a:effectLst/>
                <a:latin typeface="Segoe Print" panose="02000600000000000000" pitchFamily="2" charset="0"/>
              </a:rPr>
              <a:t> Zato ljubi Jahvu, Boga svoga, svim srcem svojim, </a:t>
            </a:r>
          </a:p>
          <a:p>
            <a:r>
              <a:rPr lang="hr-HR" sz="3200" b="0" i="0" dirty="0">
                <a:solidFill>
                  <a:srgbClr val="333333"/>
                </a:solidFill>
                <a:effectLst/>
                <a:latin typeface="Segoe Print" panose="02000600000000000000" pitchFamily="2" charset="0"/>
              </a:rPr>
              <a:t>svom dušom svojom i svom snagom svojom! </a:t>
            </a:r>
          </a:p>
          <a:p>
            <a:r>
              <a:rPr lang="hr-HR" sz="3200" b="0" i="0" baseline="30000" dirty="0">
                <a:solidFill>
                  <a:srgbClr val="333333"/>
                </a:solidFill>
                <a:effectLst/>
                <a:latin typeface="Segoe Print" panose="02000600000000000000" pitchFamily="2" charset="0"/>
              </a:rPr>
              <a:t>6</a:t>
            </a:r>
            <a:r>
              <a:rPr lang="hr-HR" sz="3200" b="0" i="0" dirty="0">
                <a:solidFill>
                  <a:srgbClr val="333333"/>
                </a:solidFill>
                <a:effectLst/>
                <a:latin typeface="Segoe Print" panose="02000600000000000000" pitchFamily="2" charset="0"/>
              </a:rPr>
              <a:t> Riječi ove što ti ih danas naređujem neka ti se urežu u srce. </a:t>
            </a:r>
          </a:p>
          <a:p>
            <a:r>
              <a:rPr lang="hr-HR" sz="3200" b="0" i="0" baseline="30000" dirty="0">
                <a:solidFill>
                  <a:srgbClr val="333333"/>
                </a:solidFill>
                <a:effectLst/>
                <a:latin typeface="Segoe Print" panose="02000600000000000000" pitchFamily="2" charset="0"/>
              </a:rPr>
              <a:t>7</a:t>
            </a:r>
            <a:r>
              <a:rPr lang="hr-HR" sz="3200" b="0" i="0" dirty="0">
                <a:solidFill>
                  <a:srgbClr val="333333"/>
                </a:solidFill>
                <a:effectLst/>
                <a:latin typeface="Segoe Print" panose="02000600000000000000" pitchFamily="2" charset="0"/>
              </a:rPr>
              <a:t> Napominji ih svojim sinovima. Govori im o njima kad sjediš u svojoj kući i kad ideš putem; kad liježeš i kad ustaješ. </a:t>
            </a:r>
          </a:p>
          <a:p>
            <a:r>
              <a:rPr lang="hr-HR" sz="3200" b="0" i="0" baseline="30000" dirty="0">
                <a:solidFill>
                  <a:srgbClr val="333333"/>
                </a:solidFill>
                <a:effectLst/>
                <a:latin typeface="Segoe Print" panose="02000600000000000000" pitchFamily="2" charset="0"/>
              </a:rPr>
              <a:t>8</a:t>
            </a:r>
            <a:r>
              <a:rPr lang="hr-HR" sz="3200" b="0" i="0" dirty="0">
                <a:solidFill>
                  <a:srgbClr val="333333"/>
                </a:solidFill>
                <a:effectLst/>
                <a:latin typeface="Segoe Print" panose="02000600000000000000" pitchFamily="2" charset="0"/>
              </a:rPr>
              <a:t> Priveži ih na svoju ruku za znak i neka ti budu kao zapis među očima! </a:t>
            </a:r>
          </a:p>
          <a:p>
            <a:r>
              <a:rPr lang="hr-HR" sz="3200" b="0" i="0" baseline="30000" dirty="0">
                <a:solidFill>
                  <a:srgbClr val="333333"/>
                </a:solidFill>
                <a:effectLst/>
                <a:latin typeface="Segoe Print" panose="02000600000000000000" pitchFamily="2" charset="0"/>
              </a:rPr>
              <a:t>9</a:t>
            </a:r>
            <a:r>
              <a:rPr lang="hr-HR" sz="3200" b="0" i="0" dirty="0">
                <a:solidFill>
                  <a:srgbClr val="333333"/>
                </a:solidFill>
                <a:effectLst/>
                <a:latin typeface="Segoe Print" panose="02000600000000000000" pitchFamily="2" charset="0"/>
              </a:rPr>
              <a:t> Ispiši ih na dovratnicima kuće svoje i na vratima svojim!</a:t>
            </a:r>
          </a:p>
          <a:p>
            <a:endParaRPr lang="hr-HR" sz="3200" dirty="0">
              <a:solidFill>
                <a:srgbClr val="333333"/>
              </a:solidFill>
              <a:latin typeface="Segoe Print" panose="02000600000000000000" pitchFamily="2" charset="0"/>
            </a:endParaRPr>
          </a:p>
          <a:p>
            <a:r>
              <a:rPr lang="hr-HR" sz="3200" dirty="0">
                <a:solidFill>
                  <a:srgbClr val="333333"/>
                </a:solidFill>
                <a:latin typeface="Segoe Print" panose="02000600000000000000" pitchFamily="2" charset="0"/>
              </a:rPr>
              <a:t>									</a:t>
            </a:r>
            <a:r>
              <a:rPr lang="hr-HR" sz="3200" dirty="0" err="1">
                <a:solidFill>
                  <a:srgbClr val="333333"/>
                </a:solidFill>
                <a:latin typeface="Segoe Print" panose="02000600000000000000" pitchFamily="2" charset="0"/>
              </a:rPr>
              <a:t>Pnz</a:t>
            </a:r>
            <a:r>
              <a:rPr lang="hr-HR" sz="3200" dirty="0">
                <a:solidFill>
                  <a:srgbClr val="333333"/>
                </a:solidFill>
                <a:latin typeface="Segoe Print" panose="02000600000000000000" pitchFamily="2" charset="0"/>
              </a:rPr>
              <a:t> 6, 4-9</a:t>
            </a:r>
            <a:endParaRPr lang="hr-HR" sz="3200" dirty="0"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7769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9F529C3-C941-49FD-8C67-82F134F64B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50000"/>
              <a:lumOff val="5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0586029-32A0-47E5-9AEC-AE3ABA6B94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Slika 1" descr="Slika na kojoj se prikazuje odijevanje, osoba, Ljudsko lice, zavezati&#10;&#10;Opis je automatski generiran">
            <a:extLst>
              <a:ext uri="{FF2B5EF4-FFF2-40B4-BE49-F238E27FC236}">
                <a16:creationId xmlns:a16="http://schemas.microsoft.com/office/drawing/2014/main" id="{0D9BC931-779A-4B6C-8863-CCB3F21DAF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1397151"/>
            <a:ext cx="5294716" cy="4063695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C730EAB-A532-4295-A302-FB4B90DB9F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79958" y="1143000"/>
            <a:ext cx="0" cy="4572000"/>
          </a:xfrm>
          <a:prstGeom prst="line">
            <a:avLst/>
          </a:prstGeom>
          <a:ln>
            <a:solidFill>
              <a:srgbClr val="4E4E4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Slika 3" descr="Slika na kojoj se prikazuje tekst, Font, snimka zaslona, dokument&#10;&#10;Opis je automatski generiran">
            <a:extLst>
              <a:ext uri="{FF2B5EF4-FFF2-40B4-BE49-F238E27FC236}">
                <a16:creationId xmlns:a16="http://schemas.microsoft.com/office/drawing/2014/main" id="{869DFC9D-0281-466E-AA71-61CD8B1E66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3817" y="1296058"/>
            <a:ext cx="5294715" cy="4265884"/>
          </a:xfrm>
          <a:prstGeom prst="rect">
            <a:avLst/>
          </a:prstGeom>
        </p:spPr>
      </p:pic>
      <p:sp>
        <p:nvSpPr>
          <p:cNvPr id="3" name="Pravokutnik 2">
            <a:hlinkClick r:id="rId4"/>
            <a:extLst>
              <a:ext uri="{FF2B5EF4-FFF2-40B4-BE49-F238E27FC236}">
                <a16:creationId xmlns:a16="http://schemas.microsoft.com/office/drawing/2014/main" id="{148817D2-38DC-4F32-96F1-B6C178F66191}"/>
              </a:ext>
            </a:extLst>
          </p:cNvPr>
          <p:cNvSpPr/>
          <p:nvPr/>
        </p:nvSpPr>
        <p:spPr>
          <a:xfrm>
            <a:off x="3631622" y="1553016"/>
            <a:ext cx="888423" cy="7433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8" name="Pravokutnik 7">
            <a:hlinkClick r:id="rId4"/>
            <a:extLst>
              <a:ext uri="{FF2B5EF4-FFF2-40B4-BE49-F238E27FC236}">
                <a16:creationId xmlns:a16="http://schemas.microsoft.com/office/drawing/2014/main" id="{4FD65B4A-BF9F-4A61-9CB7-E51B886A3717}"/>
              </a:ext>
            </a:extLst>
          </p:cNvPr>
          <p:cNvSpPr/>
          <p:nvPr/>
        </p:nvSpPr>
        <p:spPr>
          <a:xfrm>
            <a:off x="1415597" y="1397151"/>
            <a:ext cx="721948" cy="5563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965470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2064FD06-FDD9-4863-A531-429F658C1C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1"/>
            <a:ext cx="9144000" cy="70802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hr-HR" altLang="sr-Latn-RS" sz="4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Vjernički život Židova</a:t>
            </a:r>
          </a:p>
        </p:txBody>
      </p:sp>
      <p:sp>
        <p:nvSpPr>
          <p:cNvPr id="4" name="TekstniOkvir 3">
            <a:extLst>
              <a:ext uri="{FF2B5EF4-FFF2-40B4-BE49-F238E27FC236}">
                <a16:creationId xmlns:a16="http://schemas.microsoft.com/office/drawing/2014/main" id="{72796F06-E715-4EF7-BC13-9C23F181508C}"/>
              </a:ext>
            </a:extLst>
          </p:cNvPr>
          <p:cNvSpPr txBox="1"/>
          <p:nvPr/>
        </p:nvSpPr>
        <p:spPr>
          <a:xfrm>
            <a:off x="0" y="1358283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200" dirty="0"/>
              <a:t>-”</a:t>
            </a:r>
            <a:r>
              <a:rPr lang="hr-HR" sz="3200" dirty="0" err="1"/>
              <a:t>Šema</a:t>
            </a:r>
            <a:r>
              <a:rPr lang="hr-HR" sz="3200" dirty="0"/>
              <a:t> </a:t>
            </a:r>
            <a:r>
              <a:rPr lang="hr-HR" sz="3200" dirty="0" err="1"/>
              <a:t>Jisrael</a:t>
            </a:r>
            <a:r>
              <a:rPr lang="hr-HR" sz="3200" dirty="0"/>
              <a:t>” – („Čuj Izraele”) – molitva koja sadržava bit židovske vjere</a:t>
            </a:r>
          </a:p>
        </p:txBody>
      </p:sp>
      <p:sp>
        <p:nvSpPr>
          <p:cNvPr id="5" name="Rectangle 11">
            <a:extLst>
              <a:ext uri="{FF2B5EF4-FFF2-40B4-BE49-F238E27FC236}">
                <a16:creationId xmlns:a16="http://schemas.microsoft.com/office/drawing/2014/main" id="{720DF7F6-D850-44DD-B7FD-9B3C326EB8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0512" y="2411583"/>
            <a:ext cx="602615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sr-Latn-RS" dirty="0">
                <a:latin typeface="+mn-lt"/>
              </a:rPr>
              <a:t>-</a:t>
            </a:r>
            <a:r>
              <a:rPr lang="hr-HR" altLang="sr-Latn-RS" dirty="0">
                <a:latin typeface="+mn-lt"/>
              </a:rPr>
              <a:t>(vjernička) </a:t>
            </a:r>
            <a:r>
              <a:rPr lang="en-US" altLang="sr-Latn-RS" dirty="0" err="1">
                <a:latin typeface="+mn-lt"/>
              </a:rPr>
              <a:t>punoljetnost</a:t>
            </a:r>
            <a:r>
              <a:rPr lang="hr-HR" altLang="sr-Latn-RS" dirty="0">
                <a:latin typeface="+mn-lt"/>
              </a:rPr>
              <a:t>:</a:t>
            </a:r>
          </a:p>
        </p:txBody>
      </p:sp>
      <p:sp>
        <p:nvSpPr>
          <p:cNvPr id="6" name="Rectangle 12">
            <a:extLst>
              <a:ext uri="{FF2B5EF4-FFF2-40B4-BE49-F238E27FC236}">
                <a16:creationId xmlns:a16="http://schemas.microsoft.com/office/drawing/2014/main" id="{C2AD6899-6CB8-4BF3-ACD9-5A61103382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9883" y="2437202"/>
            <a:ext cx="1462067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sr-Latn-RS">
                <a:latin typeface="+mn-lt"/>
              </a:rPr>
              <a:t>-</a:t>
            </a:r>
            <a:r>
              <a:rPr lang="en-US" altLang="sr-Latn-RS">
                <a:latin typeface="+mn-lt"/>
              </a:rPr>
              <a:t>dječaci</a:t>
            </a:r>
            <a:endParaRPr lang="hr-HR" altLang="sr-Latn-RS">
              <a:latin typeface="+mn-lt"/>
            </a:endParaRPr>
          </a:p>
        </p:txBody>
      </p:sp>
      <p:sp>
        <p:nvSpPr>
          <p:cNvPr id="7" name="Rectangle 13">
            <a:extLst>
              <a:ext uri="{FF2B5EF4-FFF2-40B4-BE49-F238E27FC236}">
                <a16:creationId xmlns:a16="http://schemas.microsoft.com/office/drawing/2014/main" id="{72524177-6BB5-4DBF-94AE-F245AD06E9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21878" y="2437202"/>
            <a:ext cx="678348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sr-Latn-RS" dirty="0">
                <a:latin typeface="+mn-lt"/>
              </a:rPr>
              <a:t>s 13. god. (Bar </a:t>
            </a:r>
            <a:r>
              <a:rPr lang="en-US" altLang="sr-Latn-RS" dirty="0" err="1">
                <a:latin typeface="+mn-lt"/>
              </a:rPr>
              <a:t>micva</a:t>
            </a:r>
            <a:r>
              <a:rPr lang="hr-HR" altLang="sr-Latn-RS" dirty="0">
                <a:latin typeface="+mn-lt"/>
              </a:rPr>
              <a:t> = „sin zapovijedi”</a:t>
            </a:r>
            <a:r>
              <a:rPr lang="en-US" altLang="sr-Latn-RS" dirty="0">
                <a:latin typeface="+mn-lt"/>
              </a:rPr>
              <a:t>)</a:t>
            </a:r>
            <a:endParaRPr lang="hr-HR" altLang="sr-Latn-RS" dirty="0">
              <a:latin typeface="+mn-lt"/>
            </a:endParaRPr>
          </a:p>
        </p:txBody>
      </p:sp>
      <p:sp>
        <p:nvSpPr>
          <p:cNvPr id="8" name="Rectangle 14">
            <a:extLst>
              <a:ext uri="{FF2B5EF4-FFF2-40B4-BE49-F238E27FC236}">
                <a16:creationId xmlns:a16="http://schemas.microsoft.com/office/drawing/2014/main" id="{B1F26F88-9360-4E1B-981E-D72B7E9ADD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9883" y="3172495"/>
            <a:ext cx="196624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sr-Latn-RS" dirty="0">
                <a:latin typeface="+mn-lt"/>
              </a:rPr>
              <a:t>-</a:t>
            </a:r>
            <a:r>
              <a:rPr lang="en-US" altLang="sr-Latn-RS" dirty="0" err="1">
                <a:latin typeface="+mn-lt"/>
              </a:rPr>
              <a:t>djevo</a:t>
            </a:r>
            <a:r>
              <a:rPr lang="hr-HR" altLang="sr-Latn-RS" dirty="0">
                <a:latin typeface="+mn-lt"/>
              </a:rPr>
              <a:t>j</a:t>
            </a:r>
            <a:r>
              <a:rPr lang="en-US" altLang="sr-Latn-RS" dirty="0" err="1">
                <a:latin typeface="+mn-lt"/>
              </a:rPr>
              <a:t>čice</a:t>
            </a:r>
            <a:endParaRPr lang="hr-HR" altLang="sr-Latn-RS" dirty="0">
              <a:latin typeface="+mn-lt"/>
            </a:endParaRPr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57F7E336-A845-460F-8031-4BFFCC6DCF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3172494"/>
            <a:ext cx="658026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sr-Latn-RS" dirty="0">
                <a:latin typeface="+mn-lt"/>
              </a:rPr>
              <a:t>s 12. god (Bat </a:t>
            </a:r>
            <a:r>
              <a:rPr lang="en-US" altLang="sr-Latn-RS" dirty="0" err="1">
                <a:latin typeface="+mn-lt"/>
              </a:rPr>
              <a:t>micva</a:t>
            </a:r>
            <a:r>
              <a:rPr lang="hr-HR" altLang="sr-Latn-RS" dirty="0">
                <a:latin typeface="+mn-lt"/>
              </a:rPr>
              <a:t>=„kći zapovijedi”</a:t>
            </a:r>
            <a:r>
              <a:rPr lang="en-US" altLang="sr-Latn-RS" dirty="0">
                <a:latin typeface="+mn-lt"/>
              </a:rPr>
              <a:t>)</a:t>
            </a:r>
            <a:endParaRPr lang="hr-HR" altLang="sr-Latn-RS" dirty="0">
              <a:latin typeface="+mn-lt"/>
            </a:endParaRPr>
          </a:p>
        </p:txBody>
      </p:sp>
      <p:sp>
        <p:nvSpPr>
          <p:cNvPr id="10" name="Pravokutnik 9">
            <a:extLst>
              <a:ext uri="{FF2B5EF4-FFF2-40B4-BE49-F238E27FC236}">
                <a16:creationId xmlns:a16="http://schemas.microsoft.com/office/drawing/2014/main" id="{0E0D2241-36AF-4D7B-A6E7-6706FDDF0450}"/>
              </a:ext>
            </a:extLst>
          </p:cNvPr>
          <p:cNvSpPr/>
          <p:nvPr/>
        </p:nvSpPr>
        <p:spPr>
          <a:xfrm>
            <a:off x="5621879" y="3286296"/>
            <a:ext cx="2373313" cy="5270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hr-HR" sz="3200"/>
          </a:p>
        </p:txBody>
      </p:sp>
      <p:sp>
        <p:nvSpPr>
          <p:cNvPr id="11" name="Rectangle 7">
            <a:extLst>
              <a:ext uri="{FF2B5EF4-FFF2-40B4-BE49-F238E27FC236}">
                <a16:creationId xmlns:a16="http://schemas.microsoft.com/office/drawing/2014/main" id="{66196B7F-D4E8-48A1-BAF4-0EFB5D8183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58825" y="5359051"/>
            <a:ext cx="10633175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sr-Latn-RS" dirty="0">
                <a:latin typeface="+mn-lt"/>
              </a:rPr>
              <a:t>-molitveni šal (ujutro), molitveno remenje (radnim danom)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sr-Latn-RS" dirty="0">
                <a:latin typeface="+mn-lt"/>
              </a:rPr>
              <a:t>- moli se licem okrenut prema Jeruzalemu</a:t>
            </a:r>
          </a:p>
        </p:txBody>
      </p:sp>
      <p:sp>
        <p:nvSpPr>
          <p:cNvPr id="12" name="Rectangle 8">
            <a:extLst>
              <a:ext uri="{FF2B5EF4-FFF2-40B4-BE49-F238E27FC236}">
                <a16:creationId xmlns:a16="http://schemas.microsoft.com/office/drawing/2014/main" id="{6950A10C-BF68-48CD-B4FA-4FFFC8AB3F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7029" y="4681698"/>
            <a:ext cx="1078231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sr-Latn-RS" dirty="0">
                <a:latin typeface="+mn-lt"/>
              </a:rPr>
              <a:t>-</a:t>
            </a:r>
            <a:r>
              <a:rPr lang="hr-HR" altLang="sr-Latn-RS" dirty="0">
                <a:latin typeface="+mn-lt"/>
              </a:rPr>
              <a:t>dok moli na glavu stavlja kapicu ili šešir u znak poštovanja Boga</a:t>
            </a:r>
          </a:p>
        </p:txBody>
      </p:sp>
      <p:sp>
        <p:nvSpPr>
          <p:cNvPr id="13" name="Rectangle 5">
            <a:extLst>
              <a:ext uri="{FF2B5EF4-FFF2-40B4-BE49-F238E27FC236}">
                <a16:creationId xmlns:a16="http://schemas.microsoft.com/office/drawing/2014/main" id="{36803557-77E1-4931-9372-BDA44DF4BB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969365"/>
            <a:ext cx="155882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sr-Latn-RS" dirty="0">
                <a:latin typeface="+mn-lt"/>
              </a:rPr>
              <a:t>-</a:t>
            </a:r>
            <a:r>
              <a:rPr lang="en-US" altLang="sr-Latn-RS" dirty="0" err="1">
                <a:latin typeface="+mn-lt"/>
              </a:rPr>
              <a:t>molitva</a:t>
            </a:r>
            <a:endParaRPr lang="hr-HR" altLang="sr-Latn-RS" dirty="0">
              <a:latin typeface="+mn-lt"/>
            </a:endParaRPr>
          </a:p>
        </p:txBody>
      </p:sp>
      <p:sp>
        <p:nvSpPr>
          <p:cNvPr id="14" name="Rectangle 6">
            <a:extLst>
              <a:ext uri="{FF2B5EF4-FFF2-40B4-BE49-F238E27FC236}">
                <a16:creationId xmlns:a16="http://schemas.microsoft.com/office/drawing/2014/main" id="{012FA595-AEF9-4101-B25B-2AD3FC93D7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7029" y="4004345"/>
            <a:ext cx="7072577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sr-Latn-RS" dirty="0">
                <a:latin typeface="+mn-lt"/>
              </a:rPr>
              <a:t>- muškarci </a:t>
            </a:r>
            <a:r>
              <a:rPr lang="en-US" altLang="sr-Latn-RS" dirty="0">
                <a:latin typeface="+mn-lt"/>
              </a:rPr>
              <a:t>tri puta</a:t>
            </a:r>
            <a:r>
              <a:rPr lang="hr-HR" altLang="sr-Latn-RS" dirty="0">
                <a:latin typeface="+mn-lt"/>
              </a:rPr>
              <a:t>, žene dva puta</a:t>
            </a:r>
            <a:r>
              <a:rPr lang="en-US" altLang="sr-Latn-RS" dirty="0">
                <a:latin typeface="+mn-lt"/>
              </a:rPr>
              <a:t> </a:t>
            </a:r>
            <a:r>
              <a:rPr lang="en-US" altLang="sr-Latn-RS" dirty="0" err="1">
                <a:latin typeface="+mn-lt"/>
              </a:rPr>
              <a:t>dnevno</a:t>
            </a:r>
            <a:endParaRPr lang="hr-HR" altLang="sr-Latn-R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69286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1" dur="8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2" dur="8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8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3" dur="8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4" dur="8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8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0" dur="8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1" dur="8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8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niOkvir 1">
            <a:extLst>
              <a:ext uri="{FF2B5EF4-FFF2-40B4-BE49-F238E27FC236}">
                <a16:creationId xmlns:a16="http://schemas.microsoft.com/office/drawing/2014/main" id="{D24773FB-A735-44AC-B607-0A77549844A2}"/>
              </a:ext>
            </a:extLst>
          </p:cNvPr>
          <p:cNvSpPr txBox="1"/>
          <p:nvPr/>
        </p:nvSpPr>
        <p:spPr>
          <a:xfrm>
            <a:off x="0" y="325120"/>
            <a:ext cx="121920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200" dirty="0"/>
              <a:t>-</a:t>
            </a:r>
            <a:r>
              <a:rPr lang="hr-HR" sz="3200" dirty="0" err="1"/>
              <a:t>šabat</a:t>
            </a:r>
            <a:r>
              <a:rPr lang="hr-HR" sz="3200" dirty="0"/>
              <a:t>  (subota) – sjećanje na Božje stvaranje svijeta i izlazak iz ropstva</a:t>
            </a:r>
          </a:p>
          <a:p>
            <a:r>
              <a:rPr lang="hr-HR" sz="3200" dirty="0"/>
              <a:t>			- dan molitve, obiteljskoga objeda, pjesme</a:t>
            </a:r>
          </a:p>
          <a:p>
            <a:r>
              <a:rPr lang="hr-HR" sz="3200" dirty="0"/>
              <a:t>			- dan kada se ne radi</a:t>
            </a:r>
          </a:p>
          <a:p>
            <a:r>
              <a:rPr lang="hr-HR" sz="3200" dirty="0"/>
              <a:t>-blagdani:</a:t>
            </a:r>
          </a:p>
        </p:txBody>
      </p:sp>
      <p:sp>
        <p:nvSpPr>
          <p:cNvPr id="3" name="TekstniOkvir 2">
            <a:extLst>
              <a:ext uri="{FF2B5EF4-FFF2-40B4-BE49-F238E27FC236}">
                <a16:creationId xmlns:a16="http://schemas.microsoft.com/office/drawing/2014/main" id="{4FA6D827-1B3D-434B-A456-F3B1C3C620B5}"/>
              </a:ext>
            </a:extLst>
          </p:cNvPr>
          <p:cNvSpPr txBox="1"/>
          <p:nvPr/>
        </p:nvSpPr>
        <p:spPr>
          <a:xfrm>
            <a:off x="1727200" y="1778000"/>
            <a:ext cx="1033272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200" dirty="0"/>
              <a:t>-Pasha – </a:t>
            </a:r>
          </a:p>
          <a:p>
            <a:r>
              <a:rPr lang="hr-HR" sz="3200" dirty="0"/>
              <a:t>-Pedesetnica (</a:t>
            </a:r>
            <a:r>
              <a:rPr lang="hr-HR" sz="3200" dirty="0" err="1"/>
              <a:t>Šavuot</a:t>
            </a:r>
            <a:r>
              <a:rPr lang="hr-HR" sz="3200" dirty="0"/>
              <a:t>)</a:t>
            </a:r>
          </a:p>
          <a:p>
            <a:r>
              <a:rPr lang="hr-HR" sz="3200" dirty="0"/>
              <a:t>-Dan pomirenja (</a:t>
            </a:r>
            <a:r>
              <a:rPr lang="hr-HR" sz="3200" dirty="0" err="1"/>
              <a:t>Jom</a:t>
            </a:r>
            <a:r>
              <a:rPr lang="hr-HR" sz="3200" dirty="0"/>
              <a:t> </a:t>
            </a:r>
            <a:r>
              <a:rPr lang="hr-HR" sz="3200" dirty="0" err="1"/>
              <a:t>kipur</a:t>
            </a:r>
            <a:r>
              <a:rPr lang="hr-HR" sz="3200" dirty="0"/>
              <a:t>)</a:t>
            </a:r>
          </a:p>
          <a:p>
            <a:r>
              <a:rPr lang="hr-HR" sz="3200" dirty="0"/>
              <a:t>-</a:t>
            </a:r>
            <a:r>
              <a:rPr lang="hr-HR" sz="3200" dirty="0" err="1"/>
              <a:t>Roš</a:t>
            </a:r>
            <a:r>
              <a:rPr lang="hr-HR" sz="3200" dirty="0"/>
              <a:t> </a:t>
            </a:r>
            <a:r>
              <a:rPr lang="hr-HR" sz="3200" dirty="0" err="1"/>
              <a:t>hašanah</a:t>
            </a:r>
            <a:endParaRPr lang="hr-HR" sz="3200" dirty="0"/>
          </a:p>
          <a:p>
            <a:r>
              <a:rPr lang="hr-HR" sz="3200" dirty="0"/>
              <a:t>-</a:t>
            </a:r>
            <a:r>
              <a:rPr lang="hr-HR" sz="3200" dirty="0" err="1"/>
              <a:t>Purim</a:t>
            </a:r>
            <a:endParaRPr lang="hr-HR" sz="3200" dirty="0"/>
          </a:p>
          <a:p>
            <a:r>
              <a:rPr lang="hr-HR" sz="3200" dirty="0"/>
              <a:t>-</a:t>
            </a:r>
            <a:r>
              <a:rPr lang="hr-HR" sz="3200" dirty="0" err="1"/>
              <a:t>Hanuka</a:t>
            </a:r>
            <a:endParaRPr lang="hr-HR" sz="3200" dirty="0"/>
          </a:p>
          <a:p>
            <a:r>
              <a:rPr lang="hr-HR" sz="3200" dirty="0"/>
              <a:t>-</a:t>
            </a:r>
            <a:r>
              <a:rPr lang="hr-HR" sz="3200" dirty="0" err="1"/>
              <a:t>Sukot</a:t>
            </a:r>
            <a:endParaRPr lang="hr-HR" sz="3200" dirty="0"/>
          </a:p>
          <a:p>
            <a:r>
              <a:rPr lang="hr-HR" sz="3200" dirty="0"/>
              <a:t>-</a:t>
            </a:r>
            <a:r>
              <a:rPr lang="hr-HR" sz="3200" dirty="0" err="1"/>
              <a:t>Šabat</a:t>
            </a:r>
            <a:endParaRPr lang="hr-HR" sz="3200" dirty="0"/>
          </a:p>
          <a:p>
            <a:endParaRPr lang="hr-HR" sz="3200" dirty="0"/>
          </a:p>
        </p:txBody>
      </p:sp>
    </p:spTree>
    <p:extLst>
      <p:ext uri="{BB962C8B-B14F-4D97-AF65-F5344CB8AC3E}">
        <p14:creationId xmlns:p14="http://schemas.microsoft.com/office/powerpoint/2010/main" val="2896638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niOkvir 1">
            <a:extLst>
              <a:ext uri="{FF2B5EF4-FFF2-40B4-BE49-F238E27FC236}">
                <a16:creationId xmlns:a16="http://schemas.microsoft.com/office/drawing/2014/main" id="{ACB7B340-2E11-42B6-B6AD-2572AEF224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8080" y="135573"/>
            <a:ext cx="773392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sr-Latn-RS" dirty="0">
                <a:latin typeface="+mn-lt"/>
              </a:rPr>
              <a:t>-hrana priređena u skladu sa židovskim propisima: 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96D12EDE-4FCB-480F-B15A-30434295E5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5573"/>
            <a:ext cx="445808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sr-Latn-RS" dirty="0">
                <a:latin typeface="+mn-lt"/>
              </a:rPr>
              <a:t>-</a:t>
            </a:r>
            <a:r>
              <a:rPr lang="hr-HR" altLang="sr-Latn-RS" dirty="0">
                <a:latin typeface="+mn-lt"/>
              </a:rPr>
              <a:t>k</a:t>
            </a:r>
            <a:r>
              <a:rPr lang="en-US" altLang="sr-Latn-RS" dirty="0" err="1">
                <a:latin typeface="+mn-lt"/>
              </a:rPr>
              <a:t>ošer</a:t>
            </a:r>
            <a:r>
              <a:rPr lang="en-US" altLang="sr-Latn-RS" dirty="0">
                <a:latin typeface="+mn-lt"/>
              </a:rPr>
              <a:t> </a:t>
            </a:r>
            <a:r>
              <a:rPr lang="en-US" altLang="sr-Latn-RS" dirty="0" err="1">
                <a:latin typeface="+mn-lt"/>
              </a:rPr>
              <a:t>hrana</a:t>
            </a:r>
            <a:r>
              <a:rPr lang="en-US" altLang="sr-Latn-RS" dirty="0">
                <a:latin typeface="+mn-lt"/>
              </a:rPr>
              <a:t> </a:t>
            </a:r>
            <a:r>
              <a:rPr lang="hr-HR" altLang="sr-Latn-RS" dirty="0">
                <a:latin typeface="+mn-lt"/>
              </a:rPr>
              <a:t>=</a:t>
            </a:r>
            <a:r>
              <a:rPr lang="en-US" altLang="sr-Latn-RS" dirty="0">
                <a:latin typeface="+mn-lt"/>
              </a:rPr>
              <a:t> </a:t>
            </a:r>
            <a:r>
              <a:rPr lang="en-US" altLang="sr-Latn-RS" dirty="0" err="1">
                <a:latin typeface="+mn-lt"/>
              </a:rPr>
              <a:t>čista</a:t>
            </a:r>
            <a:r>
              <a:rPr lang="en-US" altLang="sr-Latn-RS" dirty="0">
                <a:latin typeface="+mn-lt"/>
              </a:rPr>
              <a:t> </a:t>
            </a:r>
            <a:r>
              <a:rPr lang="en-US" altLang="sr-Latn-RS" dirty="0" err="1">
                <a:latin typeface="+mn-lt"/>
              </a:rPr>
              <a:t>hrana</a:t>
            </a:r>
            <a:endParaRPr lang="hr-HR" altLang="sr-Latn-RS" dirty="0">
              <a:latin typeface="+mn-lt"/>
            </a:endParaRPr>
          </a:p>
        </p:txBody>
      </p:sp>
      <p:sp>
        <p:nvSpPr>
          <p:cNvPr id="4" name="TekstniOkvir 3">
            <a:extLst>
              <a:ext uri="{FF2B5EF4-FFF2-40B4-BE49-F238E27FC236}">
                <a16:creationId xmlns:a16="http://schemas.microsoft.com/office/drawing/2014/main" id="{FAC8BB38-1FF4-4729-98B6-4C70A88A9C8C}"/>
              </a:ext>
            </a:extLst>
          </p:cNvPr>
          <p:cNvSpPr txBox="1"/>
          <p:nvPr/>
        </p:nvSpPr>
        <p:spPr>
          <a:xfrm>
            <a:off x="4458080" y="603062"/>
            <a:ext cx="773392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200" dirty="0"/>
              <a:t> 		-ne jedu zajedno mesne i mliječne proizvode, dopuštene vrste mesa – janjetina, govedina, piletina, ne jedu voće s drveta mlađe od četiri godine</a:t>
            </a:r>
          </a:p>
        </p:txBody>
      </p:sp>
      <p:sp>
        <p:nvSpPr>
          <p:cNvPr id="5" name="TekstniOkvir 4">
            <a:extLst>
              <a:ext uri="{FF2B5EF4-FFF2-40B4-BE49-F238E27FC236}">
                <a16:creationId xmlns:a16="http://schemas.microsoft.com/office/drawing/2014/main" id="{05BBE0C0-77E0-4E6B-A5C0-BE0CDAF0A9A5}"/>
              </a:ext>
            </a:extLst>
          </p:cNvPr>
          <p:cNvSpPr txBox="1"/>
          <p:nvPr/>
        </p:nvSpPr>
        <p:spPr>
          <a:xfrm>
            <a:off x="0" y="3332480"/>
            <a:ext cx="121920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200" dirty="0"/>
              <a:t>-vjeruju u uskrsnuće mrtvih i Božji sud</a:t>
            </a:r>
          </a:p>
          <a:p>
            <a:endParaRPr lang="hr-HR" sz="3200" dirty="0"/>
          </a:p>
          <a:p>
            <a:r>
              <a:rPr lang="hr-HR" sz="3200" dirty="0"/>
              <a:t>-hram – središnje mjesto židovskog kulta više ne postoji, ostao samo Zapadni zid, „Zid plača”</a:t>
            </a:r>
          </a:p>
          <a:p>
            <a:endParaRPr lang="hr-HR" sz="3200" dirty="0"/>
          </a:p>
        </p:txBody>
      </p:sp>
    </p:spTree>
    <p:extLst>
      <p:ext uri="{BB962C8B-B14F-4D97-AF65-F5344CB8AC3E}">
        <p14:creationId xmlns:p14="http://schemas.microsoft.com/office/powerpoint/2010/main" val="2524959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8535C4D5-2663-4B6B-8DDB-6EC29A0E7C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2333" y="180109"/>
            <a:ext cx="8876718" cy="6137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92483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325778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7113775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376</Words>
  <Application>Microsoft Office PowerPoint</Application>
  <PresentationFormat>Široki zaslon</PresentationFormat>
  <Paragraphs>41</Paragraphs>
  <Slides>10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4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Segoe Print</vt:lpstr>
      <vt:lpstr>Tema sustava Office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prezentacija</dc:title>
  <dc:creator>Josip Jelušić</dc:creator>
  <cp:lastModifiedBy>Josip Jelušić</cp:lastModifiedBy>
  <cp:revision>3</cp:revision>
  <dcterms:created xsi:type="dcterms:W3CDTF">2026-04-14T15:44:39Z</dcterms:created>
  <dcterms:modified xsi:type="dcterms:W3CDTF">2026-04-16T06:12:22Z</dcterms:modified>
</cp:coreProperties>
</file>