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257" r:id="rId5"/>
    <p:sldId id="258" r:id="rId6"/>
    <p:sldId id="259" r:id="rId7"/>
    <p:sldId id="267" r:id="rId8"/>
    <p:sldId id="268" r:id="rId9"/>
    <p:sldId id="269" r:id="rId10"/>
    <p:sldId id="262" r:id="rId11"/>
    <p:sldId id="263" r:id="rId12"/>
    <p:sldId id="264" r:id="rId13"/>
    <p:sldId id="265" r:id="rId14"/>
    <p:sldId id="270" r:id="rId15"/>
    <p:sldId id="271" r:id="rId16"/>
    <p:sldId id="272" r:id="rId17"/>
    <p:sldId id="266" r:id="rId18"/>
  </p:sldIdLst>
  <p:sldSz cx="12192000" cy="6858000"/>
  <p:notesSz cx="6880225" cy="9661525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/>
              <a:t>Uredite stil naslova matrice</a:t>
            </a: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C8DF1-F703-45D8-869F-6F68C74206CB}" type="datetimeFigureOut">
              <a:rPr lang="hr-HR" smtClean="0"/>
              <a:t>17.4.2024.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AB592-1F07-47F1-B222-F872C43956B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2422633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C8DF1-F703-45D8-869F-6F68C74206CB}" type="datetimeFigureOut">
              <a:rPr lang="hr-HR" smtClean="0"/>
              <a:t>17.4.2024.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AB592-1F07-47F1-B222-F872C43956B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430123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/>
              <a:t>Uredite stil naslova matrice</a:t>
            </a:r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C8DF1-F703-45D8-869F-6F68C74206CB}" type="datetimeFigureOut">
              <a:rPr lang="hr-HR" smtClean="0"/>
              <a:t>17.4.2024.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AB592-1F07-47F1-B222-F872C43956B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349715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C8DF1-F703-45D8-869F-6F68C74206CB}" type="datetimeFigureOut">
              <a:rPr lang="hr-HR" smtClean="0"/>
              <a:t>17.4.2024.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AB592-1F07-47F1-B222-F872C43956B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078276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5" name="Rezervirano mjesto teksta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6" name="Rezervirano mjesto sadržaja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7" name="Rezervirano mjesto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C8DF1-F703-45D8-869F-6F68C74206CB}" type="datetimeFigureOut">
              <a:rPr lang="hr-HR" smtClean="0"/>
              <a:t>17.4.2024.</a:t>
            </a:fld>
            <a:endParaRPr lang="hr-HR"/>
          </a:p>
        </p:txBody>
      </p:sp>
      <p:sp>
        <p:nvSpPr>
          <p:cNvPr id="8" name="Rezervirano mjesto podnožj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Rezervirano mjesto broja slajd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AB592-1F07-47F1-B222-F872C43956B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173576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C8DF1-F703-45D8-869F-6F68C74206CB}" type="datetimeFigureOut">
              <a:rPr lang="hr-HR" smtClean="0"/>
              <a:t>17.4.2024.</a:t>
            </a:fld>
            <a:endParaRPr lang="hr-HR"/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AB592-1F07-47F1-B222-F872C43956B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8542319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C8DF1-F703-45D8-869F-6F68C74206CB}" type="datetimeFigureOut">
              <a:rPr lang="hr-HR" smtClean="0"/>
              <a:t>17.4.2024.</a:t>
            </a:fld>
            <a:endParaRPr lang="hr-HR"/>
          </a:p>
        </p:txBody>
      </p:sp>
      <p:sp>
        <p:nvSpPr>
          <p:cNvPr id="3" name="Rezervirano mjesto podnožj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AB592-1F07-47F1-B222-F872C43956B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5463957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Uredite stil naslova matrice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C8DF1-F703-45D8-869F-6F68C74206CB}" type="datetimeFigureOut">
              <a:rPr lang="hr-HR" smtClean="0"/>
              <a:t>17.4.2024.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AB592-1F07-47F1-B222-F872C43956B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383238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Uredite stil naslova matrice</a:t>
            </a:r>
          </a:p>
        </p:txBody>
      </p:sp>
      <p:sp>
        <p:nvSpPr>
          <p:cNvPr id="3" name="Rezervirano mjesto slik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C8DF1-F703-45D8-869F-6F68C74206CB}" type="datetimeFigureOut">
              <a:rPr lang="hr-HR" smtClean="0"/>
              <a:t>17.4.2024.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AB592-1F07-47F1-B222-F872C43956B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462663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C8DF1-F703-45D8-869F-6F68C74206CB}" type="datetimeFigureOut">
              <a:rPr lang="hr-HR" smtClean="0"/>
              <a:t>17.4.2024.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AB592-1F07-47F1-B222-F872C43956B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085840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C8DF1-F703-45D8-869F-6F68C74206CB}" type="datetimeFigureOut">
              <a:rPr lang="hr-HR" smtClean="0"/>
              <a:t>17.4.2024.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AB592-1F07-47F1-B222-F872C43956B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9768523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DC8DF1-F703-45D8-869F-6F68C74206CB}" type="datetimeFigureOut">
              <a:rPr lang="hr-HR" smtClean="0"/>
              <a:t>17.4.2024.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1AB592-1F07-47F1-B222-F872C43956B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554316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Mali%20katekizam%20-%20&#352;to%20su%20grijesi.mp4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Mali%20katekizam%20&#8211;%20&#352;to%20je%20pad%20&#269;ovjeka%20i%20isto&#269;ni%20grijeh_.mp4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lsy1uFdbbaw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li%20katekizam%20&#8211;%20&#352;to%20su%207%20glavnih%20grijeha_.mp4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_N4cfa-fkc0" TargetMode="External"/><Relationship Id="rId2" Type="http://schemas.openxmlformats.org/officeDocument/2006/relationships/hyperlink" Target="https://youtu.be/K3qu4nRDDBs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youtu.be/lsy1uFdbbaw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5" name="Slika 4" descr="Slika na kojoj se prikazuje tekst, odijevanje, umjetničko djelo, osoba&#10;&#10;Opis je automatski generiran">
            <a:extLst>
              <a:ext uri="{FF2B5EF4-FFF2-40B4-BE49-F238E27FC236}">
                <a16:creationId xmlns:a16="http://schemas.microsoft.com/office/drawing/2014/main" id="{C1291699-3CDF-4C3A-BB72-F9F09E712E6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8099" y="0"/>
            <a:ext cx="48158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8100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niOkvir 1"/>
          <p:cNvSpPr txBox="1"/>
          <p:nvPr/>
        </p:nvSpPr>
        <p:spPr>
          <a:xfrm>
            <a:off x="0" y="623455"/>
            <a:ext cx="12192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4000" dirty="0"/>
              <a:t>Bog je stvorio čovjeka na svoju sliku darujući mu razum i slobodu da bi čovjek, kao kruna i vrhunac Božjega stvaranja, mogao Bogu svjesno i slobodno uzvratiti ljubav.</a:t>
            </a:r>
          </a:p>
          <a:p>
            <a:endParaRPr lang="hr-HR" sz="4000" dirty="0"/>
          </a:p>
          <a:p>
            <a:r>
              <a:rPr lang="hr-HR" sz="4000" dirty="0"/>
              <a:t>No čovjek je zloupotrijebio razum i slobodu i tako sagriješio. </a:t>
            </a:r>
          </a:p>
        </p:txBody>
      </p:sp>
    </p:spTree>
    <p:extLst>
      <p:ext uri="{BB962C8B-B14F-4D97-AF65-F5344CB8AC3E}">
        <p14:creationId xmlns:p14="http://schemas.microsoft.com/office/powerpoint/2010/main" val="2904546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niOkvir 1"/>
          <p:cNvSpPr txBox="1"/>
          <p:nvPr/>
        </p:nvSpPr>
        <p:spPr>
          <a:xfrm>
            <a:off x="0" y="1042849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4400" b="1" dirty="0"/>
              <a:t>Iskustvo grijeha </a:t>
            </a:r>
          </a:p>
        </p:txBody>
      </p:sp>
      <p:sp>
        <p:nvSpPr>
          <p:cNvPr id="5" name="TekstniOkvir 4"/>
          <p:cNvSpPr txBox="1"/>
          <p:nvPr/>
        </p:nvSpPr>
        <p:spPr>
          <a:xfrm>
            <a:off x="150920" y="2496786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4000" dirty="0"/>
              <a:t>ČOVJEK – SLIKA BOŽJA (RAZUM I SLOBODA)</a:t>
            </a:r>
          </a:p>
        </p:txBody>
      </p:sp>
      <p:cxnSp>
        <p:nvCxnSpPr>
          <p:cNvPr id="7" name="Ravni poveznik sa strelicom 6"/>
          <p:cNvCxnSpPr>
            <a:stCxn id="5" idx="2"/>
          </p:cNvCxnSpPr>
          <p:nvPr/>
        </p:nvCxnSpPr>
        <p:spPr>
          <a:xfrm flipH="1">
            <a:off x="6239993" y="3204672"/>
            <a:ext cx="6927" cy="684496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kstniOkvir 7"/>
          <p:cNvSpPr txBox="1"/>
          <p:nvPr/>
        </p:nvSpPr>
        <p:spPr>
          <a:xfrm>
            <a:off x="150920" y="3912558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4000" dirty="0"/>
              <a:t>ZLOUPOTREBA RAZUMA I SLOBODE</a:t>
            </a:r>
          </a:p>
        </p:txBody>
      </p:sp>
      <p:cxnSp>
        <p:nvCxnSpPr>
          <p:cNvPr id="9" name="Ravni poveznik sa strelicom 8"/>
          <p:cNvCxnSpPr/>
          <p:nvPr/>
        </p:nvCxnSpPr>
        <p:spPr>
          <a:xfrm flipH="1">
            <a:off x="6233066" y="4643834"/>
            <a:ext cx="6927" cy="684496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kstniOkvir 9"/>
          <p:cNvSpPr txBox="1"/>
          <p:nvPr/>
        </p:nvSpPr>
        <p:spPr>
          <a:xfrm>
            <a:off x="150920" y="5351720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4000" dirty="0">
                <a:hlinkClick r:id="rId2" action="ppaction://hlinkfile"/>
              </a:rPr>
              <a:t>GRIJEH</a:t>
            </a:r>
            <a:endParaRPr lang="hr-HR" sz="4000" dirty="0"/>
          </a:p>
        </p:txBody>
      </p:sp>
      <p:sp>
        <p:nvSpPr>
          <p:cNvPr id="3" name="TekstniOkvir 2">
            <a:extLst>
              <a:ext uri="{FF2B5EF4-FFF2-40B4-BE49-F238E27FC236}">
                <a16:creationId xmlns:a16="http://schemas.microsoft.com/office/drawing/2014/main" id="{7F837B93-9C81-46C0-BA2E-1D8B38D90544}"/>
              </a:ext>
            </a:extLst>
          </p:cNvPr>
          <p:cNvSpPr txBox="1"/>
          <p:nvPr/>
        </p:nvSpPr>
        <p:spPr>
          <a:xfrm>
            <a:off x="0" y="0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4800" b="1" dirty="0"/>
              <a:t>GRIJEH – RAZORENA LJUBAV</a:t>
            </a:r>
          </a:p>
        </p:txBody>
      </p:sp>
    </p:spTree>
    <p:extLst>
      <p:ext uri="{BB962C8B-B14F-4D97-AF65-F5344CB8AC3E}">
        <p14:creationId xmlns:p14="http://schemas.microsoft.com/office/powerpoint/2010/main" val="2765712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8" grpId="0"/>
      <p:bldP spid="10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niOkvir 2"/>
          <p:cNvSpPr txBox="1"/>
          <p:nvPr/>
        </p:nvSpPr>
        <p:spPr>
          <a:xfrm>
            <a:off x="0" y="216263"/>
            <a:ext cx="21423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4000" dirty="0"/>
              <a:t>-grijeh je:</a:t>
            </a:r>
          </a:p>
        </p:txBody>
      </p:sp>
      <p:sp>
        <p:nvSpPr>
          <p:cNvPr id="2" name="TekstniOkvir 1">
            <a:extLst>
              <a:ext uri="{FF2B5EF4-FFF2-40B4-BE49-F238E27FC236}">
                <a16:creationId xmlns:a16="http://schemas.microsoft.com/office/drawing/2014/main" id="{F39C41EF-0155-4978-A67B-CB33CCC9AE56}"/>
              </a:ext>
            </a:extLst>
          </p:cNvPr>
          <p:cNvSpPr txBox="1"/>
          <p:nvPr/>
        </p:nvSpPr>
        <p:spPr>
          <a:xfrm>
            <a:off x="2043611" y="216262"/>
            <a:ext cx="1003662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4000" dirty="0"/>
              <a:t>-uvreda koju čovjek nanosi Bogu, bližnjemu i sebi kada svjesno i slobodno krši Božje zapovijedi svojim mislima, riječima, djelima i propustima</a:t>
            </a:r>
          </a:p>
        </p:txBody>
      </p:sp>
    </p:spTree>
    <p:extLst>
      <p:ext uri="{BB962C8B-B14F-4D97-AF65-F5344CB8AC3E}">
        <p14:creationId xmlns:p14="http://schemas.microsoft.com/office/powerpoint/2010/main" val="1154575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niOkvir 1"/>
          <p:cNvSpPr txBox="1"/>
          <p:nvPr/>
        </p:nvSpPr>
        <p:spPr>
          <a:xfrm>
            <a:off x="0" y="391886"/>
            <a:ext cx="67273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4000" dirty="0"/>
              <a:t>-iskonski, istočni, izvorni grijeh:</a:t>
            </a:r>
          </a:p>
        </p:txBody>
      </p:sp>
      <p:sp>
        <p:nvSpPr>
          <p:cNvPr id="3" name="TekstniOkvir 2"/>
          <p:cNvSpPr txBox="1"/>
          <p:nvPr/>
        </p:nvSpPr>
        <p:spPr>
          <a:xfrm>
            <a:off x="6740434" y="391886"/>
            <a:ext cx="54515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4000" dirty="0"/>
              <a:t>-grijeh prvih ljudi</a:t>
            </a:r>
          </a:p>
        </p:txBody>
      </p:sp>
      <p:cxnSp>
        <p:nvCxnSpPr>
          <p:cNvPr id="5" name="Ravni poveznik sa strelicom 4"/>
          <p:cNvCxnSpPr/>
          <p:nvPr/>
        </p:nvCxnSpPr>
        <p:spPr>
          <a:xfrm>
            <a:off x="8477794" y="1099772"/>
            <a:ext cx="0" cy="624525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kstniOkvir 5"/>
          <p:cNvSpPr txBox="1"/>
          <p:nvPr/>
        </p:nvSpPr>
        <p:spPr>
          <a:xfrm>
            <a:off x="4389121" y="1807658"/>
            <a:ext cx="78028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4000" b="1" dirty="0"/>
              <a:t>narušeno</a:t>
            </a:r>
            <a:r>
              <a:rPr lang="hr-HR" sz="4000" dirty="0"/>
              <a:t> prvo </a:t>
            </a:r>
            <a:r>
              <a:rPr lang="hr-HR" sz="4000" b="1" dirty="0"/>
              <a:t>prijateljstvo</a:t>
            </a:r>
            <a:r>
              <a:rPr lang="hr-HR" sz="4000" dirty="0"/>
              <a:t> s Bogom</a:t>
            </a:r>
          </a:p>
        </p:txBody>
      </p:sp>
      <p:cxnSp>
        <p:nvCxnSpPr>
          <p:cNvPr id="7" name="Ravni poveznik sa strelicom 6"/>
          <p:cNvCxnSpPr/>
          <p:nvPr/>
        </p:nvCxnSpPr>
        <p:spPr>
          <a:xfrm>
            <a:off x="8477794" y="2680378"/>
            <a:ext cx="0" cy="624525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kstniOkvir 7"/>
          <p:cNvSpPr txBox="1"/>
          <p:nvPr/>
        </p:nvSpPr>
        <p:spPr>
          <a:xfrm>
            <a:off x="3204755" y="3304903"/>
            <a:ext cx="89872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4000" dirty="0"/>
              <a:t>prelazi kao </a:t>
            </a:r>
            <a:r>
              <a:rPr lang="hr-HR" sz="4000" b="1" dirty="0"/>
              <a:t>grešno stanje </a:t>
            </a:r>
            <a:r>
              <a:rPr lang="hr-HR" sz="4000" dirty="0"/>
              <a:t>na sav ljudski rod </a:t>
            </a:r>
          </a:p>
        </p:txBody>
      </p:sp>
      <p:sp>
        <p:nvSpPr>
          <p:cNvPr id="9" name="TekstniOkvir 8"/>
          <p:cNvSpPr txBox="1"/>
          <p:nvPr/>
        </p:nvSpPr>
        <p:spPr>
          <a:xfrm>
            <a:off x="5072743" y="3929428"/>
            <a:ext cx="64356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4000" dirty="0"/>
              <a:t>(skloni smo griješiti i činiti zlo)</a:t>
            </a:r>
          </a:p>
        </p:txBody>
      </p:sp>
      <p:sp>
        <p:nvSpPr>
          <p:cNvPr id="10" name="TekstniOkvir 9"/>
          <p:cNvSpPr txBox="1"/>
          <p:nvPr/>
        </p:nvSpPr>
        <p:spPr>
          <a:xfrm>
            <a:off x="0" y="5003074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4000" dirty="0"/>
              <a:t>-</a:t>
            </a:r>
            <a:r>
              <a:rPr lang="hr-HR" sz="4000" b="1" dirty="0"/>
              <a:t>krštenjem</a:t>
            </a:r>
            <a:r>
              <a:rPr lang="hr-HR" sz="4000" dirty="0"/>
              <a:t> se briše istočni grijeh – sklonost griješiti ostaje</a:t>
            </a:r>
          </a:p>
        </p:txBody>
      </p:sp>
      <p:sp>
        <p:nvSpPr>
          <p:cNvPr id="4" name="Pravokutnik 3"/>
          <p:cNvSpPr/>
          <p:nvPr/>
        </p:nvSpPr>
        <p:spPr>
          <a:xfrm>
            <a:off x="290945" y="540327"/>
            <a:ext cx="6005946" cy="5594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11" name="Pravokutnik 10">
            <a:hlinkClick r:id="rId2" action="ppaction://hlinkfile"/>
            <a:extLst>
              <a:ext uri="{FF2B5EF4-FFF2-40B4-BE49-F238E27FC236}">
                <a16:creationId xmlns:a16="http://schemas.microsoft.com/office/drawing/2014/main" id="{DDFE00CA-D829-4061-8E30-6DAD30BB6294}"/>
              </a:ext>
            </a:extLst>
          </p:cNvPr>
          <p:cNvSpPr/>
          <p:nvPr/>
        </p:nvSpPr>
        <p:spPr>
          <a:xfrm>
            <a:off x="168676" y="540327"/>
            <a:ext cx="6128215" cy="4779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969200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8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niOkvir 1"/>
          <p:cNvSpPr txBox="1"/>
          <p:nvPr/>
        </p:nvSpPr>
        <p:spPr>
          <a:xfrm>
            <a:off x="0" y="222069"/>
            <a:ext cx="34355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4000" dirty="0"/>
              <a:t>-osobni grijeh:</a:t>
            </a:r>
          </a:p>
        </p:txBody>
      </p:sp>
      <p:sp>
        <p:nvSpPr>
          <p:cNvPr id="3" name="TekstniOkvir 2"/>
          <p:cNvSpPr txBox="1"/>
          <p:nvPr/>
        </p:nvSpPr>
        <p:spPr>
          <a:xfrm>
            <a:off x="3252652" y="222069"/>
            <a:ext cx="873034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4000" dirty="0"/>
              <a:t>-svaki grijeh počinjen nakon krštenja</a:t>
            </a:r>
          </a:p>
          <a:p>
            <a:endParaRPr lang="hr-HR" sz="4000" dirty="0"/>
          </a:p>
          <a:p>
            <a:r>
              <a:rPr lang="hr-HR" sz="4000" dirty="0"/>
              <a:t>-laki grijeh</a:t>
            </a:r>
          </a:p>
        </p:txBody>
      </p:sp>
      <p:cxnSp>
        <p:nvCxnSpPr>
          <p:cNvPr id="6" name="Ravni poveznik 5"/>
          <p:cNvCxnSpPr>
            <a:stCxn id="2" idx="2"/>
          </p:cNvCxnSpPr>
          <p:nvPr/>
        </p:nvCxnSpPr>
        <p:spPr>
          <a:xfrm flipH="1">
            <a:off x="1717765" y="929955"/>
            <a:ext cx="1" cy="100334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avni poveznik sa strelicom 7"/>
          <p:cNvCxnSpPr/>
          <p:nvPr/>
        </p:nvCxnSpPr>
        <p:spPr>
          <a:xfrm>
            <a:off x="1711234" y="1920241"/>
            <a:ext cx="1162595" cy="1306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Pravokutnik 3">
            <a:hlinkClick r:id="rId2"/>
          </p:cNvPr>
          <p:cNvSpPr/>
          <p:nvPr/>
        </p:nvSpPr>
        <p:spPr>
          <a:xfrm>
            <a:off x="3435531" y="2805545"/>
            <a:ext cx="2653542" cy="4779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9" name="TekstniOkvir 8">
            <a:extLst>
              <a:ext uri="{FF2B5EF4-FFF2-40B4-BE49-F238E27FC236}">
                <a16:creationId xmlns:a16="http://schemas.microsoft.com/office/drawing/2014/main" id="{FE09A207-38B7-4CAA-A23C-1303702F118D}"/>
              </a:ext>
            </a:extLst>
          </p:cNvPr>
          <p:cNvSpPr txBox="1"/>
          <p:nvPr/>
        </p:nvSpPr>
        <p:spPr>
          <a:xfrm>
            <a:off x="5562600" y="1431878"/>
            <a:ext cx="66294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4000" dirty="0"/>
              <a:t>-kada u manjoj mjeri prekršimo Božju zapovijed, a da pritom nismo potpuno svjesni i potpuno slobodni</a:t>
            </a:r>
          </a:p>
        </p:txBody>
      </p:sp>
    </p:spTree>
    <p:extLst>
      <p:ext uri="{BB962C8B-B14F-4D97-AF65-F5344CB8AC3E}">
        <p14:creationId xmlns:p14="http://schemas.microsoft.com/office/powerpoint/2010/main" val="1302044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niOkvir 1"/>
          <p:cNvSpPr txBox="1"/>
          <p:nvPr/>
        </p:nvSpPr>
        <p:spPr>
          <a:xfrm>
            <a:off x="0" y="222069"/>
            <a:ext cx="34355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4000" dirty="0"/>
              <a:t>-osobni grijeh:</a:t>
            </a:r>
          </a:p>
        </p:txBody>
      </p:sp>
      <p:sp>
        <p:nvSpPr>
          <p:cNvPr id="3" name="TekstniOkvir 2"/>
          <p:cNvSpPr txBox="1"/>
          <p:nvPr/>
        </p:nvSpPr>
        <p:spPr>
          <a:xfrm>
            <a:off x="3252652" y="222069"/>
            <a:ext cx="873034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4000" dirty="0"/>
              <a:t>-svaki grijeh počinjen nakon krštenja</a:t>
            </a:r>
          </a:p>
          <a:p>
            <a:endParaRPr lang="hr-HR" sz="4000" dirty="0"/>
          </a:p>
          <a:p>
            <a:r>
              <a:rPr lang="hr-HR" sz="4000" dirty="0"/>
              <a:t>-laki grijeh</a:t>
            </a:r>
          </a:p>
          <a:p>
            <a:r>
              <a:rPr lang="hr-HR" sz="4000" dirty="0"/>
              <a:t>-teški grijeh</a:t>
            </a:r>
          </a:p>
        </p:txBody>
      </p:sp>
      <p:cxnSp>
        <p:nvCxnSpPr>
          <p:cNvPr id="6" name="Ravni poveznik 5"/>
          <p:cNvCxnSpPr>
            <a:stCxn id="2" idx="2"/>
          </p:cNvCxnSpPr>
          <p:nvPr/>
        </p:nvCxnSpPr>
        <p:spPr>
          <a:xfrm flipH="1">
            <a:off x="1717765" y="929955"/>
            <a:ext cx="1" cy="100334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avni poveznik sa strelicom 7"/>
          <p:cNvCxnSpPr/>
          <p:nvPr/>
        </p:nvCxnSpPr>
        <p:spPr>
          <a:xfrm>
            <a:off x="1711234" y="1920241"/>
            <a:ext cx="1162595" cy="1306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kstniOkvir 4">
            <a:extLst>
              <a:ext uri="{FF2B5EF4-FFF2-40B4-BE49-F238E27FC236}">
                <a16:creationId xmlns:a16="http://schemas.microsoft.com/office/drawing/2014/main" id="{35A1F92C-152F-457D-8FD4-292E397784C7}"/>
              </a:ext>
            </a:extLst>
          </p:cNvPr>
          <p:cNvSpPr txBox="1"/>
          <p:nvPr/>
        </p:nvSpPr>
        <p:spPr>
          <a:xfrm>
            <a:off x="5896988" y="2006254"/>
            <a:ext cx="629501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4000" dirty="0"/>
              <a:t>-narušava našu ljubav prema Bogu, prekida prijateljstvo s njim i oduzima stanje milosti</a:t>
            </a:r>
          </a:p>
          <a:p>
            <a:r>
              <a:rPr lang="hr-HR" sz="4000" dirty="0"/>
              <a:t>-teška stvar, potpuna svijest i slobodan pristanak</a:t>
            </a:r>
          </a:p>
        </p:txBody>
      </p:sp>
    </p:spTree>
    <p:extLst>
      <p:ext uri="{BB962C8B-B14F-4D97-AF65-F5344CB8AC3E}">
        <p14:creationId xmlns:p14="http://schemas.microsoft.com/office/powerpoint/2010/main" val="2306090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niOkvir 1"/>
          <p:cNvSpPr txBox="1"/>
          <p:nvPr/>
        </p:nvSpPr>
        <p:spPr>
          <a:xfrm>
            <a:off x="0" y="222069"/>
            <a:ext cx="34355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4000" dirty="0"/>
              <a:t>-osobni grijeh:</a:t>
            </a:r>
          </a:p>
        </p:txBody>
      </p:sp>
      <p:sp>
        <p:nvSpPr>
          <p:cNvPr id="3" name="TekstniOkvir 2"/>
          <p:cNvSpPr txBox="1"/>
          <p:nvPr/>
        </p:nvSpPr>
        <p:spPr>
          <a:xfrm>
            <a:off x="3252652" y="222069"/>
            <a:ext cx="8730343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4000" dirty="0"/>
              <a:t>-svaki grijeh počinjen nakon krštenja</a:t>
            </a:r>
          </a:p>
          <a:p>
            <a:endParaRPr lang="hr-HR" sz="4000" dirty="0"/>
          </a:p>
          <a:p>
            <a:r>
              <a:rPr lang="hr-HR" sz="4000" dirty="0"/>
              <a:t>-laki grijeh</a:t>
            </a:r>
          </a:p>
          <a:p>
            <a:r>
              <a:rPr lang="hr-HR" sz="4000" dirty="0"/>
              <a:t>-teški grijeh</a:t>
            </a:r>
          </a:p>
          <a:p>
            <a:r>
              <a:rPr lang="hr-HR" sz="4000" dirty="0"/>
              <a:t>-glavni grijesi</a:t>
            </a:r>
          </a:p>
        </p:txBody>
      </p:sp>
      <p:cxnSp>
        <p:nvCxnSpPr>
          <p:cNvPr id="6" name="Ravni poveznik 5"/>
          <p:cNvCxnSpPr>
            <a:stCxn id="2" idx="2"/>
          </p:cNvCxnSpPr>
          <p:nvPr/>
        </p:nvCxnSpPr>
        <p:spPr>
          <a:xfrm flipH="1">
            <a:off x="1717765" y="929955"/>
            <a:ext cx="1" cy="100334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avni poveznik sa strelicom 7"/>
          <p:cNvCxnSpPr/>
          <p:nvPr/>
        </p:nvCxnSpPr>
        <p:spPr>
          <a:xfrm>
            <a:off x="1711234" y="1920241"/>
            <a:ext cx="1162595" cy="1306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Pravokutnik 3"/>
          <p:cNvSpPr/>
          <p:nvPr/>
        </p:nvSpPr>
        <p:spPr>
          <a:xfrm>
            <a:off x="3435531" y="2805545"/>
            <a:ext cx="2653542" cy="4779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5" name="TekstniOkvir 4">
            <a:extLst>
              <a:ext uri="{FF2B5EF4-FFF2-40B4-BE49-F238E27FC236}">
                <a16:creationId xmlns:a16="http://schemas.microsoft.com/office/drawing/2014/main" id="{5C70C4B7-CE00-422C-A1F7-92FF59BEEF20}"/>
              </a:ext>
            </a:extLst>
          </p:cNvPr>
          <p:cNvSpPr txBox="1"/>
          <p:nvPr/>
        </p:nvSpPr>
        <p:spPr>
          <a:xfrm>
            <a:off x="6105318" y="2621807"/>
            <a:ext cx="413728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4000" dirty="0"/>
              <a:t>-uzrok su i povod ostalim grijesima</a:t>
            </a:r>
          </a:p>
        </p:txBody>
      </p:sp>
      <p:pic>
        <p:nvPicPr>
          <p:cNvPr id="7" name="Slika 6">
            <a:extLst>
              <a:ext uri="{FF2B5EF4-FFF2-40B4-BE49-F238E27FC236}">
                <a16:creationId xmlns:a16="http://schemas.microsoft.com/office/drawing/2014/main" id="{40DCA363-010B-4771-B345-720BE34061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5530" y="4334307"/>
            <a:ext cx="4464285" cy="2063679"/>
          </a:xfrm>
          <a:prstGeom prst="rect">
            <a:avLst/>
          </a:prstGeom>
        </p:spPr>
      </p:pic>
      <p:sp>
        <p:nvSpPr>
          <p:cNvPr id="9" name="Pravokutnik 8">
            <a:hlinkClick r:id="rId3" action="ppaction://hlinkfile"/>
            <a:extLst>
              <a:ext uri="{FF2B5EF4-FFF2-40B4-BE49-F238E27FC236}">
                <a16:creationId xmlns:a16="http://schemas.microsoft.com/office/drawing/2014/main" id="{C645355E-7AE0-40D5-A602-05E17B9D5660}"/>
              </a:ext>
            </a:extLst>
          </p:cNvPr>
          <p:cNvSpPr/>
          <p:nvPr/>
        </p:nvSpPr>
        <p:spPr>
          <a:xfrm>
            <a:off x="3524435" y="2894120"/>
            <a:ext cx="2564638" cy="3195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06993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niOkvir 1"/>
          <p:cNvSpPr txBox="1"/>
          <p:nvPr/>
        </p:nvSpPr>
        <p:spPr>
          <a:xfrm>
            <a:off x="0" y="222069"/>
            <a:ext cx="34355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4000" dirty="0"/>
              <a:t>-osobni grijeh:</a:t>
            </a:r>
          </a:p>
        </p:txBody>
      </p:sp>
      <p:sp>
        <p:nvSpPr>
          <p:cNvPr id="3" name="TekstniOkvir 2"/>
          <p:cNvSpPr txBox="1"/>
          <p:nvPr/>
        </p:nvSpPr>
        <p:spPr>
          <a:xfrm>
            <a:off x="3252652" y="222069"/>
            <a:ext cx="8730343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4000" dirty="0"/>
              <a:t>-svaki grijeh počinjen nakon krštenja</a:t>
            </a:r>
          </a:p>
          <a:p>
            <a:endParaRPr lang="hr-HR" sz="4000" dirty="0"/>
          </a:p>
          <a:p>
            <a:r>
              <a:rPr lang="hr-HR" sz="4000" dirty="0"/>
              <a:t>-laki grijeh</a:t>
            </a:r>
          </a:p>
          <a:p>
            <a:r>
              <a:rPr lang="hr-HR" sz="4000" dirty="0"/>
              <a:t>-teški grijeh</a:t>
            </a:r>
          </a:p>
          <a:p>
            <a:r>
              <a:rPr lang="hr-HR" sz="4000" dirty="0"/>
              <a:t>-glavni grijesi</a:t>
            </a:r>
          </a:p>
          <a:p>
            <a:r>
              <a:rPr lang="hr-HR" sz="4000" dirty="0"/>
              <a:t>-grijeh je uvijek naš osobni čin (istodobno i društven)</a:t>
            </a:r>
          </a:p>
          <a:p>
            <a:r>
              <a:rPr lang="hr-HR" sz="4000" dirty="0"/>
              <a:t>-odgovorni smo i za grijehe što ih drugi čine</a:t>
            </a:r>
          </a:p>
        </p:txBody>
      </p:sp>
      <p:cxnSp>
        <p:nvCxnSpPr>
          <p:cNvPr id="6" name="Ravni poveznik 5"/>
          <p:cNvCxnSpPr>
            <a:stCxn id="2" idx="2"/>
          </p:cNvCxnSpPr>
          <p:nvPr/>
        </p:nvCxnSpPr>
        <p:spPr>
          <a:xfrm flipH="1">
            <a:off x="1717765" y="929955"/>
            <a:ext cx="1" cy="100334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avni poveznik sa strelicom 7"/>
          <p:cNvCxnSpPr/>
          <p:nvPr/>
        </p:nvCxnSpPr>
        <p:spPr>
          <a:xfrm>
            <a:off x="1711234" y="1920241"/>
            <a:ext cx="1162595" cy="1306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Pravokutnik 3"/>
          <p:cNvSpPr/>
          <p:nvPr/>
        </p:nvSpPr>
        <p:spPr>
          <a:xfrm>
            <a:off x="3435531" y="2805545"/>
            <a:ext cx="2653542" cy="4779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147E9A4D-5578-4EB9-AD56-E385B2CEF8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8183" y="133350"/>
            <a:ext cx="5400675" cy="659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973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niOkvir 1"/>
          <p:cNvSpPr txBox="1"/>
          <p:nvPr/>
        </p:nvSpPr>
        <p:spPr>
          <a:xfrm>
            <a:off x="0" y="-4064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4000" b="1" dirty="0"/>
              <a:t>Grijeh nas udaljava od Boga</a:t>
            </a:r>
          </a:p>
        </p:txBody>
      </p:sp>
      <p:sp>
        <p:nvSpPr>
          <p:cNvPr id="3" name="TekstniOkvir 2"/>
          <p:cNvSpPr txBox="1"/>
          <p:nvPr/>
        </p:nvSpPr>
        <p:spPr>
          <a:xfrm>
            <a:off x="1521799" y="1124745"/>
            <a:ext cx="91440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4000" dirty="0"/>
              <a:t>-Nema života bez opraštanja:</a:t>
            </a:r>
          </a:p>
          <a:p>
            <a:r>
              <a:rPr lang="hr-HR" sz="4000" dirty="0"/>
              <a:t>	-bez pomirenja s drugima nezadovoljni 	smo i nesretni</a:t>
            </a:r>
          </a:p>
          <a:p>
            <a:r>
              <a:rPr lang="hr-HR" sz="4000" dirty="0"/>
              <a:t>	-svaki je grijeh ponajprije uvreda Bogu</a:t>
            </a:r>
          </a:p>
          <a:p>
            <a:endParaRPr lang="hr-HR" sz="4000" dirty="0"/>
          </a:p>
          <a:p>
            <a:r>
              <a:rPr lang="hr-HR" sz="4000" dirty="0"/>
              <a:t>-Bog želi naš povratak:</a:t>
            </a:r>
          </a:p>
          <a:p>
            <a:r>
              <a:rPr lang="hr-HR" sz="4000" dirty="0"/>
              <a:t>	-prvi nam se obraća i želi naš povratak</a:t>
            </a:r>
          </a:p>
          <a:p>
            <a:endParaRPr lang="hr-HR" sz="4000" dirty="0"/>
          </a:p>
          <a:p>
            <a:endParaRPr lang="hr-HR" sz="4000" dirty="0"/>
          </a:p>
        </p:txBody>
      </p:sp>
    </p:spTree>
    <p:extLst>
      <p:ext uri="{BB962C8B-B14F-4D97-AF65-F5344CB8AC3E}">
        <p14:creationId xmlns:p14="http://schemas.microsoft.com/office/powerpoint/2010/main" val="177280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utnik 1"/>
          <p:cNvSpPr/>
          <p:nvPr/>
        </p:nvSpPr>
        <p:spPr>
          <a:xfrm>
            <a:off x="1524000" y="404664"/>
            <a:ext cx="9144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4000" dirty="0"/>
              <a:t>-Bog nam oprašta:</a:t>
            </a:r>
          </a:p>
          <a:p>
            <a:r>
              <a:rPr lang="hr-HR" sz="4000" dirty="0"/>
              <a:t>	-na razne načine, osobito u sak. </a:t>
            </a:r>
            <a:r>
              <a:rPr lang="hr-HR" sz="4000" b="1" dirty="0"/>
              <a:t>krst</a:t>
            </a:r>
            <a:r>
              <a:rPr lang="hr-HR" sz="4000" dirty="0"/>
              <a:t>a 	i </a:t>
            </a:r>
            <a:r>
              <a:rPr lang="hr-HR" sz="4000" b="1" dirty="0"/>
              <a:t>ispovijed</a:t>
            </a:r>
            <a:r>
              <a:rPr lang="hr-HR" sz="4000" dirty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1587028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avokutnik 2"/>
          <p:cNvSpPr/>
          <p:nvPr/>
        </p:nvSpPr>
        <p:spPr>
          <a:xfrm>
            <a:off x="1476966" y="1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hr-HR" sz="4000" b="1" dirty="0">
                <a:solidFill>
                  <a:prstClr val="black"/>
                </a:solidFill>
              </a:rPr>
              <a:t>Priznanje krivnje i prihvaćanje odgovornosti</a:t>
            </a:r>
            <a:endParaRPr lang="hr-HR" sz="4000" dirty="0">
              <a:solidFill>
                <a:prstClr val="black"/>
              </a:solidFill>
            </a:endParaRPr>
          </a:p>
        </p:txBody>
      </p:sp>
      <p:sp>
        <p:nvSpPr>
          <p:cNvPr id="4" name="Pravokutnik 3"/>
          <p:cNvSpPr/>
          <p:nvPr/>
        </p:nvSpPr>
        <p:spPr>
          <a:xfrm>
            <a:off x="4681321" y="1628801"/>
            <a:ext cx="51953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3600" b="1" dirty="0">
                <a:solidFill>
                  <a:prstClr val="black"/>
                </a:solidFill>
              </a:rPr>
              <a:t>PRIZNATI </a:t>
            </a:r>
            <a:r>
              <a:rPr lang="hr-HR" sz="3600" dirty="0"/>
              <a:t>se grješnikom</a:t>
            </a:r>
          </a:p>
        </p:txBody>
      </p:sp>
      <p:sp>
        <p:nvSpPr>
          <p:cNvPr id="5" name="Pravokutnik 4"/>
          <p:cNvSpPr/>
          <p:nvPr/>
        </p:nvSpPr>
        <p:spPr>
          <a:xfrm>
            <a:off x="4489496" y="2732445"/>
            <a:ext cx="613147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3600" b="1" dirty="0">
                <a:solidFill>
                  <a:prstClr val="black"/>
                </a:solidFill>
              </a:rPr>
              <a:t>POKAJATI SE</a:t>
            </a:r>
          </a:p>
          <a:p>
            <a:r>
              <a:rPr lang="hr-HR" sz="3600" dirty="0">
                <a:solidFill>
                  <a:prstClr val="black"/>
                </a:solidFill>
              </a:rPr>
              <a:t>-savršeno i nesavršeno kajanje</a:t>
            </a:r>
          </a:p>
          <a:p>
            <a:r>
              <a:rPr lang="hr-HR" sz="3600" dirty="0">
                <a:solidFill>
                  <a:prstClr val="black"/>
                </a:solidFill>
              </a:rPr>
              <a:t>-biti odgovoran </a:t>
            </a:r>
            <a:endParaRPr lang="hr-HR" sz="3600" dirty="0"/>
          </a:p>
        </p:txBody>
      </p:sp>
      <p:sp>
        <p:nvSpPr>
          <p:cNvPr id="6" name="Pravokutnik 5"/>
          <p:cNvSpPr/>
          <p:nvPr/>
        </p:nvSpPr>
        <p:spPr>
          <a:xfrm>
            <a:off x="4489496" y="5103674"/>
            <a:ext cx="534154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hr-HR" sz="3600" b="1" dirty="0">
                <a:solidFill>
                  <a:prstClr val="black"/>
                </a:solidFill>
              </a:rPr>
              <a:t>OBRATITI SE</a:t>
            </a:r>
          </a:p>
          <a:p>
            <a:pPr lvl="0"/>
            <a:r>
              <a:rPr lang="hr-HR" sz="3600" dirty="0">
                <a:solidFill>
                  <a:prstClr val="black"/>
                </a:solidFill>
              </a:rPr>
              <a:t>-</a:t>
            </a:r>
            <a:r>
              <a:rPr lang="hr-HR" sz="3600" dirty="0" err="1">
                <a:solidFill>
                  <a:prstClr val="black"/>
                </a:solidFill>
              </a:rPr>
              <a:t>promjeniti</a:t>
            </a:r>
            <a:r>
              <a:rPr lang="hr-HR" sz="3600" dirty="0">
                <a:solidFill>
                  <a:prstClr val="black"/>
                </a:solidFill>
              </a:rPr>
              <a:t> se</a:t>
            </a:r>
          </a:p>
          <a:p>
            <a:pPr lvl="0"/>
            <a:r>
              <a:rPr lang="hr-HR" sz="3600" dirty="0">
                <a:solidFill>
                  <a:prstClr val="black"/>
                </a:solidFill>
              </a:rPr>
              <a:t>-popraviti štetu</a:t>
            </a:r>
          </a:p>
        </p:txBody>
      </p:sp>
      <p:sp>
        <p:nvSpPr>
          <p:cNvPr id="2" name="Strelica dolje 1"/>
          <p:cNvSpPr/>
          <p:nvPr/>
        </p:nvSpPr>
        <p:spPr>
          <a:xfrm>
            <a:off x="5390132" y="2275131"/>
            <a:ext cx="288032" cy="4558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7" name="Strelica dolje 6"/>
          <p:cNvSpPr/>
          <p:nvPr/>
        </p:nvSpPr>
        <p:spPr>
          <a:xfrm>
            <a:off x="5534148" y="4475428"/>
            <a:ext cx="288032" cy="4558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205123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2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utnik 1"/>
          <p:cNvSpPr/>
          <p:nvPr/>
        </p:nvSpPr>
        <p:spPr>
          <a:xfrm>
            <a:off x="537582" y="0"/>
            <a:ext cx="4572000" cy="686341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hr-HR" sz="4000" dirty="0"/>
              <a:t>Lk 19, 1-10; </a:t>
            </a:r>
          </a:p>
          <a:p>
            <a:endParaRPr lang="hr-HR" sz="4000" dirty="0"/>
          </a:p>
          <a:p>
            <a:r>
              <a:rPr lang="hr-HR" sz="4000" dirty="0"/>
              <a:t>Mt 9, 9-13; </a:t>
            </a:r>
          </a:p>
          <a:p>
            <a:endParaRPr lang="hr-HR" sz="4000" dirty="0"/>
          </a:p>
          <a:p>
            <a:r>
              <a:rPr lang="hr-HR" sz="4000" dirty="0"/>
              <a:t>Lk 15, 11-32; </a:t>
            </a:r>
          </a:p>
          <a:p>
            <a:endParaRPr lang="hr-HR" sz="4000" dirty="0"/>
          </a:p>
          <a:p>
            <a:r>
              <a:rPr lang="hr-HR" sz="4000" dirty="0" err="1"/>
              <a:t>Iv</a:t>
            </a:r>
            <a:r>
              <a:rPr lang="hr-HR" sz="4000" dirty="0"/>
              <a:t> 8, 1-11; </a:t>
            </a:r>
          </a:p>
          <a:p>
            <a:endParaRPr lang="hr-HR" sz="4000" dirty="0"/>
          </a:p>
          <a:p>
            <a:r>
              <a:rPr lang="hr-HR" sz="4000" dirty="0"/>
              <a:t>Mt 26, 69-75; </a:t>
            </a:r>
          </a:p>
          <a:p>
            <a:endParaRPr lang="hr-HR" sz="4000" dirty="0"/>
          </a:p>
          <a:p>
            <a:r>
              <a:rPr lang="hr-HR" sz="4000" dirty="0" err="1"/>
              <a:t>Dj</a:t>
            </a:r>
            <a:r>
              <a:rPr lang="hr-HR" sz="4000" dirty="0"/>
              <a:t> 9, 1-31 </a:t>
            </a:r>
          </a:p>
        </p:txBody>
      </p:sp>
      <p:sp>
        <p:nvSpPr>
          <p:cNvPr id="3" name="TekstniOkvir 2">
            <a:extLst>
              <a:ext uri="{FF2B5EF4-FFF2-40B4-BE49-F238E27FC236}">
                <a16:creationId xmlns:a16="http://schemas.microsoft.com/office/drawing/2014/main" id="{CD01647A-28B8-499A-9FB0-7F12B72E0BA2}"/>
              </a:ext>
            </a:extLst>
          </p:cNvPr>
          <p:cNvSpPr txBox="1"/>
          <p:nvPr/>
        </p:nvSpPr>
        <p:spPr>
          <a:xfrm>
            <a:off x="4731798" y="195309"/>
            <a:ext cx="7208668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200" dirty="0"/>
              <a:t>Domaća zadaća:</a:t>
            </a:r>
          </a:p>
          <a:p>
            <a:endParaRPr lang="hr-HR" sz="3200" dirty="0"/>
          </a:p>
          <a:p>
            <a:r>
              <a:rPr lang="hr-HR" sz="3200" dirty="0"/>
              <a:t>-U bilježnicu prepiši navedene biblijske kratice (sada odmah)</a:t>
            </a:r>
          </a:p>
          <a:p>
            <a:endParaRPr lang="hr-HR" sz="3200" dirty="0"/>
          </a:p>
          <a:p>
            <a:r>
              <a:rPr lang="hr-HR" sz="3200" dirty="0"/>
              <a:t>-Pronađi biblijske tekstove prema navedenim biblijskim kraticama te uz svaku biblijsku kraticu napiši ime osobe (obraćenik/obraćenica) o kojoj tekst govori (u bilježnicu)</a:t>
            </a:r>
          </a:p>
          <a:p>
            <a:endParaRPr lang="hr-HR" sz="3200" dirty="0"/>
          </a:p>
          <a:p>
            <a:r>
              <a:rPr lang="hr-HR" sz="3200" dirty="0"/>
              <a:t>-Uživi se u ulogu jedne osobe i opiši put obraćenja te osobe u prvom licu (na papir)</a:t>
            </a:r>
          </a:p>
        </p:txBody>
      </p:sp>
    </p:spTree>
    <p:extLst>
      <p:ext uri="{BB962C8B-B14F-4D97-AF65-F5344CB8AC3E}">
        <p14:creationId xmlns:p14="http://schemas.microsoft.com/office/powerpoint/2010/main" val="2322716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 descr="Slika na kojoj se prikazuje tekst, kovanica&#10;&#10;Opis je automatski generiran">
            <a:extLst>
              <a:ext uri="{FF2B5EF4-FFF2-40B4-BE49-F238E27FC236}">
                <a16:creationId xmlns:a16="http://schemas.microsoft.com/office/drawing/2014/main" id="{4231AC89-AA95-4210-AD08-CCF93BB0E7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098475" cy="678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0599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>
            <a:extLst>
              <a:ext uri="{FF2B5EF4-FFF2-40B4-BE49-F238E27FC236}">
                <a16:creationId xmlns:a16="http://schemas.microsoft.com/office/drawing/2014/main" id="{8884DCC7-723B-4F1C-B994-518D565667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925" y="61912"/>
            <a:ext cx="10344150" cy="6734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8503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A6BB82A0-C769-4620-A608-8A6F884665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6492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2943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niOkvir 3">
            <a:extLst>
              <a:ext uri="{FF2B5EF4-FFF2-40B4-BE49-F238E27FC236}">
                <a16:creationId xmlns:a16="http://schemas.microsoft.com/office/drawing/2014/main" id="{1AEBD023-B007-4839-8724-682AAF1ACB6E}"/>
              </a:ext>
            </a:extLst>
          </p:cNvPr>
          <p:cNvSpPr txBox="1"/>
          <p:nvPr/>
        </p:nvSpPr>
        <p:spPr>
          <a:xfrm>
            <a:off x="730188" y="571805"/>
            <a:ext cx="7499412" cy="11734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Što su grijesi:   </a:t>
            </a:r>
            <a:r>
              <a:rPr lang="hr-HR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https://youtu.be/K3qu4nRDDBs</a:t>
            </a:r>
            <a:endParaRPr lang="hr-H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Istočni grijeh:  </a:t>
            </a:r>
            <a:r>
              <a:rPr lang="hr-HR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https://youtu.be/_N4cfa-fkc0</a:t>
            </a:r>
            <a:endParaRPr lang="hr-H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Glavni grijesi:   </a:t>
            </a:r>
            <a:r>
              <a:rPr lang="hr-HR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https://youtu.be/lsy1uFdbbaw</a:t>
            </a:r>
            <a:endParaRPr lang="hr-H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864283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500</TotalTime>
  <Words>486</Words>
  <Application>Microsoft Office PowerPoint</Application>
  <PresentationFormat>Široki zaslon</PresentationFormat>
  <Paragraphs>81</Paragraphs>
  <Slides>17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3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Tema sustava Office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prezentacija</dc:title>
  <dc:creator>Josip Jelušić</dc:creator>
  <cp:lastModifiedBy>Josip Jelušić</cp:lastModifiedBy>
  <cp:revision>32</cp:revision>
  <cp:lastPrinted>2024-04-09T05:49:17Z</cp:lastPrinted>
  <dcterms:created xsi:type="dcterms:W3CDTF">2019-04-01T08:46:45Z</dcterms:created>
  <dcterms:modified xsi:type="dcterms:W3CDTF">2024-04-17T12:42:59Z</dcterms:modified>
</cp:coreProperties>
</file>