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12" r:id="rId4"/>
    <p:sldId id="319" r:id="rId5"/>
    <p:sldId id="320" r:id="rId6"/>
    <p:sldId id="318" r:id="rId7"/>
    <p:sldId id="315" r:id="rId8"/>
    <p:sldId id="267" r:id="rId9"/>
    <p:sldId id="268" r:id="rId10"/>
    <p:sldId id="316" r:id="rId11"/>
    <p:sldId id="269" r:id="rId12"/>
    <p:sldId id="317" r:id="rId13"/>
    <p:sldId id="309" r:id="rId14"/>
    <p:sldId id="310" r:id="rId15"/>
    <p:sldId id="321" r:id="rId16"/>
    <p:sldId id="313" r:id="rId17"/>
    <p:sldId id="305" r:id="rId18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5862431-A518-4F9E-97C6-C1628AA424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A2607509-15AA-4444-800E-4DCAE88B86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A6E3F963-9E6C-4FFF-BE5F-A21698C50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B6092-3CCF-4A9C-90F0-BD474FE91841}" type="datetimeFigureOut">
              <a:rPr lang="hr-HR" smtClean="0"/>
              <a:t>6.1.2025.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CFE28DBE-00C6-4625-9FCE-FA5812863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B661CB2B-D64B-4684-A6CA-AC39DBFCE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C8C7E-906D-4A65-9F4B-8D55F134425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88472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3D06B74-35AD-4561-9E5C-3849D3745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41FE07C-8A84-4296-A50C-6B6132A232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07FD89AB-F318-4A69-84DC-6DDB32DBF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B6092-3CCF-4A9C-90F0-BD474FE91841}" type="datetimeFigureOut">
              <a:rPr lang="hr-HR" smtClean="0"/>
              <a:t>6.1.2025.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3F7A9A61-3B3F-40F3-8172-AEA6C6535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7BA914FE-28D1-4067-A4F5-231858296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C8C7E-906D-4A65-9F4B-8D55F134425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31498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4B0EF92-14DA-4DE7-88C7-01E6C72BB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090E4C2A-3790-4250-93C4-7B415835FD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F95CB54A-3E5C-4314-B392-6CBF91858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B6092-3CCF-4A9C-90F0-BD474FE91841}" type="datetimeFigureOut">
              <a:rPr lang="hr-HR" smtClean="0"/>
              <a:t>6.1.2025.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E1B3644D-BC23-407C-9253-A0A0C1837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1104A4BD-9260-4BD8-B118-72D21F861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C8C7E-906D-4A65-9F4B-8D55F134425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01329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E944562-65AF-4D95-A066-1EEC45424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5AC9772-8DA4-494E-86B3-DE531F8776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4A10E353-1589-46A7-8074-EB97386CEF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7A039611-F8D9-4963-988E-85CE13466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B6092-3CCF-4A9C-90F0-BD474FE91841}" type="datetimeFigureOut">
              <a:rPr lang="hr-HR" smtClean="0"/>
              <a:t>6.1.2025.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4B4260AF-C884-40F1-ADD5-8B09FA0F9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B3E7FD5D-51AA-4574-AF6F-2B5467D20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C8C7E-906D-4A65-9F4B-8D55F134425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42548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59DEFC7-98C9-431E-B888-EEAD05B1B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EFA54010-8F00-4824-807E-D565B28EE6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25019123-01FF-4731-9831-4944A691B6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5388A995-831D-4564-9C9F-BA75F74256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B11936A2-CC56-4F55-9C8A-3344F7544B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582E71AB-D1EA-4B3B-9228-725CEA24B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B6092-3CCF-4A9C-90F0-BD474FE91841}" type="datetimeFigureOut">
              <a:rPr lang="hr-HR" smtClean="0"/>
              <a:t>6.1.2025.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7C54445F-E78D-4FF6-AFAD-552577665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91DCB4D2-C961-4C89-95B6-B0F4D426D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C8C7E-906D-4A65-9F4B-8D55F134425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81749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71FA2D9-7A8E-45E5-8A03-9C0CDF1C4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433B0135-DB51-4B01-ABCE-C3C004974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B6092-3CCF-4A9C-90F0-BD474FE91841}" type="datetimeFigureOut">
              <a:rPr lang="hr-HR" smtClean="0"/>
              <a:t>6.1.2025.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AC793124-3988-409E-BE33-2E2958A7A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01926221-176F-4358-8B03-013D4F5E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C8C7E-906D-4A65-9F4B-8D55F134425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823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F1B399EC-B26A-4915-922B-763A11F5A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B6092-3CCF-4A9C-90F0-BD474FE91841}" type="datetimeFigureOut">
              <a:rPr lang="hr-HR" smtClean="0"/>
              <a:t>6.1.2025.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629287CD-0745-4DD1-BCB0-36543743C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9ECD2783-8131-41BA-868E-6100793A2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C8C7E-906D-4A65-9F4B-8D55F134425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01388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611262E-9431-4815-BA55-02B41E768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23492BE-4731-4D3F-9C7A-DA20ECB5E3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A21B2342-DFCC-4FFE-BEF7-9D8DECA17E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0707466C-9F47-45D5-A8F0-BB4D95708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B6092-3CCF-4A9C-90F0-BD474FE91841}" type="datetimeFigureOut">
              <a:rPr lang="hr-HR" smtClean="0"/>
              <a:t>6.1.2025.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CA9E4DA8-7462-4A9D-A246-40B80D3A3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29718E93-3217-4908-9CAE-872FF2734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C8C7E-906D-4A65-9F4B-8D55F134425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80695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AD274E3-4483-4018-AF0C-844C14330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1409707A-1682-4CB3-AAF2-51885C9D66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6B18FCEC-3E7B-4356-8E26-39BF93104E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19AF28F8-01C2-4801-8E73-8212EC2F2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B6092-3CCF-4A9C-90F0-BD474FE91841}" type="datetimeFigureOut">
              <a:rPr lang="hr-HR" smtClean="0"/>
              <a:t>6.1.2025.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B9C0B3E5-F724-49F2-BCDA-B59C4F16F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C8EC79D0-B542-418F-9BF1-64F90C864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C8C7E-906D-4A65-9F4B-8D55F134425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84979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4F94F90-9B64-42C8-AEE7-93881370A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96E75519-ACDA-47CB-A56C-4DF453ED02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69444515-2176-42CD-AF6A-96122A2AA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B6092-3CCF-4A9C-90F0-BD474FE91841}" type="datetimeFigureOut">
              <a:rPr lang="hr-HR" smtClean="0"/>
              <a:t>6.1.2025.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988C3DE4-01C4-4248-B74E-38BB0DD68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3C00587E-82F7-4E65-9EA3-678BFCDFC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C8C7E-906D-4A65-9F4B-8D55F134425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74365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B7C33F5E-5E41-46D3-ADE5-9744FAD73A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09C2D1FD-0255-4046-B0EE-2903A7DA87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8F2AD3BC-CF56-4B06-91BE-6E0D76BC9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B6092-3CCF-4A9C-90F0-BD474FE91841}" type="datetimeFigureOut">
              <a:rPr lang="hr-HR" smtClean="0"/>
              <a:t>6.1.2025.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B7DA564A-2A6E-4002-B645-F46DBD522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B67E2B59-0B11-475A-B801-AE29964AF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C8C7E-906D-4A65-9F4B-8D55F134425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67134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A1C2E83D-A6C2-4A01-8328-D588A0BE4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A8310F5B-19A4-4A2F-960F-106B048D77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F364337B-8AD9-4D98-9041-AC6922D7A4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B6092-3CCF-4A9C-90F0-BD474FE91841}" type="datetimeFigureOut">
              <a:rPr lang="hr-HR" smtClean="0"/>
              <a:t>6.1.2025.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CF6C36F7-982C-4DC8-96B1-75464DFDCC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937006E7-4710-4D71-9647-2E433BB6D1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C8C7E-906D-4A65-9F4B-8D55F134425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82284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SAVJEST.pps#-1,11,Slajd 11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forms.office.com/e/kMH1JtRCNX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07A3C31-47F9-45C2-AF7F-C2B71B770D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878F627D-4DFC-4A0A-80CB-1053BED22AB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39616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E19A4E5-EFA2-4D5C-8B29-2C760D9894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D94FA0DC-276A-4F4E-9E43-B0F1055FE4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3F4A1D81-8E37-42DB-BB44-9346848BAB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827" cy="5814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132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4B706A51-AF6F-4A40-9782-7D3BDFE58A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9876" y="0"/>
            <a:ext cx="5152247" cy="6858000"/>
          </a:xfrm>
          <a:prstGeom prst="rect">
            <a:avLst/>
          </a:prstGeom>
        </p:spPr>
      </p:pic>
      <p:sp>
        <p:nvSpPr>
          <p:cNvPr id="4" name="TekstniOkvir 3">
            <a:extLst>
              <a:ext uri="{FF2B5EF4-FFF2-40B4-BE49-F238E27FC236}">
                <a16:creationId xmlns:a16="http://schemas.microsoft.com/office/drawing/2014/main" id="{CA6ACEAC-9C7F-46A9-A0BD-F42825C39AD2}"/>
              </a:ext>
            </a:extLst>
          </p:cNvPr>
          <p:cNvSpPr txBox="1"/>
          <p:nvPr/>
        </p:nvSpPr>
        <p:spPr>
          <a:xfrm>
            <a:off x="8991600" y="521454"/>
            <a:ext cx="32004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2800" b="1" i="0" dirty="0">
                <a:solidFill>
                  <a:srgbClr val="8B2323"/>
                </a:solidFill>
                <a:effectLst/>
                <a:latin typeface="A Plantin"/>
              </a:rPr>
              <a:t>Dekalog </a:t>
            </a:r>
          </a:p>
          <a:p>
            <a:r>
              <a:rPr lang="hr-HR" sz="2800" b="0" i="0" dirty="0">
                <a:solidFill>
                  <a:srgbClr val="212529"/>
                </a:solidFill>
                <a:effectLst/>
                <a:latin typeface="A Plantin"/>
              </a:rPr>
              <a:t>(grč. </a:t>
            </a:r>
            <a:r>
              <a:rPr lang="el-GR" sz="2800" b="0" i="1" dirty="0">
                <a:solidFill>
                  <a:srgbClr val="000000"/>
                </a:solidFill>
                <a:effectLst/>
                <a:latin typeface="A Plantin"/>
              </a:rPr>
              <a:t>δέϰα:</a:t>
            </a:r>
            <a:r>
              <a:rPr lang="el-GR" sz="2800" b="0" i="0" dirty="0">
                <a:solidFill>
                  <a:srgbClr val="212529"/>
                </a:solidFill>
                <a:effectLst/>
                <a:latin typeface="A Plantin"/>
              </a:rPr>
              <a:t> </a:t>
            </a:r>
            <a:r>
              <a:rPr lang="hr-HR" sz="2800" b="0" i="0" dirty="0">
                <a:solidFill>
                  <a:srgbClr val="212529"/>
                </a:solidFill>
                <a:effectLst/>
                <a:latin typeface="A Plantin"/>
              </a:rPr>
              <a:t>deset i </a:t>
            </a:r>
          </a:p>
          <a:p>
            <a:r>
              <a:rPr lang="hr-HR" sz="2800" dirty="0">
                <a:solidFill>
                  <a:srgbClr val="212529"/>
                </a:solidFill>
                <a:latin typeface="A Plantin"/>
              </a:rPr>
              <a:t>         </a:t>
            </a:r>
            <a:r>
              <a:rPr lang="el-GR" sz="2800" b="0" i="1" dirty="0">
                <a:solidFill>
                  <a:srgbClr val="000000"/>
                </a:solidFill>
                <a:effectLst/>
                <a:latin typeface="A Plantin"/>
              </a:rPr>
              <a:t>λόγος: </a:t>
            </a:r>
            <a:r>
              <a:rPr lang="hr-HR" sz="2800" b="0" i="0" dirty="0">
                <a:solidFill>
                  <a:srgbClr val="212529"/>
                </a:solidFill>
                <a:effectLst/>
                <a:latin typeface="A Plantin"/>
              </a:rPr>
              <a:t>riječ)</a:t>
            </a:r>
            <a:endParaRPr lang="hr-HR" sz="2800" dirty="0"/>
          </a:p>
        </p:txBody>
      </p:sp>
    </p:spTree>
    <p:extLst>
      <p:ext uri="{BB962C8B-B14F-4D97-AF65-F5344CB8AC3E}">
        <p14:creationId xmlns:p14="http://schemas.microsoft.com/office/powerpoint/2010/main" val="3941039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eset velikih sloboda – VJERONAUČNI PORTAL">
            <a:extLst>
              <a:ext uri="{FF2B5EF4-FFF2-40B4-BE49-F238E27FC236}">
                <a16:creationId xmlns:a16="http://schemas.microsoft.com/office/drawing/2014/main" id="{3CF54521-ECFF-4E67-8F99-C7B3064BAE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887" y="170247"/>
            <a:ext cx="8393560" cy="6250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8165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LAKAT] Deset Božjih zapovijedi | Portal za župnu katehezu">
            <a:extLst>
              <a:ext uri="{FF2B5EF4-FFF2-40B4-BE49-F238E27FC236}">
                <a16:creationId xmlns:a16="http://schemas.microsoft.com/office/drawing/2014/main" id="{0608E857-65D2-4D28-84C7-102EF6978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0" y="0"/>
            <a:ext cx="90154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0542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0E611B6A-6819-4128-9618-447F9EA14C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2" r="130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544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 na kojoj se prikazuje Font, tekst, tipografija, dizajn&#10;&#10;Opis je automatski generiran">
            <a:extLst>
              <a:ext uri="{FF2B5EF4-FFF2-40B4-BE49-F238E27FC236}">
                <a16:creationId xmlns:a16="http://schemas.microsoft.com/office/drawing/2014/main" id="{EFBA1C4F-DA1A-4690-974F-8FF74ABA0B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0"/>
            <a:ext cx="7045625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079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E72629F3-B02B-4284-915E-75779CC596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1081" y="0"/>
            <a:ext cx="5189838" cy="6858000"/>
          </a:xfrm>
          <a:prstGeom prst="rect">
            <a:avLst/>
          </a:prstGeom>
        </p:spPr>
      </p:pic>
      <p:sp>
        <p:nvSpPr>
          <p:cNvPr id="3" name="Pravokutnik 2">
            <a:extLst>
              <a:ext uri="{FF2B5EF4-FFF2-40B4-BE49-F238E27FC236}">
                <a16:creationId xmlns:a16="http://schemas.microsoft.com/office/drawing/2014/main" id="{DBD0AC37-F1A3-4368-BA88-76655B64F9DE}"/>
              </a:ext>
            </a:extLst>
          </p:cNvPr>
          <p:cNvSpPr/>
          <p:nvPr/>
        </p:nvSpPr>
        <p:spPr>
          <a:xfrm>
            <a:off x="6567055" y="3241964"/>
            <a:ext cx="1662545" cy="2272145"/>
          </a:xfrm>
          <a:prstGeom prst="rect">
            <a:avLst/>
          </a:prstGeom>
          <a:noFill/>
          <a:ln w="25400" cmpd="sng">
            <a:solidFill>
              <a:srgbClr val="FF0000">
                <a:alpha val="8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01205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Text Box 6">
            <a:extLst>
              <a:ext uri="{FF2B5EF4-FFF2-40B4-BE49-F238E27FC236}">
                <a16:creationId xmlns:a16="http://schemas.microsoft.com/office/drawing/2014/main" id="{18F194F7-EA6C-482A-A911-67CAF6721A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690" y="1133620"/>
            <a:ext cx="11686309" cy="289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None/>
            </a:pPr>
            <a:r>
              <a:rPr lang="hr-HR" altLang="sr-Latn-RS" sz="2800" dirty="0">
                <a:latin typeface="Segoe Print" panose="02000600000000000000" pitchFamily="2" charset="0"/>
              </a:rPr>
              <a:t>-unutrašnji odraz Božjega zakona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sr-Latn-RS" sz="2800" dirty="0">
                <a:latin typeface="Segoe Print" panose="02000600000000000000" pitchFamily="2" charset="0"/>
              </a:rPr>
              <a:t>-Božji glas u našem razumu koji nam daje  sposobnost razlikovati dobro od zla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sr-Latn-RS" sz="2800" dirty="0">
                <a:latin typeface="Segoe Print" panose="02000600000000000000" pitchFamily="2" charset="0"/>
              </a:rPr>
              <a:t>-nepisan zakon urezan u naša srca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sr-Latn-RS" sz="2800" dirty="0">
                <a:latin typeface="Segoe Print" panose="02000600000000000000" pitchFamily="2" charset="0"/>
              </a:rPr>
              <a:t>-potiče nas činiti dobro i izbjegavati zlo</a:t>
            </a:r>
            <a:endParaRPr lang="en-US" altLang="sr-Latn-RS" sz="2800" dirty="0">
              <a:latin typeface="Segoe Print" panose="02000600000000000000" pitchFamily="2" charset="0"/>
            </a:endParaRPr>
          </a:p>
        </p:txBody>
      </p:sp>
      <p:pic>
        <p:nvPicPr>
          <p:cNvPr id="3" name="Slika 2" descr="Slika na kojoj se prikazuje Font, tekst, tipografija, dizajn&#10;&#10;Opis je automatski generiran">
            <a:extLst>
              <a:ext uri="{FF2B5EF4-FFF2-40B4-BE49-F238E27FC236}">
                <a16:creationId xmlns:a16="http://schemas.microsoft.com/office/drawing/2014/main" id="{EFBA1C4F-DA1A-4690-974F-8FF74ABA0B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0"/>
            <a:ext cx="7045625" cy="1028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Text Box 6">
            <a:extLst>
              <a:ext uri="{FF2B5EF4-FFF2-40B4-BE49-F238E27FC236}">
                <a16:creationId xmlns:a16="http://schemas.microsoft.com/office/drawing/2014/main" id="{18F194F7-EA6C-482A-A911-67CAF6721A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690" y="1133620"/>
            <a:ext cx="11686309" cy="289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None/>
            </a:pPr>
            <a:r>
              <a:rPr lang="hr-HR" altLang="sr-Latn-RS" sz="2800" dirty="0">
                <a:latin typeface="Segoe Print" panose="02000600000000000000" pitchFamily="2" charset="0"/>
              </a:rPr>
              <a:t>-unutrašnji odraz Božjega zakona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sr-Latn-RS" sz="2800" b="1" dirty="0">
                <a:latin typeface="Segoe Print" panose="02000600000000000000" pitchFamily="2" charset="0"/>
              </a:rPr>
              <a:t>-Božji glas u našem razumu koji nam daje  sposobnost razlikovati dobro od zla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sr-Latn-RS" sz="2800" dirty="0">
                <a:latin typeface="Segoe Print" panose="02000600000000000000" pitchFamily="2" charset="0"/>
              </a:rPr>
              <a:t>-nepisan zakon urezan u naša srca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sr-Latn-RS" sz="2800" b="1" dirty="0">
                <a:latin typeface="Segoe Print" panose="02000600000000000000" pitchFamily="2" charset="0"/>
              </a:rPr>
              <a:t>-potiče nas činiti dobro i izbjegavati zlo</a:t>
            </a:r>
            <a:endParaRPr lang="en-US" altLang="sr-Latn-RS" sz="2800" b="1" dirty="0">
              <a:latin typeface="Segoe Print" panose="02000600000000000000" pitchFamily="2" charset="0"/>
            </a:endParaRPr>
          </a:p>
        </p:txBody>
      </p:sp>
      <p:pic>
        <p:nvPicPr>
          <p:cNvPr id="3" name="Slika 2" descr="Slika na kojoj se prikazuje Font, tekst, tipografija, dizajn&#10;&#10;Opis je automatski generiran">
            <a:extLst>
              <a:ext uri="{FF2B5EF4-FFF2-40B4-BE49-F238E27FC236}">
                <a16:creationId xmlns:a16="http://schemas.microsoft.com/office/drawing/2014/main" id="{EFBA1C4F-DA1A-4690-974F-8FF74ABA0B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0"/>
            <a:ext cx="7045625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593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46371AE4-D3F7-411F-A248-1879544BAF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920" y="512128"/>
            <a:ext cx="914400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sr-Latn-RS" sz="2800" dirty="0">
                <a:latin typeface="Segoe Print" panose="02000600000000000000" pitchFamily="2" charset="0"/>
              </a:rPr>
              <a:t>-svatko ima pravo živjeti po svojoj savjesti i  djelovati po njoj u potpunoj slobodi (</a:t>
            </a:r>
            <a:r>
              <a:rPr lang="hr-HR" altLang="sr-Latn-RS" sz="2800" b="1" dirty="0">
                <a:latin typeface="Segoe Print" panose="02000600000000000000" pitchFamily="2" charset="0"/>
              </a:rPr>
              <a:t>priziv na savjest</a:t>
            </a:r>
            <a:r>
              <a:rPr lang="hr-HR" altLang="sr-Latn-RS" sz="2800" dirty="0">
                <a:latin typeface="Segoe Print" panose="02000600000000000000" pitchFamily="2" charset="0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2800" dirty="0">
              <a:latin typeface="Segoe Print" panose="02000600000000000000" pitchFamily="2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sr-Latn-RS" sz="2800" dirty="0">
                <a:latin typeface="Segoe Print" panose="02000600000000000000" pitchFamily="2" charset="0"/>
              </a:rPr>
              <a:t>-moramo donositi </a:t>
            </a:r>
            <a:r>
              <a:rPr lang="hr-HR" altLang="sr-Latn-RS" sz="2800" b="1" dirty="0">
                <a:latin typeface="Segoe Print" panose="02000600000000000000" pitchFamily="2" charset="0"/>
              </a:rPr>
              <a:t>ispravan sud savjesti </a:t>
            </a:r>
            <a:r>
              <a:rPr lang="hr-HR" altLang="sr-Latn-RS" sz="2800" dirty="0">
                <a:latin typeface="Segoe Print" panose="02000600000000000000" pitchFamily="2" charset="0"/>
              </a:rPr>
              <a:t>(ako je u skladu s našim razumom i Božjom voljom)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2800" dirty="0">
              <a:latin typeface="Segoe Print" panose="02000600000000000000" pitchFamily="2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sr-Latn-RS" sz="2800" dirty="0">
                <a:latin typeface="Segoe Print" panose="02000600000000000000" pitchFamily="2" charset="0"/>
              </a:rPr>
              <a:t>-</a:t>
            </a:r>
            <a:r>
              <a:rPr lang="hr-HR" altLang="sr-Latn-RS" sz="2800" b="1" dirty="0">
                <a:latin typeface="Segoe Print" panose="02000600000000000000" pitchFamily="2" charset="0"/>
              </a:rPr>
              <a:t>savjest trebamo trajno odgajati </a:t>
            </a:r>
            <a:r>
              <a:rPr lang="hr-HR" altLang="sr-Latn-RS" sz="2800" dirty="0">
                <a:latin typeface="Segoe Print" panose="02000600000000000000" pitchFamily="2" charset="0"/>
              </a:rPr>
              <a:t>(savjest odgajamo i preispitujemo u svjetlu Božje riječi)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3">
            <a:extLst>
              <a:ext uri="{FF2B5EF4-FFF2-40B4-BE49-F238E27FC236}">
                <a16:creationId xmlns:a16="http://schemas.microsoft.com/office/drawing/2014/main" id="{92EDB0CC-AE4A-469E-9F46-01DE55CA89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240" y="576264"/>
            <a:ext cx="9144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sr-Latn-RS" sz="3600" dirty="0">
                <a:latin typeface="Segoe Print" panose="02000600000000000000" pitchFamily="2" charset="0"/>
              </a:rPr>
              <a:t>-djelovanje savjesti:					</a:t>
            </a:r>
            <a:endParaRPr lang="en-US" altLang="sr-Latn-RS" sz="3600" dirty="0">
              <a:latin typeface="Segoe Print" panose="02000600000000000000" pitchFamily="2" charset="0"/>
            </a:endParaRPr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6941DC89-0DC8-4524-A9EA-9F4765F874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2254" y="2000142"/>
            <a:ext cx="124104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sr-Latn-RS" sz="3600" dirty="0">
                <a:latin typeface="Segoe Print" panose="02000600000000000000" pitchFamily="2" charset="0"/>
              </a:rPr>
              <a:t>prije</a:t>
            </a:r>
            <a:endParaRPr lang="en-US" altLang="sr-Latn-RS" sz="3600" dirty="0">
              <a:latin typeface="Segoe Print" panose="02000600000000000000" pitchFamily="2" charset="0"/>
            </a:endParaRP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2AF09123-4478-4D7C-BD95-F6ECB80309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8301" y="2000141"/>
            <a:ext cx="259718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sr-Latn-RS" sz="3600" dirty="0">
                <a:latin typeface="Segoe Print" panose="02000600000000000000" pitchFamily="2" charset="0"/>
              </a:rPr>
              <a:t>za vrijeme</a:t>
            </a:r>
            <a:endParaRPr lang="en-US" altLang="sr-Latn-RS" sz="3600" dirty="0">
              <a:latin typeface="Segoe Print" panose="02000600000000000000" pitchFamily="2" charset="0"/>
            </a:endParaRPr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132A3F84-1D5E-44D3-9A1A-EDB0EF5BAD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17084" y="2000140"/>
            <a:ext cx="272222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sr-Latn-RS" sz="3600" dirty="0">
                <a:latin typeface="Segoe Print" panose="02000600000000000000" pitchFamily="2" charset="0"/>
              </a:rPr>
              <a:t>poslije čina</a:t>
            </a:r>
            <a:endParaRPr lang="en-US" altLang="sr-Latn-RS" sz="3600" dirty="0">
              <a:latin typeface="Segoe Print" panose="02000600000000000000" pitchFamily="2" charset="0"/>
            </a:endParaRPr>
          </a:p>
        </p:txBody>
      </p:sp>
      <p:sp>
        <p:nvSpPr>
          <p:cNvPr id="3080" name="Line 8">
            <a:extLst>
              <a:ext uri="{FF2B5EF4-FFF2-40B4-BE49-F238E27FC236}">
                <a16:creationId xmlns:a16="http://schemas.microsoft.com/office/drawing/2014/main" id="{F382FC38-A0F8-42CE-B4BB-EBF5B2222A97}"/>
              </a:ext>
            </a:extLst>
          </p:cNvPr>
          <p:cNvSpPr>
            <a:spLocks noChangeShapeType="1"/>
          </p:cNvSpPr>
          <p:nvPr/>
        </p:nvSpPr>
        <p:spPr bwMode="auto">
          <a:xfrm>
            <a:off x="1882776" y="2646471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>
              <a:latin typeface="Segoe Print" panose="02000600000000000000" pitchFamily="2" charset="0"/>
            </a:endParaRPr>
          </a:p>
        </p:txBody>
      </p:sp>
      <p:sp>
        <p:nvSpPr>
          <p:cNvPr id="3081" name="Text Box 9">
            <a:extLst>
              <a:ext uri="{FF2B5EF4-FFF2-40B4-BE49-F238E27FC236}">
                <a16:creationId xmlns:a16="http://schemas.microsoft.com/office/drawing/2014/main" id="{BF6A3661-D850-4D36-A685-57A3A8F3FC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3108" y="3321051"/>
            <a:ext cx="2087562" cy="228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sr-Latn-RS" sz="3600" dirty="0">
                <a:latin typeface="Segoe Print" panose="02000600000000000000" pitchFamily="2" charset="0"/>
              </a:rPr>
              <a:t>poticaj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sr-Latn-RS" sz="3600" dirty="0">
                <a:latin typeface="Segoe Print" panose="02000600000000000000" pitchFamily="2" charset="0"/>
              </a:rPr>
              <a:t>obveza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sr-Latn-RS" sz="3600" dirty="0">
                <a:latin typeface="Segoe Print" panose="02000600000000000000" pitchFamily="2" charset="0"/>
              </a:rPr>
              <a:t>zabrana</a:t>
            </a:r>
            <a:endParaRPr lang="en-US" altLang="sr-Latn-RS" sz="3600" dirty="0">
              <a:latin typeface="Segoe Print" panose="02000600000000000000" pitchFamily="2" charset="0"/>
            </a:endParaRPr>
          </a:p>
        </p:txBody>
      </p:sp>
      <p:sp>
        <p:nvSpPr>
          <p:cNvPr id="3082" name="Text Box 10">
            <a:extLst>
              <a:ext uri="{FF2B5EF4-FFF2-40B4-BE49-F238E27FC236}">
                <a16:creationId xmlns:a16="http://schemas.microsoft.com/office/drawing/2014/main" id="{E45B4C98-945B-4FF0-989C-6A46FBD70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5776" y="3321051"/>
            <a:ext cx="2087562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hr-HR" altLang="sr-Latn-RS" sz="3600" dirty="0">
                <a:latin typeface="Segoe Print" panose="02000600000000000000" pitchFamily="2" charset="0"/>
              </a:rPr>
              <a:t>činim li dobro ili ne</a:t>
            </a:r>
            <a:endParaRPr lang="en-US" altLang="sr-Latn-RS" sz="3600" dirty="0">
              <a:latin typeface="Segoe Print" panose="02000600000000000000" pitchFamily="2" charset="0"/>
            </a:endParaRPr>
          </a:p>
        </p:txBody>
      </p:sp>
      <p:sp>
        <p:nvSpPr>
          <p:cNvPr id="3083" name="Line 11">
            <a:extLst>
              <a:ext uri="{FF2B5EF4-FFF2-40B4-BE49-F238E27FC236}">
                <a16:creationId xmlns:a16="http://schemas.microsoft.com/office/drawing/2014/main" id="{B45A8636-9261-488E-A1AE-544586C877FF}"/>
              </a:ext>
            </a:extLst>
          </p:cNvPr>
          <p:cNvSpPr>
            <a:spLocks noChangeShapeType="1"/>
          </p:cNvSpPr>
          <p:nvPr/>
        </p:nvSpPr>
        <p:spPr bwMode="auto">
          <a:xfrm>
            <a:off x="5670709" y="2646471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>
              <a:latin typeface="Segoe Print" panose="02000600000000000000" pitchFamily="2" charset="0"/>
            </a:endParaRPr>
          </a:p>
        </p:txBody>
      </p:sp>
      <p:sp>
        <p:nvSpPr>
          <p:cNvPr id="3084" name="Line 12">
            <a:extLst>
              <a:ext uri="{FF2B5EF4-FFF2-40B4-BE49-F238E27FC236}">
                <a16:creationId xmlns:a16="http://schemas.microsoft.com/office/drawing/2014/main" id="{ED9A123C-E8DC-4A75-8809-15432DD6270B}"/>
              </a:ext>
            </a:extLst>
          </p:cNvPr>
          <p:cNvSpPr>
            <a:spLocks noChangeShapeType="1"/>
          </p:cNvSpPr>
          <p:nvPr/>
        </p:nvSpPr>
        <p:spPr bwMode="auto">
          <a:xfrm>
            <a:off x="9678194" y="2646471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>
              <a:latin typeface="Segoe Print" panose="02000600000000000000" pitchFamily="2" charset="0"/>
            </a:endParaRPr>
          </a:p>
        </p:txBody>
      </p:sp>
      <p:sp>
        <p:nvSpPr>
          <p:cNvPr id="3085" name="Text Box 13">
            <a:extLst>
              <a:ext uri="{FF2B5EF4-FFF2-40B4-BE49-F238E27FC236}">
                <a16:creationId xmlns:a16="http://schemas.microsoft.com/office/drawing/2014/main" id="{88A77873-F4E7-45CF-AE09-5698888BB3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1944" y="3321051"/>
            <a:ext cx="3492500" cy="338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hr-HR" altLang="sr-Latn-RS" sz="3600" dirty="0">
                <a:latin typeface="Segoe Print" panose="02000600000000000000" pitchFamily="2" charset="0"/>
              </a:rPr>
              <a:t>osuda, kazna, prijetnja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hr-HR" altLang="sr-Latn-RS" sz="3600" dirty="0">
                <a:latin typeface="Segoe Print" panose="02000600000000000000" pitchFamily="2" charset="0"/>
              </a:rPr>
              <a:t>ili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hr-HR" altLang="sr-Latn-RS" sz="3600" dirty="0">
                <a:latin typeface="Segoe Print" panose="02000600000000000000" pitchFamily="2" charset="0"/>
              </a:rPr>
              <a:t>nagrada, pohvala, sreća</a:t>
            </a:r>
            <a:endParaRPr lang="en-US" altLang="sr-Latn-RS" sz="3600" dirty="0">
              <a:latin typeface="Segoe Print" panose="02000600000000000000" pitchFamily="2" charset="0"/>
            </a:endParaRPr>
          </a:p>
        </p:txBody>
      </p:sp>
      <p:sp>
        <p:nvSpPr>
          <p:cNvPr id="4109" name="AutoShape 15">
            <a:hlinkClick r:id="rId2" action="ppaction://hlinkpres?slideindex=11&amp;slidetitle=Slajd 11" highlightClick="1"/>
            <a:extLst>
              <a:ext uri="{FF2B5EF4-FFF2-40B4-BE49-F238E27FC236}">
                <a16:creationId xmlns:a16="http://schemas.microsoft.com/office/drawing/2014/main" id="{6576714F-A10C-47CE-91B6-C875EE845F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8388" y="1"/>
            <a:ext cx="1979612" cy="576263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1800">
              <a:latin typeface="Segoe Print" panose="020006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307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70" decel="100000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770" decel="100000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70" decel="100000"/>
                                        <p:tgtEl>
                                          <p:spTgt spid="3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770" decel="100000"/>
                                        <p:tgtEl>
                                          <p:spTgt spid="3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3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9" dur="770" fill="hold"/>
                                        <p:tgtEl>
                                          <p:spTgt spid="3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30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30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30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3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30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30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/>
      <p:bldP spid="308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74BD197D-A1F3-42B0-8DEA-05BED63FEA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31814" cy="4057650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DFCFE3A6-2CD5-429D-8C0A-B07A90021A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6361" y="168583"/>
            <a:ext cx="3225923" cy="461731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C50E0779-C576-4A49-BF0F-CE43920167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28851"/>
            <a:ext cx="3225923" cy="461731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2E916EE6-3DD9-4357-B2B9-C2FCF8F02E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9436" y="1567094"/>
            <a:ext cx="3225923" cy="461731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9C47E799-5376-4083-870C-1599298E6B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2671" y="2028778"/>
            <a:ext cx="3225923" cy="461731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DE47E984-C987-455E-A8DF-F202997717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176" y="2468826"/>
            <a:ext cx="3225923" cy="461731"/>
          </a:xfrm>
          <a:prstGeom prst="rect">
            <a:avLst/>
          </a:prstGeom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95845905-5486-42EA-912F-685DBE9A7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4799" y="2889957"/>
            <a:ext cx="3225923" cy="461731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8394AD67-988A-44DE-A196-F68AEE380F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250" y="3392241"/>
            <a:ext cx="3225923" cy="461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38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74BD197D-A1F3-42B0-8DEA-05BED63FEA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31814" cy="4057650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DFCFE3A6-2CD5-429D-8C0A-B07A90021A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6361" y="168583"/>
            <a:ext cx="3225923" cy="461731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C50E0779-C576-4A49-BF0F-CE43920167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28851"/>
            <a:ext cx="3225923" cy="461731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2E916EE6-3DD9-4357-B2B9-C2FCF8F02E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9436" y="1567094"/>
            <a:ext cx="3225923" cy="461731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9C47E799-5376-4083-870C-1599298E6B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2671" y="2028778"/>
            <a:ext cx="3225923" cy="461731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DE47E984-C987-455E-A8DF-F202997717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176" y="2468826"/>
            <a:ext cx="3225923" cy="461731"/>
          </a:xfrm>
          <a:prstGeom prst="rect">
            <a:avLst/>
          </a:prstGeom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95845905-5486-42EA-912F-685DBE9A7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4799" y="2889957"/>
            <a:ext cx="3225923" cy="461731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8394AD67-988A-44DE-A196-F68AEE380F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250" y="3392241"/>
            <a:ext cx="3225923" cy="461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952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niOkvir 2">
            <a:extLst>
              <a:ext uri="{FF2B5EF4-FFF2-40B4-BE49-F238E27FC236}">
                <a16:creationId xmlns:a16="http://schemas.microsoft.com/office/drawing/2014/main" id="{C3F1168F-74CC-4A01-A4AB-35CB8D78CF76}"/>
              </a:ext>
            </a:extLst>
          </p:cNvPr>
          <p:cNvSpPr txBox="1"/>
          <p:nvPr/>
        </p:nvSpPr>
        <p:spPr>
          <a:xfrm>
            <a:off x="1480" y="368378"/>
            <a:ext cx="1219052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sr-Latn-RS" sz="2800" dirty="0">
                <a:latin typeface="Segoe Print" panose="02000600000000000000" pitchFamily="2" charset="0"/>
              </a:rPr>
              <a:t>-</a:t>
            </a:r>
            <a:r>
              <a:rPr lang="hr-HR" altLang="sr-Latn-RS" sz="2800" b="1" dirty="0">
                <a:latin typeface="Segoe Print" panose="02000600000000000000" pitchFamily="2" charset="0"/>
              </a:rPr>
              <a:t>skrupulozna savjest </a:t>
            </a:r>
            <a:r>
              <a:rPr lang="hr-HR" altLang="sr-Latn-RS" sz="2800" dirty="0">
                <a:latin typeface="Segoe Print" panose="02000600000000000000" pitchFamily="2" charset="0"/>
              </a:rPr>
              <a:t>– savjest koja stalno i preko svake mjere promišlja o tome je li nešto dobro ili zlo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sr-Latn-RS" sz="2800" dirty="0">
                <a:latin typeface="Segoe Print" panose="02000600000000000000" pitchFamily="2" charset="0"/>
              </a:rPr>
              <a:t>-</a:t>
            </a:r>
            <a:r>
              <a:rPr lang="hr-HR" altLang="sr-Latn-RS" sz="2800" b="1" dirty="0" err="1">
                <a:latin typeface="Segoe Print" panose="02000600000000000000" pitchFamily="2" charset="0"/>
              </a:rPr>
              <a:t>laksna</a:t>
            </a:r>
            <a:r>
              <a:rPr lang="hr-HR" altLang="sr-Latn-RS" sz="2800" b="1" dirty="0">
                <a:latin typeface="Segoe Print" panose="02000600000000000000" pitchFamily="2" charset="0"/>
              </a:rPr>
              <a:t> savjest </a:t>
            </a:r>
            <a:r>
              <a:rPr lang="hr-HR" altLang="sr-Latn-RS" sz="2800" dirty="0">
                <a:latin typeface="Segoe Print" panose="02000600000000000000" pitchFamily="2" charset="0"/>
              </a:rPr>
              <a:t>(</a:t>
            </a:r>
            <a:r>
              <a:rPr lang="hr-HR" altLang="sr-Latn-RS" sz="2800" dirty="0" err="1">
                <a:latin typeface="Segoe Print" panose="02000600000000000000" pitchFamily="2" charset="0"/>
              </a:rPr>
              <a:t>bezskrupulozna</a:t>
            </a:r>
            <a:r>
              <a:rPr lang="hr-HR" altLang="sr-Latn-RS" sz="2800" dirty="0">
                <a:latin typeface="Segoe Print" panose="02000600000000000000" pitchFamily="2" charset="0"/>
              </a:rPr>
              <a:t>) - </a:t>
            </a:r>
            <a:r>
              <a:rPr lang="hr-HR" sz="2800" dirty="0">
                <a:latin typeface="Segoe Print" panose="02000600000000000000" pitchFamily="2" charset="0"/>
              </a:rPr>
              <a:t>olako prelazi preko svojih loših čina</a:t>
            </a:r>
            <a:endParaRPr lang="en-US" altLang="sr-Latn-RS" sz="2800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440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D874B7B4-FFAE-4CBB-B6D4-2CEB186B2C6E}"/>
              </a:ext>
            </a:extLst>
          </p:cNvPr>
          <p:cNvSpPr txBox="1"/>
          <p:nvPr/>
        </p:nvSpPr>
        <p:spPr>
          <a:xfrm>
            <a:off x="0" y="461639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dirty="0">
                <a:latin typeface="Segoe Print" panose="02000600000000000000" pitchFamily="2" charset="0"/>
              </a:rPr>
              <a:t>-”</a:t>
            </a:r>
            <a:r>
              <a:rPr lang="hr-HR" sz="2800" b="1" dirty="0">
                <a:latin typeface="Segoe Print" panose="02000600000000000000" pitchFamily="2" charset="0"/>
              </a:rPr>
              <a:t>priziv na savjest</a:t>
            </a:r>
            <a:r>
              <a:rPr lang="hr-HR" sz="2800" dirty="0">
                <a:latin typeface="Segoe Print" panose="02000600000000000000" pitchFamily="2" charset="0"/>
              </a:rPr>
              <a:t>” -</a:t>
            </a:r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id="{9D1A346E-1824-4E65-9AE5-A46AB6B1A575}"/>
              </a:ext>
            </a:extLst>
          </p:cNvPr>
          <p:cNvSpPr txBox="1"/>
          <p:nvPr/>
        </p:nvSpPr>
        <p:spPr>
          <a:xfrm>
            <a:off x="4048217" y="461639"/>
            <a:ext cx="80017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dirty="0">
                <a:latin typeface="Segoe Print" panose="02000600000000000000" pitchFamily="2" charset="0"/>
              </a:rPr>
              <a:t>odluka je i pravo pojedinca na odbijanje izvršavanje zahtjeva ili odredbe koju mu nameće pravni sustav</a:t>
            </a:r>
          </a:p>
        </p:txBody>
      </p:sp>
    </p:spTree>
    <p:extLst>
      <p:ext uri="{BB962C8B-B14F-4D97-AF65-F5344CB8AC3E}">
        <p14:creationId xmlns:p14="http://schemas.microsoft.com/office/powerpoint/2010/main" val="2679813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4544A5E4-13F1-4277-B251-59DBD352942C}"/>
              </a:ext>
            </a:extLst>
          </p:cNvPr>
          <p:cNvSpPr txBox="1"/>
          <p:nvPr/>
        </p:nvSpPr>
        <p:spPr>
          <a:xfrm>
            <a:off x="0" y="213064"/>
            <a:ext cx="1212689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dirty="0">
                <a:latin typeface="Segoe Print" panose="02000600000000000000" pitchFamily="2" charset="0"/>
              </a:rPr>
              <a:t>Domaća zadaća:</a:t>
            </a:r>
          </a:p>
          <a:p>
            <a:endParaRPr lang="hr-HR" sz="2800" dirty="0">
              <a:latin typeface="Segoe Print" panose="02000600000000000000" pitchFamily="2" charset="0"/>
            </a:endParaRPr>
          </a:p>
          <a:p>
            <a:r>
              <a:rPr lang="hr-HR" sz="2800" dirty="0">
                <a:latin typeface="Segoe Print" panose="02000600000000000000" pitchFamily="2" charset="0"/>
              </a:rPr>
              <a:t>	Riješiti </a:t>
            </a:r>
            <a:r>
              <a:rPr lang="hr-HR" sz="2800" dirty="0">
                <a:latin typeface="Segoe Print" panose="02000600000000000000" pitchFamily="2" charset="0"/>
                <a:hlinkClick r:id="rId2"/>
              </a:rPr>
              <a:t>anketu o savjesti </a:t>
            </a:r>
            <a:r>
              <a:rPr lang="hr-HR" sz="2800" dirty="0">
                <a:latin typeface="Segoe Print" panose="02000600000000000000" pitchFamily="2" charset="0"/>
              </a:rPr>
              <a:t>(20 pitanja)</a:t>
            </a:r>
          </a:p>
          <a:p>
            <a:endParaRPr lang="hr-HR" sz="2800" dirty="0">
              <a:latin typeface="Segoe Print" panose="02000600000000000000" pitchFamily="2" charset="0"/>
            </a:endParaRPr>
          </a:p>
          <a:p>
            <a:r>
              <a:rPr lang="hr-HR" sz="2800" dirty="0">
                <a:latin typeface="Segoe Print" panose="02000600000000000000" pitchFamily="2" charset="0"/>
              </a:rPr>
              <a:t>	Napiši kratko razmišljanje (sastavak) na temu: </a:t>
            </a:r>
          </a:p>
          <a:p>
            <a:endParaRPr lang="hr-HR" sz="2800" b="1" dirty="0">
              <a:latin typeface="Segoe Print" panose="02000600000000000000" pitchFamily="2" charset="0"/>
            </a:endParaRPr>
          </a:p>
          <a:p>
            <a:r>
              <a:rPr lang="hr-HR" sz="2800" b="1" dirty="0">
                <a:latin typeface="Segoe Print" panose="02000600000000000000" pitchFamily="2" charset="0"/>
              </a:rPr>
              <a:t>	Koja je važnost savjesti i života po njoj u svakodnevici?</a:t>
            </a:r>
          </a:p>
        </p:txBody>
      </p:sp>
    </p:spTree>
    <p:extLst>
      <p:ext uri="{BB962C8B-B14F-4D97-AF65-F5344CB8AC3E}">
        <p14:creationId xmlns:p14="http://schemas.microsoft.com/office/powerpoint/2010/main" val="94657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256</Words>
  <Application>Microsoft Office PowerPoint</Application>
  <PresentationFormat>Široki zaslon</PresentationFormat>
  <Paragraphs>38</Paragraphs>
  <Slides>17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17</vt:i4>
      </vt:variant>
    </vt:vector>
  </HeadingPairs>
  <TitlesOfParts>
    <vt:vector size="23" baseType="lpstr">
      <vt:lpstr>A Plantin</vt:lpstr>
      <vt:lpstr>Arial</vt:lpstr>
      <vt:lpstr>Calibri</vt:lpstr>
      <vt:lpstr>Calibri Light</vt:lpstr>
      <vt:lpstr>Segoe Print</vt:lpstr>
      <vt:lpstr>Tema sustava Office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Josip Jelušić</dc:creator>
  <cp:lastModifiedBy>Josip Jelušić</cp:lastModifiedBy>
  <cp:revision>4</cp:revision>
  <dcterms:created xsi:type="dcterms:W3CDTF">2025-01-06T08:57:21Z</dcterms:created>
  <dcterms:modified xsi:type="dcterms:W3CDTF">2025-01-06T09:19:04Z</dcterms:modified>
</cp:coreProperties>
</file>