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263" r:id="rId3"/>
    <p:sldId id="258" r:id="rId4"/>
    <p:sldId id="259" r:id="rId5"/>
    <p:sldId id="260" r:id="rId6"/>
    <p:sldId id="256" r:id="rId7"/>
    <p:sldId id="267" r:id="rId8"/>
    <p:sldId id="268" r:id="rId9"/>
    <p:sldId id="279" r:id="rId10"/>
    <p:sldId id="278" r:id="rId11"/>
    <p:sldId id="280" r:id="rId12"/>
    <p:sldId id="281" r:id="rId13"/>
    <p:sldId id="282" r:id="rId14"/>
    <p:sldId id="303" r:id="rId15"/>
    <p:sldId id="283" r:id="rId16"/>
    <p:sldId id="284" r:id="rId17"/>
    <p:sldId id="285" r:id="rId18"/>
    <p:sldId id="286" r:id="rId19"/>
    <p:sldId id="287" r:id="rId20"/>
    <p:sldId id="288" r:id="rId21"/>
    <p:sldId id="290" r:id="rId22"/>
    <p:sldId id="291" r:id="rId23"/>
    <p:sldId id="292" r:id="rId24"/>
    <p:sldId id="293" r:id="rId25"/>
    <p:sldId id="294" r:id="rId26"/>
    <p:sldId id="306" r:id="rId27"/>
    <p:sldId id="309" r:id="rId28"/>
    <p:sldId id="310" r:id="rId29"/>
    <p:sldId id="295" r:id="rId30"/>
    <p:sldId id="296" r:id="rId31"/>
    <p:sldId id="311" r:id="rId32"/>
    <p:sldId id="297" r:id="rId33"/>
    <p:sldId id="298" r:id="rId34"/>
    <p:sldId id="299" r:id="rId35"/>
    <p:sldId id="301" r:id="rId36"/>
    <p:sldId id="269" r:id="rId37"/>
    <p:sldId id="257" r:id="rId38"/>
    <p:sldId id="300" r:id="rId39"/>
    <p:sldId id="304" r:id="rId40"/>
    <p:sldId id="307" r:id="rId41"/>
    <p:sldId id="305" r:id="rId42"/>
    <p:sldId id="277" r:id="rId43"/>
    <p:sldId id="308" r:id="rId4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ip Jelušić" initials="JJ" lastIdx="1" clrIdx="0">
    <p:extLst>
      <p:ext uri="{19B8F6BF-5375-455C-9EA6-DF929625EA0E}">
        <p15:presenceInfo xmlns:p15="http://schemas.microsoft.com/office/powerpoint/2012/main" userId="a14c43d34a6016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534083-4A19-4BD0-85BA-0BFE85149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C70634E-B3C4-44D0-966C-72767C46F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CCF26F7-F494-4E5B-A0CC-D48D06C3D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E616257-7DF1-49B0-AAFE-24B20F943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D3CD218-E850-4189-B6B4-3499C0BEF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041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7B2E4A-E11B-4D3B-8980-06FF19DAE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845D68D-526E-4A0E-AB31-F7FAEED9D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7558D9B-2951-4296-A60C-98A5C3F3F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E477922-AB69-4A57-B8ED-DE6B1B2A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95852D8-7684-4FD1-8AB8-03E20C2B1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507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DB76FA-221B-4C39-8A5F-7C7843527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2802576-DA49-4EF6-99EF-634959491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15DF3B4-C198-42F5-99AF-ACADC524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BC70761-FC21-439E-8845-698920C5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16105E5-544F-4D69-828E-13B16AEB8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3116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0F2238-19C7-464F-97EA-1738F5C6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B37141B-F1D7-4023-8D06-00CF0C465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E9F0F41-539E-47FC-9D5B-4F55C3850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ADE2FEB-CBB8-4C96-9DC1-14D14078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F0D3A02-3D8A-47EE-AF94-390042FBE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81598F5-D4AD-4F11-B931-3E32C81F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143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45895D-49B2-4E16-A1AB-9EAD8B6E2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0533674-DEA7-47A5-9B6D-0AFC37007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C3E1EDB4-E710-40AD-A364-64CE50062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AFB9278B-92D0-4589-B928-CB56440D67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859CCE69-B42B-47F8-9FF8-FF2385643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B824AA6F-6FE9-45C2-92C0-E11A44E9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DA2C2757-1E99-4A0C-9A24-88365E63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30F9805B-385A-495E-B2D7-B880F4F08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7292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2A38FF-C8A8-46F1-980F-709FD0AC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61ADD70F-4617-4DED-AA9F-1F6AC3A0F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7D9DA00-5CDC-4C21-9DCB-921D07E05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35ECC919-5254-4B29-9069-F4B87BBA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26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E41316BF-7567-45C8-9549-7B0C8A99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98B3852B-98A9-4227-A717-C6EAFC9BB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DE0E7AF-7DA3-408D-952D-D0D2BECC7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108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6A4D14-7B0D-422F-9683-28579AF5A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CE6CE81-D48B-415F-9F16-04A254FBE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949EF09-37BF-49A9-8D2B-9647D1D84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D5BD1FC-832C-4263-A944-CBD4AB9D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80E5D7B-3934-4FBD-A2B2-5D2385ED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FD7B5FD-BA44-41F1-B2CF-BB6335ED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9242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472930-CD8B-44C9-9DD8-4F2B700F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D448AD9-962E-4F5B-8903-0502514F4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6A773B5-EF0F-42E1-810F-0FA722EEA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2E85CE7-179F-4686-B894-51D182EA1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D8BD834-FD22-4133-95EB-01B64E6E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839CBA4-3EC9-4B79-BEAB-3BEFCCAF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0736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2C7FB9-CCEC-4A44-93A1-77931125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2FBD17C3-C088-46C8-9751-ACB5639EE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E452142-5090-494E-BFD7-B4078750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389A22-6EE6-4DBB-96ED-513543EE3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4BD78C2-6693-4B91-A30D-AA74C563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452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7320925-E667-4853-BB75-42A736809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2D294C2-D0DB-45AD-AD8B-405EB7A15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D7639EC-B767-498E-9B1F-DBAF14350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B22EC3C-17B2-4446-8607-23EC4A39F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B54C2FD-D161-4061-94D7-E88BB0542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756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DE86051-0FAA-487A-A2DA-3A4396BC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76671E6-15FE-4AAE-AE28-A2ED10C78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8E495B9-0881-433F-9607-B3FC227205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BD395-9292-487C-B122-571BEEC3A5E4}" type="datetimeFigureOut">
              <a:rPr lang="hr-HR" smtClean="0"/>
              <a:t>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33B6067-3371-429F-8E88-D679ECD5D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A6ED8F1-C496-41F4-94BB-698D8D7B4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261A0-BB3B-4361-AB0B-245A79EF39C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536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SAVJEST.pps#-1,11,Slajd 11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FvJamzTGgEurAgyaPQKQkZhPDXWkqS1Aj8Is0XrTzYRURDZCQ045R0RTNDhDRlhVV0hZUVZOM1AwTCQlQCNjPTEu" TargetMode="External"/><Relationship Id="rId2" Type="http://schemas.openxmlformats.org/officeDocument/2006/relationships/hyperlink" Target="https://forms.office.com/Pages/ResponsePage.aspx?id=FvJamzTGgEurAgyaPQKQkZhPDXWkqS1Aj8Is0XrTzYRUMVNYVkZaUFFDTlcxSU9LRldZVVVFU09aViQlQCNjPTEu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orms.office.com/Pages/ResponsePage.aspx?id=FvJamzTGgEurAgyaPQKQkZhPDXWkqS1Aj8Is0XrTzYRUNVgyTlhTT1Q1MTY1TUxUQUZLWTNKMU1KNSQlQCNjPTEu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B706A51-AF6F-4A40-9782-7D3BDFE58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876" y="0"/>
            <a:ext cx="5152247" cy="6858000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CA6ACEAC-9C7F-46A9-A0BD-F42825C39AD2}"/>
              </a:ext>
            </a:extLst>
          </p:cNvPr>
          <p:cNvSpPr txBox="1"/>
          <p:nvPr/>
        </p:nvSpPr>
        <p:spPr>
          <a:xfrm>
            <a:off x="8991600" y="521454"/>
            <a:ext cx="3200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b="1" i="0" dirty="0">
                <a:solidFill>
                  <a:srgbClr val="8B2323"/>
                </a:solidFill>
                <a:effectLst/>
                <a:latin typeface="A Plantin"/>
              </a:rPr>
              <a:t>Dekalog </a:t>
            </a:r>
          </a:p>
          <a:p>
            <a:r>
              <a:rPr lang="hr-HR" sz="2800" b="0" i="0" dirty="0">
                <a:solidFill>
                  <a:srgbClr val="212529"/>
                </a:solidFill>
                <a:effectLst/>
                <a:latin typeface="A Plantin"/>
              </a:rPr>
              <a:t>(grč. </a:t>
            </a:r>
            <a:r>
              <a:rPr lang="el-GR" sz="2800" b="0" i="1" dirty="0">
                <a:solidFill>
                  <a:srgbClr val="000000"/>
                </a:solidFill>
                <a:effectLst/>
                <a:latin typeface="A Plantin"/>
              </a:rPr>
              <a:t>δέϰα:</a:t>
            </a:r>
            <a:r>
              <a:rPr lang="el-GR" sz="2800" b="0" i="0" dirty="0">
                <a:solidFill>
                  <a:srgbClr val="212529"/>
                </a:solidFill>
                <a:effectLst/>
                <a:latin typeface="A Plantin"/>
              </a:rPr>
              <a:t> </a:t>
            </a:r>
            <a:r>
              <a:rPr lang="hr-HR" sz="2800" b="0" i="0" dirty="0">
                <a:solidFill>
                  <a:srgbClr val="212529"/>
                </a:solidFill>
                <a:effectLst/>
                <a:latin typeface="A Plantin"/>
              </a:rPr>
              <a:t>deset i </a:t>
            </a:r>
          </a:p>
          <a:p>
            <a:r>
              <a:rPr lang="hr-HR" sz="2800" dirty="0">
                <a:solidFill>
                  <a:srgbClr val="212529"/>
                </a:solidFill>
                <a:latin typeface="A Plantin"/>
              </a:rPr>
              <a:t>         </a:t>
            </a:r>
            <a:r>
              <a:rPr lang="el-GR" sz="2800" b="0" i="1" dirty="0">
                <a:solidFill>
                  <a:srgbClr val="000000"/>
                </a:solidFill>
                <a:effectLst/>
                <a:latin typeface="A Plantin"/>
              </a:rPr>
              <a:t>λόγος: </a:t>
            </a:r>
            <a:r>
              <a:rPr lang="hr-HR" sz="2800" b="0" i="0" dirty="0">
                <a:solidFill>
                  <a:srgbClr val="212529"/>
                </a:solidFill>
                <a:effectLst/>
                <a:latin typeface="A Plantin"/>
              </a:rPr>
              <a:t>riječ)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94103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DF8B5BDC-31D8-412D-988B-1A84E419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403" y="3165880"/>
            <a:ext cx="6105194" cy="20310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Tigar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razdere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plijen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i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spava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.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altLang="sr-Latn-RS" kern="1200" dirty="0">
              <a:solidFill>
                <a:srgbClr val="FFFFFF"/>
              </a:solidFill>
              <a:latin typeface="Segoe Print" panose="02000600000000000000" pitchFamily="2" charset="0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Čovjek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ubije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čovjeka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i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altLang="sr-Latn-RS" kern="1200" dirty="0" err="1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bdije</a:t>
            </a: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.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						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sr-Latn-RS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									</a:t>
            </a:r>
            <a:r>
              <a:rPr lang="en-US" altLang="sr-Latn-RS" sz="2000" kern="1200" dirty="0">
                <a:solidFill>
                  <a:srgbClr val="FFFFFF"/>
                </a:solidFill>
                <a:latin typeface="Segoe Print" panose="02000600000000000000" pitchFamily="2" charset="0"/>
                <a:ea typeface="+mj-ea"/>
                <a:cs typeface="+mj-cs"/>
              </a:rPr>
              <a:t>(Chateaubriand) </a:t>
            </a:r>
          </a:p>
        </p:txBody>
      </p:sp>
    </p:spTree>
    <p:extLst>
      <p:ext uri="{BB962C8B-B14F-4D97-AF65-F5344CB8AC3E}">
        <p14:creationId xmlns:p14="http://schemas.microsoft.com/office/powerpoint/2010/main" val="249087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2DDC37E-F501-4D1F-8869-A50E57A5B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08" y="90487"/>
            <a:ext cx="4591050" cy="667702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952EB5D-7C0A-4FA5-B370-4D6E9FDBE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070" y="2156487"/>
            <a:ext cx="37909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DE851CED-3D28-429B-936E-C53FC7446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0A1B1B59-A66F-4DFA-A095-EE0B46969F13}"/>
              </a:ext>
            </a:extLst>
          </p:cNvPr>
          <p:cNvSpPr/>
          <p:nvPr/>
        </p:nvSpPr>
        <p:spPr>
          <a:xfrm>
            <a:off x="8327254" y="5637320"/>
            <a:ext cx="3773010" cy="12206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4344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2ADC604-BC92-4484-9D3F-E18FABD2D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330" y="0"/>
            <a:ext cx="6752695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11D31B97-ED8A-4302-8F6C-6D8E3715B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330" y="0"/>
            <a:ext cx="6815089" cy="7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9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19A4E5-EFA2-4D5C-8B29-2C760D989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94FA0DC-276A-4F4E-9E43-B0F1055FE4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F4A1D81-8E37-42DB-BB44-9346848BA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827" cy="581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32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72629F3-B02B-4284-915E-75779CC59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081" y="0"/>
            <a:ext cx="5189838" cy="6858000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DBD0AC37-F1A3-4368-BA88-76655B64F9DE}"/>
              </a:ext>
            </a:extLst>
          </p:cNvPr>
          <p:cNvSpPr/>
          <p:nvPr/>
        </p:nvSpPr>
        <p:spPr>
          <a:xfrm>
            <a:off x="6567055" y="3241964"/>
            <a:ext cx="1662545" cy="2272145"/>
          </a:xfrm>
          <a:prstGeom prst="rect">
            <a:avLst/>
          </a:prstGeom>
          <a:noFill/>
          <a:ln w="25400" cmpd="sng">
            <a:solidFill>
              <a:srgbClr val="FF0000">
                <a:alpha val="8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120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>
            <a:extLst>
              <a:ext uri="{FF2B5EF4-FFF2-40B4-BE49-F238E27FC236}">
                <a16:creationId xmlns:a16="http://schemas.microsoft.com/office/drawing/2014/main" id="{976589B3-7F8E-4CE2-96C0-89A55FA22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927" y="167122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3200" b="1" dirty="0">
                <a:latin typeface="Segoe Print" panose="02000600000000000000" pitchFamily="2" charset="0"/>
              </a:rPr>
              <a:t>Savjest – Božji glas u duši </a:t>
            </a:r>
            <a:endParaRPr lang="en-US" sz="3200" b="1" dirty="0">
              <a:latin typeface="Segoe Print" panose="02000600000000000000" pitchFamily="2" charset="0"/>
            </a:endParaRP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18F194F7-EA6C-482A-A911-67CAF672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0" y="1133620"/>
            <a:ext cx="11686309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-unutrašnji odraz Božjega zakona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-Božji glas u našem razumu koji nam daje  sposobnost razlikovati dobro od zla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-nepisan zakon urezan u naša srca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-potiče nas činiti dobro i izbjegavati zlo</a:t>
            </a:r>
            <a:endParaRPr lang="en-US" altLang="sr-Latn-RS" sz="2800" dirty="0"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)">
            <a:hlinkClick r:id="" action="ppaction://media"/>
            <a:extLst>
              <a:ext uri="{FF2B5EF4-FFF2-40B4-BE49-F238E27FC236}">
                <a16:creationId xmlns:a16="http://schemas.microsoft.com/office/drawing/2014/main" id="{A1B9FD29-F208-4BE3-9096-276BC3C226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1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D341B16D-7490-4E62-977A-74E371D973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0"/>
            <a:ext cx="12099925" cy="680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8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2)">
            <a:hlinkClick r:id="" action="ppaction://media"/>
            <a:extLst>
              <a:ext uri="{FF2B5EF4-FFF2-40B4-BE49-F238E27FC236}">
                <a16:creationId xmlns:a16="http://schemas.microsoft.com/office/drawing/2014/main" id="{C691B48F-5332-4FD2-ABF0-8529786497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3)">
            <a:hlinkClick r:id="" action="ppaction://media"/>
            <a:extLst>
              <a:ext uri="{FF2B5EF4-FFF2-40B4-BE49-F238E27FC236}">
                <a16:creationId xmlns:a16="http://schemas.microsoft.com/office/drawing/2014/main" id="{C2FE7837-587C-4714-A1DA-D4A34767EA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4)">
            <a:hlinkClick r:id="" action="ppaction://media"/>
            <a:extLst>
              <a:ext uri="{FF2B5EF4-FFF2-40B4-BE49-F238E27FC236}">
                <a16:creationId xmlns:a16="http://schemas.microsoft.com/office/drawing/2014/main" id="{0441C5D2-133C-44E2-B1D9-D7C8E56EA8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8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>
            <a:extLst>
              <a:ext uri="{FF2B5EF4-FFF2-40B4-BE49-F238E27FC236}">
                <a16:creationId xmlns:a16="http://schemas.microsoft.com/office/drawing/2014/main" id="{976589B3-7F8E-4CE2-96C0-89A55FA22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927" y="167122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3200" b="1" dirty="0">
                <a:latin typeface="Segoe Print" panose="02000600000000000000" pitchFamily="2" charset="0"/>
              </a:rPr>
              <a:t>Savjest – Božji glas u duši </a:t>
            </a:r>
            <a:endParaRPr lang="en-US" sz="3200" b="1" dirty="0">
              <a:latin typeface="Segoe Print" panose="02000600000000000000" pitchFamily="2" charset="0"/>
            </a:endParaRP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18F194F7-EA6C-482A-A911-67CAF672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0" y="1133620"/>
            <a:ext cx="11686309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-unutrašnji odraz Božjega zakona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-Božji glas u našem razumu koji nam daje  sposobnost razlikovati dobro od zla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-nepisan zakon urezan u naša srca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-potiče nas činiti dobro i izbjegavati zlo</a:t>
            </a:r>
            <a:endParaRPr lang="en-US" altLang="sr-Latn-RS" sz="28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96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5)">
            <a:hlinkClick r:id="" action="ppaction://media"/>
            <a:extLst>
              <a:ext uri="{FF2B5EF4-FFF2-40B4-BE49-F238E27FC236}">
                <a16:creationId xmlns:a16="http://schemas.microsoft.com/office/drawing/2014/main" id="{448E7F25-F3A5-4DB4-AE0D-DC980E2723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5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6)">
            <a:hlinkClick r:id="" action="ppaction://media"/>
            <a:extLst>
              <a:ext uri="{FF2B5EF4-FFF2-40B4-BE49-F238E27FC236}">
                <a16:creationId xmlns:a16="http://schemas.microsoft.com/office/drawing/2014/main" id="{C938435E-2326-46D5-BD3E-9EFAACA1DC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7)">
            <a:hlinkClick r:id="" action="ppaction://media"/>
            <a:extLst>
              <a:ext uri="{FF2B5EF4-FFF2-40B4-BE49-F238E27FC236}">
                <a16:creationId xmlns:a16="http://schemas.microsoft.com/office/drawing/2014/main" id="{28705403-24D5-4EE6-B4D0-D797DA4F89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8)">
            <a:hlinkClick r:id="" action="ppaction://media"/>
            <a:extLst>
              <a:ext uri="{FF2B5EF4-FFF2-40B4-BE49-F238E27FC236}">
                <a16:creationId xmlns:a16="http://schemas.microsoft.com/office/drawing/2014/main" id="{1B396635-FC33-4E6E-A7F0-A90B87B96A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2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9)">
            <a:hlinkClick r:id="" action="ppaction://media"/>
            <a:extLst>
              <a:ext uri="{FF2B5EF4-FFF2-40B4-BE49-F238E27FC236}">
                <a16:creationId xmlns:a16="http://schemas.microsoft.com/office/drawing/2014/main" id="{DD818FA7-C853-43B9-BE92-E7268E256B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3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tolički vjeronauk 7.r. OŠ - Savjest- Božji glas u duši (online-video-cutter.com) (10)">
            <a:hlinkClick r:id="" action="ppaction://media"/>
            <a:extLst>
              <a:ext uri="{FF2B5EF4-FFF2-40B4-BE49-F238E27FC236}">
                <a16:creationId xmlns:a16="http://schemas.microsoft.com/office/drawing/2014/main" id="{D652171F-368F-4138-8B41-650F50373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26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(12)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DAABDFCC-A765-4D72-A892-F8A6F2E0D2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0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(12) (online-video-cutter.com) (1)">
            <a:hlinkClick r:id="" action="ppaction://media"/>
            <a:extLst>
              <a:ext uri="{FF2B5EF4-FFF2-40B4-BE49-F238E27FC236}">
                <a16:creationId xmlns:a16="http://schemas.microsoft.com/office/drawing/2014/main" id="{64331D32-2802-45AA-9734-614A4DD263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tolički vjeronauk 7.r. OŠ - Savjest- Božji glas u duši (online-video-cutter.com) (13)">
            <a:hlinkClick r:id="" action="ppaction://media"/>
            <a:extLst>
              <a:ext uri="{FF2B5EF4-FFF2-40B4-BE49-F238E27FC236}">
                <a16:creationId xmlns:a16="http://schemas.microsoft.com/office/drawing/2014/main" id="{16A9F86B-D579-47F8-B1A1-1A4BA0A767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8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4)">
            <a:hlinkClick r:id="" action="ppaction://media"/>
            <a:extLst>
              <a:ext uri="{FF2B5EF4-FFF2-40B4-BE49-F238E27FC236}">
                <a16:creationId xmlns:a16="http://schemas.microsoft.com/office/drawing/2014/main" id="{81ADF659-C0D8-4381-B41A-2CB585F880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1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5)">
            <a:hlinkClick r:id="" action="ppaction://media"/>
            <a:extLst>
              <a:ext uri="{FF2B5EF4-FFF2-40B4-BE49-F238E27FC236}">
                <a16:creationId xmlns:a16="http://schemas.microsoft.com/office/drawing/2014/main" id="{7916CB50-D67B-4AA0-8710-B16BAAE725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1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>
            <a:extLst>
              <a:ext uri="{FF2B5EF4-FFF2-40B4-BE49-F238E27FC236}">
                <a16:creationId xmlns:a16="http://schemas.microsoft.com/office/drawing/2014/main" id="{976589B3-7F8E-4CE2-96C0-89A55FA22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927" y="167122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3200" b="1" dirty="0">
                <a:latin typeface="Segoe Print" panose="02000600000000000000" pitchFamily="2" charset="0"/>
              </a:rPr>
              <a:t>SAVJEST – BOŽJI GLAS U DUŠI </a:t>
            </a:r>
            <a:endParaRPr lang="en-US" sz="3200" b="1" dirty="0">
              <a:latin typeface="Segoe Print" panose="02000600000000000000" pitchFamily="2" charset="0"/>
            </a:endParaRP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18F194F7-EA6C-482A-A911-67CAF672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0" y="1133620"/>
            <a:ext cx="11686309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-unutrašnji odraz Božjega zakona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-Božji glas u našem razumu koji nam daje  sposobnost razlikovati dobro od zla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-nepisan zakon urezan u naša srca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-potiče nas činiti dobro i izbjegavati zlo</a:t>
            </a:r>
          </a:p>
        </p:txBody>
      </p:sp>
    </p:spTree>
    <p:extLst>
      <p:ext uri="{BB962C8B-B14F-4D97-AF65-F5344CB8AC3E}">
        <p14:creationId xmlns:p14="http://schemas.microsoft.com/office/powerpoint/2010/main" val="888287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4BD197D-A1F3-42B0-8DEA-05BED63FE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1814" cy="405765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FCFE3A6-2CD5-429D-8C0A-B07A90021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361" y="168583"/>
            <a:ext cx="3225923" cy="461731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50E0779-C576-4A49-BF0F-CE4392016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8851"/>
            <a:ext cx="3225923" cy="46173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E916EE6-3DD9-4357-B2B9-C2FCF8F02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436" y="1567094"/>
            <a:ext cx="3225923" cy="46173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C47E799-5376-4083-870C-1599298E6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671" y="2028778"/>
            <a:ext cx="3225923" cy="46173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E47E984-C987-455E-A8DF-F20299771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176" y="2468826"/>
            <a:ext cx="3225923" cy="461731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5845905-5486-42EA-912F-685DBE9A7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799" y="2889957"/>
            <a:ext cx="3225923" cy="46173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394AD67-988A-44DE-A196-F68AEE380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250" y="3392241"/>
            <a:ext cx="3225923" cy="46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4BD197D-A1F3-42B0-8DEA-05BED63FE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1814" cy="405765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FCFE3A6-2CD5-429D-8C0A-B07A90021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361" y="168583"/>
            <a:ext cx="3225923" cy="461731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50E0779-C576-4A49-BF0F-CE4392016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8851"/>
            <a:ext cx="3225923" cy="46173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E916EE6-3DD9-4357-B2B9-C2FCF8F02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436" y="1567094"/>
            <a:ext cx="3225923" cy="46173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9C47E799-5376-4083-870C-1599298E6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671" y="2028778"/>
            <a:ext cx="3225923" cy="46173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E47E984-C987-455E-A8DF-F20299771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176" y="2468826"/>
            <a:ext cx="3225923" cy="461731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5845905-5486-42EA-912F-685DBE9A7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799" y="2889957"/>
            <a:ext cx="3225923" cy="46173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394AD67-988A-44DE-A196-F68AEE380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250" y="3392241"/>
            <a:ext cx="3225923" cy="46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5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6)">
            <a:hlinkClick r:id="" action="ppaction://media"/>
            <a:extLst>
              <a:ext uri="{FF2B5EF4-FFF2-40B4-BE49-F238E27FC236}">
                <a16:creationId xmlns:a16="http://schemas.microsoft.com/office/drawing/2014/main" id="{1A97C120-9A89-49F8-9089-689D04E7A1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0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7)">
            <a:hlinkClick r:id="" action="ppaction://media"/>
            <a:extLst>
              <a:ext uri="{FF2B5EF4-FFF2-40B4-BE49-F238E27FC236}">
                <a16:creationId xmlns:a16="http://schemas.microsoft.com/office/drawing/2014/main" id="{25CCD73D-BCD4-42FF-BDC6-B685094649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>
            <a:extLst>
              <a:ext uri="{FF2B5EF4-FFF2-40B4-BE49-F238E27FC236}">
                <a16:creationId xmlns:a16="http://schemas.microsoft.com/office/drawing/2014/main" id="{976589B3-7F8E-4CE2-96C0-89A55FA22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927" y="167122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3200" b="1" dirty="0">
                <a:latin typeface="Segoe Print" panose="02000600000000000000" pitchFamily="2" charset="0"/>
              </a:rPr>
              <a:t>SAVJEST – BOŽJI GLAS U DUŠI </a:t>
            </a:r>
            <a:endParaRPr lang="en-US" sz="3200" b="1" dirty="0">
              <a:latin typeface="Segoe Print" panose="02000600000000000000" pitchFamily="2" charset="0"/>
            </a:endParaRP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18F194F7-EA6C-482A-A911-67CAF672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90" y="1133620"/>
            <a:ext cx="11686309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-unutrašnji odraz Božjega zakona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-Božji glas u našem razumu koji nam daje  sposobnost razlikovati dobro od zla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-nepisan zakon urezan u naša srca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-potiče nas činiti dobro i izbjegavati zlo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-skrupulozna savjest – savjest koja stalno i preko svake mjere promišlja o tome je li nešto dobro ili zlo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</a:t>
            </a:r>
            <a:r>
              <a:rPr lang="hr-HR" altLang="sr-Latn-RS" sz="2800" dirty="0" err="1">
                <a:latin typeface="Segoe Print" panose="02000600000000000000" pitchFamily="2" charset="0"/>
              </a:rPr>
              <a:t>laksna</a:t>
            </a:r>
            <a:r>
              <a:rPr lang="hr-HR" altLang="sr-Latn-RS" sz="2800" dirty="0">
                <a:latin typeface="Segoe Print" panose="02000600000000000000" pitchFamily="2" charset="0"/>
              </a:rPr>
              <a:t> savjest (</a:t>
            </a:r>
            <a:r>
              <a:rPr lang="hr-HR" altLang="sr-Latn-RS" sz="2800" dirty="0" err="1">
                <a:latin typeface="Segoe Print" panose="02000600000000000000" pitchFamily="2" charset="0"/>
              </a:rPr>
              <a:t>bezskrupulozna</a:t>
            </a:r>
            <a:r>
              <a:rPr lang="hr-HR" altLang="sr-Latn-RS" sz="2800" dirty="0">
                <a:latin typeface="Segoe Print" panose="02000600000000000000" pitchFamily="2" charset="0"/>
              </a:rPr>
              <a:t>) - </a:t>
            </a:r>
            <a:r>
              <a:rPr lang="hr-HR" sz="2800" dirty="0">
                <a:latin typeface="Segoe Print" panose="02000600000000000000" pitchFamily="2" charset="0"/>
              </a:rPr>
              <a:t>olako prelazi preko svojih loših čina</a:t>
            </a:r>
            <a:endParaRPr lang="en-US" altLang="sr-Latn-R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8)">
            <a:hlinkClick r:id="" action="ppaction://media"/>
            <a:extLst>
              <a:ext uri="{FF2B5EF4-FFF2-40B4-BE49-F238E27FC236}">
                <a16:creationId xmlns:a16="http://schemas.microsoft.com/office/drawing/2014/main" id="{F714BB9C-645B-476A-A19A-8E5EEA6544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8288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4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19)">
            <a:hlinkClick r:id="" action="ppaction://media"/>
            <a:extLst>
              <a:ext uri="{FF2B5EF4-FFF2-40B4-BE49-F238E27FC236}">
                <a16:creationId xmlns:a16="http://schemas.microsoft.com/office/drawing/2014/main" id="{C0909250-472B-4D4C-8D0A-BA3AF68A57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9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20)">
            <a:hlinkClick r:id="" action="ppaction://media"/>
            <a:extLst>
              <a:ext uri="{FF2B5EF4-FFF2-40B4-BE49-F238E27FC236}">
                <a16:creationId xmlns:a16="http://schemas.microsoft.com/office/drawing/2014/main" id="{2B2EA7F0-A53E-4BB9-817A-60D437E1D3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8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22)">
            <a:hlinkClick r:id="" action="ppaction://media"/>
            <a:extLst>
              <a:ext uri="{FF2B5EF4-FFF2-40B4-BE49-F238E27FC236}">
                <a16:creationId xmlns:a16="http://schemas.microsoft.com/office/drawing/2014/main" id="{3341C528-CC2F-4BC1-B38E-CC25B54481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6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46371AE4-D3F7-411F-A248-1879544BA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" y="512128"/>
            <a:ext cx="914400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-svatko ima pravo živjeti po svojoj savjesti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800" dirty="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-moramo donositi ispravan sud savjesti (ako je u skladu s našim razumom i Božjom voljom)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800" dirty="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dirty="0">
                <a:latin typeface="Segoe Print" panose="02000600000000000000" pitchFamily="2" charset="0"/>
              </a:rPr>
              <a:t>-savjest trebamo trajno odgajati (savjest odgajamo i preispitujemo u svjetlu Božje riječi)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92EDB0CC-AE4A-469E-9F46-01DE55CA8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240" y="576264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-djelovanje savjesti:					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941DC89-0DC8-4524-A9EA-9F4765F87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254" y="2000142"/>
            <a:ext cx="12410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prije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AF09123-4478-4D7C-BD95-F6ECB8030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301" y="2000141"/>
            <a:ext cx="25971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za vrijeme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32A3F84-1D5E-44D3-9A1A-EDB0EF5BA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7084" y="2000140"/>
            <a:ext cx="27222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poslije čina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F382FC38-A0F8-42CE-B4BB-EBF5B2222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2776" y="2646471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>
              <a:latin typeface="Segoe Print" panose="02000600000000000000" pitchFamily="2" charset="0"/>
            </a:endParaRPr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BF6A3661-D850-4D36-A685-57A3A8F3F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108" y="3321051"/>
            <a:ext cx="208756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poticaj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obveza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zabrana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id="{E45B4C98-945B-4FF0-989C-6A46FBD70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776" y="3321051"/>
            <a:ext cx="208756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činim li dobro ili ne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B45A8636-9261-488E-A1AE-544586C87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0709" y="2646471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>
              <a:latin typeface="Segoe Print" panose="02000600000000000000" pitchFamily="2" charset="0"/>
            </a:endParaRPr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ED9A123C-E8DC-4A75-8809-15432DD62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8194" y="2646471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>
              <a:latin typeface="Segoe Print" panose="02000600000000000000" pitchFamily="2" charset="0"/>
            </a:endParaRP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88A77873-F4E7-45CF-AE09-5698888BB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1944" y="3321051"/>
            <a:ext cx="349250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osuda, kazna, prijetnja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ili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>
                <a:latin typeface="Segoe Print" panose="02000600000000000000" pitchFamily="2" charset="0"/>
              </a:rPr>
              <a:t>nagrada, pohvala, sreća</a:t>
            </a:r>
            <a:endParaRPr lang="en-US" altLang="sr-Latn-RS" sz="3600" dirty="0">
              <a:latin typeface="Segoe Print" panose="02000600000000000000" pitchFamily="2" charset="0"/>
            </a:endParaRPr>
          </a:p>
        </p:txBody>
      </p:sp>
      <p:sp>
        <p:nvSpPr>
          <p:cNvPr id="4109" name="AutoShape 15">
            <a:hlinkClick r:id="rId2" action="ppaction://hlinkpres?slideindex=11&amp;slidetitle=Slajd 11" highlightClick="1"/>
            <a:extLst>
              <a:ext uri="{FF2B5EF4-FFF2-40B4-BE49-F238E27FC236}">
                <a16:creationId xmlns:a16="http://schemas.microsoft.com/office/drawing/2014/main" id="{6576714F-A10C-47CE-91B6-C875EE845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8388" y="1"/>
            <a:ext cx="1979612" cy="576263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0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8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r. OŠ - Savjest- Božji glas u duši (online-video-cutter.com) (21)">
            <a:hlinkClick r:id="" action="ppaction://media"/>
            <a:extLst>
              <a:ext uri="{FF2B5EF4-FFF2-40B4-BE49-F238E27FC236}">
                <a16:creationId xmlns:a16="http://schemas.microsoft.com/office/drawing/2014/main" id="{4F584C93-3802-4F74-9CF7-00333FAF7A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" y="9144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5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152DFF8-398F-4621-82DD-DB81255B2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56" y="0"/>
            <a:ext cx="11714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127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7A7A297-29F8-4026-BC69-2D1CDF937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lipsa 2">
            <a:extLst>
              <a:ext uri="{FF2B5EF4-FFF2-40B4-BE49-F238E27FC236}">
                <a16:creationId xmlns:a16="http://schemas.microsoft.com/office/drawing/2014/main" id="{63156FC2-8098-4A25-897C-F10359E150F2}"/>
              </a:ext>
            </a:extLst>
          </p:cNvPr>
          <p:cNvSpPr/>
          <p:nvPr/>
        </p:nvSpPr>
        <p:spPr>
          <a:xfrm>
            <a:off x="11168109" y="1784412"/>
            <a:ext cx="577048" cy="603681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284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4544A5E4-13F1-4277-B251-59DBD352942C}"/>
              </a:ext>
            </a:extLst>
          </p:cNvPr>
          <p:cNvSpPr txBox="1"/>
          <p:nvPr/>
        </p:nvSpPr>
        <p:spPr>
          <a:xfrm>
            <a:off x="0" y="213064"/>
            <a:ext cx="121268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Segoe Print" panose="02000600000000000000" pitchFamily="2" charset="0"/>
              </a:rPr>
              <a:t>Domaća zadaća:</a:t>
            </a:r>
          </a:p>
          <a:p>
            <a:endParaRPr lang="hr-HR" dirty="0">
              <a:latin typeface="Segoe Print" panose="02000600000000000000" pitchFamily="2" charset="0"/>
            </a:endParaRPr>
          </a:p>
          <a:p>
            <a:r>
              <a:rPr lang="hr-HR" dirty="0">
                <a:latin typeface="Segoe Print" panose="02000600000000000000" pitchFamily="2" charset="0"/>
              </a:rPr>
              <a:t>	Riješiti anketu o savjesti (20 pitanja)</a:t>
            </a:r>
          </a:p>
          <a:p>
            <a:endParaRPr lang="hr-HR" dirty="0">
              <a:latin typeface="Segoe Print" panose="02000600000000000000" pitchFamily="2" charset="0"/>
            </a:endParaRPr>
          </a:p>
          <a:p>
            <a:r>
              <a:rPr lang="hr-HR" dirty="0">
                <a:latin typeface="Segoe Print" panose="02000600000000000000" pitchFamily="2" charset="0"/>
              </a:rPr>
              <a:t>	Napiši kratko razmišljanje (sastavak) na temu: </a:t>
            </a:r>
          </a:p>
          <a:p>
            <a:endParaRPr lang="hr-HR" b="1" dirty="0">
              <a:latin typeface="Segoe Print" panose="02000600000000000000" pitchFamily="2" charset="0"/>
            </a:endParaRPr>
          </a:p>
          <a:p>
            <a:r>
              <a:rPr lang="hr-HR" b="1" dirty="0">
                <a:latin typeface="Segoe Print" panose="02000600000000000000" pitchFamily="2" charset="0"/>
              </a:rPr>
              <a:t>			Koja je važnost savjesti i života po njoj u svakodnevici?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521D573E-CF01-41B2-AB59-279B4DC414CD}"/>
              </a:ext>
            </a:extLst>
          </p:cNvPr>
          <p:cNvSpPr txBox="1"/>
          <p:nvPr/>
        </p:nvSpPr>
        <p:spPr>
          <a:xfrm>
            <a:off x="0" y="2707690"/>
            <a:ext cx="7173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	</a:t>
            </a:r>
            <a:r>
              <a:rPr lang="hr-HR" b="1" dirty="0">
                <a:solidFill>
                  <a:srgbClr val="FF0000"/>
                </a:solidFill>
              </a:rPr>
              <a:t>7.a.b./PUTNICI</a:t>
            </a:r>
            <a:r>
              <a:rPr lang="hr-HR" dirty="0"/>
              <a:t> </a:t>
            </a:r>
            <a:r>
              <a:rPr lang="hr-HR" dirty="0">
                <a:hlinkClick r:id="rId2"/>
              </a:rPr>
              <a:t>Anketa o savjesti/Razmišljanje o savjesti</a:t>
            </a:r>
            <a:endParaRPr lang="hr-HR" dirty="0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487F95D7-3183-42E0-8AB5-F6E7CD372B02}"/>
              </a:ext>
            </a:extLst>
          </p:cNvPr>
          <p:cNvSpPr txBox="1"/>
          <p:nvPr/>
        </p:nvSpPr>
        <p:spPr>
          <a:xfrm>
            <a:off x="0" y="3320249"/>
            <a:ext cx="7395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	</a:t>
            </a:r>
            <a:r>
              <a:rPr lang="hr-HR" b="1" dirty="0">
                <a:solidFill>
                  <a:srgbClr val="FF0000"/>
                </a:solidFill>
              </a:rPr>
              <a:t>7.a.b./NE-PUTNICI</a:t>
            </a:r>
            <a:r>
              <a:rPr lang="hr-HR" dirty="0"/>
              <a:t> </a:t>
            </a:r>
            <a:r>
              <a:rPr lang="hr-HR" dirty="0">
                <a:hlinkClick r:id="rId3"/>
              </a:rPr>
              <a:t>Anketa o savjesti/Razmišljanje o savjesti</a:t>
            </a:r>
            <a:endParaRPr lang="hr-HR" dirty="0"/>
          </a:p>
          <a:p>
            <a:r>
              <a:rPr lang="hr-HR" dirty="0"/>
              <a:t>	</a:t>
            </a:r>
          </a:p>
          <a:p>
            <a:r>
              <a:rPr lang="hr-HR" dirty="0"/>
              <a:t>	</a:t>
            </a:r>
            <a:r>
              <a:rPr lang="hr-HR" b="1" dirty="0">
                <a:solidFill>
                  <a:srgbClr val="FF0000"/>
                </a:solidFill>
              </a:rPr>
              <a:t>7.c.d./PUTNICI</a:t>
            </a:r>
            <a:r>
              <a:rPr lang="hr-HR" dirty="0"/>
              <a:t> </a:t>
            </a:r>
            <a:r>
              <a:rPr lang="hr-HR" dirty="0">
                <a:hlinkClick r:id="rId4"/>
              </a:rPr>
              <a:t>Anketa o savjesti/Razmišljanje o savjesti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46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25ED373-6532-4458-888A-28402B670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6676AF0F-E093-4BB0-8CB8-403F43646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912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FABCD33-2E30-4D22-A0B2-A88818586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0088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84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392</Words>
  <Application>Microsoft Office PowerPoint</Application>
  <PresentationFormat>Široki zaslon</PresentationFormat>
  <Paragraphs>57</Paragraphs>
  <Slides>43</Slides>
  <Notes>0</Notes>
  <HiddenSlides>0</HiddenSlides>
  <MMClips>23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43</vt:i4>
      </vt:variant>
    </vt:vector>
  </HeadingPairs>
  <TitlesOfParts>
    <vt:vector size="49" baseType="lpstr">
      <vt:lpstr>A Plantin</vt:lpstr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38</cp:revision>
  <dcterms:created xsi:type="dcterms:W3CDTF">2021-01-17T16:51:06Z</dcterms:created>
  <dcterms:modified xsi:type="dcterms:W3CDTF">2024-01-08T16:19:30Z</dcterms:modified>
</cp:coreProperties>
</file>