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94BB6EA-2858-4C33-8298-0F0C618223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34BD6BFA-5E43-4755-B295-509320DD9C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4EA90C6-7A94-45B4-94F1-B90072EEB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D4C-6C84-440B-A6E8-490AAC725E8F}" type="datetimeFigureOut">
              <a:rPr lang="hr-HR" smtClean="0"/>
              <a:t>8.2.2026.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5ADCF82-6AA8-4C13-B69F-1984E9892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4CFAF86-5045-4102-BE1B-B04260C04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14C3-939F-487A-A792-5E950D4843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16708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3026E43-E6FA-404B-B020-DF17870F6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3BD154C-C2FB-4F1C-9F96-43E587C3E1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2D8A0D1-9B87-4F7A-B827-38615BF1C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D4C-6C84-440B-A6E8-490AAC725E8F}" type="datetimeFigureOut">
              <a:rPr lang="hr-HR" smtClean="0"/>
              <a:t>8.2.2026.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7BB133C-B33C-44C4-A53B-F18A40158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194CA7B-EA18-4547-BE58-07DA4A8C3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14C3-939F-487A-A792-5E950D4843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58012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F634E14-42BE-47CA-87B9-9C3FFF820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5C488F3-27DE-4C67-BBD3-644394734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BF29744-141A-4287-941E-889A6BC1A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D4C-6C84-440B-A6E8-490AAC725E8F}" type="datetimeFigureOut">
              <a:rPr lang="hr-HR" smtClean="0"/>
              <a:t>8.2.2026.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FC3C76C-C398-47F2-AF51-C26BFF801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E85DF79-DE18-4B72-B1A2-0AA6272CF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14C3-939F-487A-A792-5E950D4843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22103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AD2AA88-EB93-4443-838E-0D17E1C9B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7744B72-3552-4E5B-9E7C-2730EDEC6F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4C227CB0-782F-4D6B-AEFC-F77938930C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DE7CDCB-85B6-4BA4-B436-61B39D148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D4C-6C84-440B-A6E8-490AAC725E8F}" type="datetimeFigureOut">
              <a:rPr lang="hr-HR" smtClean="0"/>
              <a:t>8.2.2026.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E7F6C79D-AE3F-426A-B33B-214262DB3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1021E5F-A1C6-4A55-894E-6DF69A929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14C3-939F-487A-A792-5E950D4843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930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65140AB-F80E-48B4-BB01-97C9B8A2D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8EB5C79-5AF9-4A66-A368-378E38FEF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552AB050-3F86-478C-B8D2-22A6C86FC0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C643F7A7-D606-482A-977C-1F0C05B718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4E0AF04B-4D26-4173-85A0-642F0469F0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B32D80F3-6F80-4DF2-88EC-6B874DDFC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D4C-6C84-440B-A6E8-490AAC725E8F}" type="datetimeFigureOut">
              <a:rPr lang="hr-HR" smtClean="0"/>
              <a:t>8.2.2026.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22E6FFE1-533D-4FF1-8922-3920187B1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CAA4EFA5-61A7-4E8F-B3A0-1BC01CD26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14C3-939F-487A-A792-5E950D4843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27226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0C1C235-83B5-4ABE-9C0F-323CCD969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5226D743-8130-4522-84ED-5D841E089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D4C-6C84-440B-A6E8-490AAC725E8F}" type="datetimeFigureOut">
              <a:rPr lang="hr-HR" smtClean="0"/>
              <a:t>8.2.2026.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14A220E4-E7B6-4134-ADC4-EE44FDADE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197C002B-DC21-4ED5-844D-560EA9FDD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14C3-939F-487A-A792-5E950D4843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23294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18B45E73-FF15-453C-B54C-F9D2EF7A7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D4C-6C84-440B-A6E8-490AAC725E8F}" type="datetimeFigureOut">
              <a:rPr lang="hr-HR" smtClean="0"/>
              <a:t>8.2.2026.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2EB3EEFC-DB67-411E-AE92-822A9F07C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42B58F5E-3983-4703-83C0-E863FB071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14C3-939F-487A-A792-5E950D4843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98872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0583738-28C3-4C44-ADC2-263577646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E780227-9125-469C-AF4C-ED8CC8AEC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52CF897F-39B4-4924-9B8B-3A8AA88DD1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46BD3652-DEA0-44C8-9B84-9D3516ABD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D4C-6C84-440B-A6E8-490AAC725E8F}" type="datetimeFigureOut">
              <a:rPr lang="hr-HR" smtClean="0"/>
              <a:t>8.2.2026.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48E5885D-5E14-44FF-87BE-D0ABFDA02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F853C87-1CFA-4BF6-9753-2C3139482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14C3-939F-487A-A792-5E950D4843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16565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B581EF-69B8-45A5-92DB-1110A682D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3302BB4-76FA-4C6F-B0BE-DB63E3710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1458033-C2F7-423A-951F-6E2FA2C2B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C99B56A5-47F1-45FD-8064-A1B394F89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D4C-6C84-440B-A6E8-490AAC725E8F}" type="datetimeFigureOut">
              <a:rPr lang="hr-HR" smtClean="0"/>
              <a:t>8.2.2026.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C51C081-7A4A-4B3E-AC8F-2CAAD6B64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B3A3DE70-83EB-41B6-B64B-93121D216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14C3-939F-487A-A792-5E950D4843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0207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3FB42B6-A1CE-40E0-863D-0F4F07156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52EE274A-D92B-4387-8EFF-6197B1D340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D492C38-59CA-41E8-8D57-41677F43E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D4C-6C84-440B-A6E8-490AAC725E8F}" type="datetimeFigureOut">
              <a:rPr lang="hr-HR" smtClean="0"/>
              <a:t>8.2.2026.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9263797-3928-4B6E-8D4F-582FC72CD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18705CE-6832-4EC2-BBC3-3014C3414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14C3-939F-487A-A792-5E950D4843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87634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47A99E9F-C6D3-4FBC-9207-6939F8282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5C71AAC0-AF8B-4AB1-B187-147B2D5310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531D0CA-6E4F-490D-AC10-46496CD8D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E4D4C-6C84-440B-A6E8-490AAC725E8F}" type="datetimeFigureOut">
              <a:rPr lang="hr-HR" smtClean="0"/>
              <a:t>8.2.2026.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31954D7-4B9F-40A7-8796-DC565195F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B4F2130-5470-497F-8962-0B0CAC40A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414C3-939F-487A-A792-5E950D4843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95271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85C4ED77-2F63-4ECD-9201-BBB10564C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2198B2C-9CDA-4DD2-83EE-3B868A2D9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F602FBB-E451-4AC7-82C7-C53032D610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E4D4C-6C84-440B-A6E8-490AAC725E8F}" type="datetimeFigureOut">
              <a:rPr lang="hr-HR" smtClean="0"/>
              <a:t>8.2.2026.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080F8AD-570F-4246-A98E-E3B5376288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480AA1C-6F21-47B9-BFEF-9E0C6E4EA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414C3-939F-487A-A792-5E950D4843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4529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8393E92-DF36-447B-B068-6C54737A32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1782EB6-7BED-4F9A-977E-B509FCC7B8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8030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3EE0D8F6-1610-4022-AA5C-0AD0F23886AB}"/>
              </a:ext>
            </a:extLst>
          </p:cNvPr>
          <p:cNvSpPr txBox="1"/>
          <p:nvPr/>
        </p:nvSpPr>
        <p:spPr>
          <a:xfrm>
            <a:off x="905435" y="31287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r-HR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PSALAM 139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43673A02-27A6-4EA6-9F4C-5B7E52708799}"/>
              </a:ext>
            </a:extLst>
          </p:cNvPr>
          <p:cNvSpPr txBox="1"/>
          <p:nvPr/>
        </p:nvSpPr>
        <p:spPr>
          <a:xfrm>
            <a:off x="1506070" y="991070"/>
            <a:ext cx="921571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600" b="0" i="0" baseline="3000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23</a:t>
            </a: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Pronikni me svega, Bože, srce mi upoznaj,</a:t>
            </a:r>
            <a:b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</a:b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iskušaj me i upoznaj misli moje:</a:t>
            </a:r>
            <a:b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</a:br>
            <a:r>
              <a:rPr lang="hr-HR" sz="3600" b="0" i="0" baseline="3000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24</a:t>
            </a: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pogledaj, ne idem li putem pogubnim</a:t>
            </a:r>
            <a:b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</a:b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i povedi me putem vječnim!</a:t>
            </a:r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1517281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ADF00F22-B67F-4201-8A1B-7A633F0F769F}"/>
              </a:ext>
            </a:extLst>
          </p:cNvPr>
          <p:cNvSpPr txBox="1"/>
          <p:nvPr/>
        </p:nvSpPr>
        <p:spPr>
          <a:xfrm>
            <a:off x="2034988" y="1950295"/>
            <a:ext cx="700143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600" b="0" i="0" baseline="3000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9</a:t>
            </a: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Ne podcjenjuj govora staraca,</a:t>
            </a:r>
            <a:br>
              <a:rPr lang="hr-HR" sz="3600" dirty="0"/>
            </a:b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jer oni su učili od svojih roditelja,</a:t>
            </a:r>
            <a:br>
              <a:rPr lang="hr-HR" sz="3600" dirty="0"/>
            </a:b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a od njih ćeš se ti naučiti razboru</a:t>
            </a:r>
            <a:br>
              <a:rPr lang="hr-HR" sz="3600" dirty="0"/>
            </a:b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i u pravo vrijeme odgovarati.</a:t>
            </a:r>
          </a:p>
          <a:p>
            <a:endParaRPr lang="hr-HR" sz="3600" dirty="0">
              <a:solidFill>
                <a:srgbClr val="333333"/>
              </a:solidFill>
              <a:latin typeface="Roboto" panose="02000000000000000000" pitchFamily="2" charset="0"/>
            </a:endParaRPr>
          </a:p>
          <a:p>
            <a:r>
              <a:rPr lang="hr-HR" sz="3600" dirty="0">
                <a:solidFill>
                  <a:srgbClr val="333333"/>
                </a:solidFill>
                <a:latin typeface="Roboto" panose="02000000000000000000" pitchFamily="2" charset="0"/>
              </a:rPr>
              <a:t>						</a:t>
            </a:r>
            <a:r>
              <a:rPr lang="hr-HR" sz="3200" dirty="0">
                <a:solidFill>
                  <a:srgbClr val="333333"/>
                </a:solidFill>
                <a:latin typeface="Roboto" panose="02000000000000000000" pitchFamily="2" charset="0"/>
              </a:rPr>
              <a:t>Sir 8,9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3401087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70BBCB75-BA63-4AE1-A1B6-1067E78DB8FD}"/>
              </a:ext>
            </a:extLst>
          </p:cNvPr>
          <p:cNvSpPr txBox="1"/>
          <p:nvPr/>
        </p:nvSpPr>
        <p:spPr>
          <a:xfrm>
            <a:off x="1999128" y="296760"/>
            <a:ext cx="786204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hr-HR" sz="3600" b="0" i="0" baseline="3000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6</a:t>
            </a: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Dare pak imamo različite po milosti koja nam je dana: je li to prorokovanje – neka je primjereno vjeri; </a:t>
            </a:r>
            <a:r>
              <a:rPr lang="hr-HR" sz="3600" b="0" i="0" baseline="3000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7</a:t>
            </a: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je li služenje – neka je u služenju; je li poučavanje – u poučavanju; </a:t>
            </a:r>
            <a:r>
              <a:rPr lang="hr-HR" sz="3600" b="0" i="0" baseline="3000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8</a:t>
            </a: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je li hrabrenje – u hrabrenju; tko dijeli, neka je darežljiv; tko je predstojnik – revan; tko iskazuje milosrđe – radostan!</a:t>
            </a:r>
          </a:p>
          <a:p>
            <a:r>
              <a:rPr lang="hr-HR" sz="3600" dirty="0">
                <a:solidFill>
                  <a:srgbClr val="333333"/>
                </a:solidFill>
                <a:latin typeface="Roboto" panose="02000000000000000000" pitchFamily="2" charset="0"/>
              </a:rPr>
              <a:t>						</a:t>
            </a:r>
            <a:r>
              <a:rPr lang="hr-HR" sz="3200" dirty="0">
                <a:solidFill>
                  <a:srgbClr val="333333"/>
                </a:solidFill>
                <a:latin typeface="Roboto" panose="02000000000000000000" pitchFamily="2" charset="0"/>
              </a:rPr>
              <a:t>Rim 12, 6-8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3171073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BF625AEA-F67E-405C-924C-083003F63468}"/>
              </a:ext>
            </a:extLst>
          </p:cNvPr>
          <p:cNvSpPr txBox="1"/>
          <p:nvPr/>
        </p:nvSpPr>
        <p:spPr>
          <a:xfrm>
            <a:off x="259976" y="352362"/>
            <a:ext cx="11546541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»Pogriješi li tvoj brat, idi i opomeni ga nasamo. </a:t>
            </a:r>
            <a:r>
              <a:rPr lang="hr-HR" sz="3600" b="0" i="0" baseline="3000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16</a:t>
            </a: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Ako te posluša, stekao si brata. Ne posluša li te, uzmi sa sobom još jednoga ili dvojicu, </a:t>
            </a:r>
            <a:r>
              <a:rPr lang="hr-HR" sz="3600" b="0" i="1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neka na iskazu dvojice ili trojice svjedoka počiva svaka tvrdnja.</a:t>
            </a: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hr-HR" sz="3600" b="0" i="0" baseline="3000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17</a:t>
            </a: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Ako ni njih ne posluša, reci Crkvi. Ako pak ni Crkve ne posluša, neka ti bude kao poganin i carinik.«</a:t>
            </a:r>
            <a:b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</a:br>
            <a:r>
              <a:rPr lang="hr-HR" sz="3600" b="0" i="0" baseline="3000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18</a:t>
            </a:r>
            <a:r>
              <a:rPr lang="hr-HR" sz="36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 »Zaista, kažem vam, što god svežete na zemlji, bit će svezano na nebu; i što god odriješite na zemlji, bit će odriješeno na nebu.«</a:t>
            </a:r>
          </a:p>
          <a:p>
            <a:r>
              <a:rPr lang="hr-HR" sz="3600" dirty="0">
                <a:solidFill>
                  <a:srgbClr val="333333"/>
                </a:solidFill>
                <a:latin typeface="Roboto" panose="02000000000000000000" pitchFamily="2" charset="0"/>
              </a:rPr>
              <a:t>			</a:t>
            </a:r>
          </a:p>
          <a:p>
            <a:r>
              <a:rPr lang="hr-HR" sz="3600" dirty="0">
                <a:solidFill>
                  <a:srgbClr val="333333"/>
                </a:solidFill>
                <a:latin typeface="Roboto" panose="02000000000000000000" pitchFamily="2" charset="0"/>
              </a:rPr>
              <a:t>									</a:t>
            </a:r>
            <a:r>
              <a:rPr lang="hr-HR" sz="3200" dirty="0">
                <a:solidFill>
                  <a:srgbClr val="333333"/>
                </a:solidFill>
                <a:latin typeface="Roboto" panose="02000000000000000000" pitchFamily="2" charset="0"/>
              </a:rPr>
              <a:t>Mt 18, 15-18</a:t>
            </a:r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19313100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273</Words>
  <Application>Microsoft Office PowerPoint</Application>
  <PresentationFormat>Široki zaslon</PresentationFormat>
  <Paragraphs>10</Paragraphs>
  <Slides>5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2</cp:revision>
  <dcterms:created xsi:type="dcterms:W3CDTF">2026-02-08T09:38:08Z</dcterms:created>
  <dcterms:modified xsi:type="dcterms:W3CDTF">2026-02-08T09:56:27Z</dcterms:modified>
</cp:coreProperties>
</file>