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0" r:id="rId3"/>
    <p:sldId id="271" r:id="rId4"/>
    <p:sldId id="356" r:id="rId5"/>
    <p:sldId id="355" r:id="rId6"/>
    <p:sldId id="272" r:id="rId7"/>
    <p:sldId id="273" r:id="rId8"/>
    <p:sldId id="358" r:id="rId9"/>
    <p:sldId id="359" r:id="rId10"/>
    <p:sldId id="267" r:id="rId11"/>
    <p:sldId id="357" r:id="rId12"/>
    <p:sldId id="269" r:id="rId13"/>
    <p:sldId id="342" r:id="rId14"/>
    <p:sldId id="360" r:id="rId15"/>
    <p:sldId id="362" r:id="rId16"/>
    <p:sldId id="363" r:id="rId17"/>
    <p:sldId id="364" r:id="rId18"/>
    <p:sldId id="365" r:id="rId19"/>
    <p:sldId id="366" r:id="rId20"/>
    <p:sldId id="367" r:id="rId21"/>
    <p:sldId id="383" r:id="rId22"/>
    <p:sldId id="369" r:id="rId23"/>
    <p:sldId id="368" r:id="rId24"/>
    <p:sldId id="370" r:id="rId25"/>
    <p:sldId id="371" r:id="rId26"/>
    <p:sldId id="372" r:id="rId27"/>
    <p:sldId id="382" r:id="rId28"/>
    <p:sldId id="373" r:id="rId29"/>
    <p:sldId id="380" r:id="rId30"/>
    <p:sldId id="376" r:id="rId31"/>
    <p:sldId id="375" r:id="rId32"/>
    <p:sldId id="374" r:id="rId33"/>
    <p:sldId id="379" r:id="rId34"/>
    <p:sldId id="381" r:id="rId35"/>
    <p:sldId id="274" r:id="rId36"/>
    <p:sldId id="275" r:id="rId37"/>
    <p:sldId id="276" r:id="rId38"/>
    <p:sldId id="277" r:id="rId39"/>
    <p:sldId id="279" r:id="rId40"/>
    <p:sldId id="280" r:id="rId41"/>
    <p:sldId id="281" r:id="rId42"/>
    <p:sldId id="341" r:id="rId43"/>
    <p:sldId id="343" r:id="rId44"/>
    <p:sldId id="299" r:id="rId45"/>
    <p:sldId id="284" r:id="rId46"/>
    <p:sldId id="285" r:id="rId47"/>
    <p:sldId id="354" r:id="rId48"/>
    <p:sldId id="290" r:id="rId49"/>
    <p:sldId id="291" r:id="rId50"/>
    <p:sldId id="292" r:id="rId51"/>
    <p:sldId id="293" r:id="rId52"/>
    <p:sldId id="294" r:id="rId53"/>
    <p:sldId id="295" r:id="rId54"/>
    <p:sldId id="296" r:id="rId55"/>
    <p:sldId id="297" r:id="rId56"/>
    <p:sldId id="298" r:id="rId57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D26A758-D9F4-43FA-8F1F-1FDAD996B4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B9E4E387-09C2-4D10-8842-1982173188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064A7A9-BCFE-4C41-B6D6-69EE1EDD3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EFE8E-61F1-47F1-B3F5-84E2DEE93E15}" type="datetimeFigureOut">
              <a:rPr lang="hr-HR" smtClean="0"/>
              <a:t>27.1.2025.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97F2BEC-6EDC-4222-B9CA-A427E8A49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693F183F-E187-4CD6-AFB3-01965A232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DE8E-4118-44AE-90C9-A199D81860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73587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64C22FB-5E49-4486-890D-B2628CD87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417C41A-6272-4592-92B0-E9D352F35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67B2FB5-95B0-4FC9-9C38-EEB5C76E7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EFE8E-61F1-47F1-B3F5-84E2DEE93E15}" type="datetimeFigureOut">
              <a:rPr lang="hr-HR" smtClean="0"/>
              <a:t>27.1.2025.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5E7A801-A663-485F-B9D3-ABF75DD7F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2453B57-7CBF-4BC7-AE23-D1E0DB8E8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DE8E-4118-44AE-90C9-A199D81860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82949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2D79571-7DD6-458D-B6D6-99605D15A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722C1C51-218B-4D6A-9082-2B8BE5869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632F214-EEFA-4F5B-AFC7-2EBA15210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EFE8E-61F1-47F1-B3F5-84E2DEE93E15}" type="datetimeFigureOut">
              <a:rPr lang="hr-HR" smtClean="0"/>
              <a:t>27.1.2025.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4883815-0DBD-4D9E-81E0-E0016AFBB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1C88859-A3F9-4295-9DED-21854D8C6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DE8E-4118-44AE-90C9-A199D81860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83225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2015AE3-8ADE-4A0D-83C6-CC80FE2A5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455A133-FDB6-4A93-9C7A-9175A663C9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E1CC4F80-10C5-4895-B4B1-3CC8C5A20C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0C06E2D6-4EB3-4546-A8CE-359B6364F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EFE8E-61F1-47F1-B3F5-84E2DEE93E15}" type="datetimeFigureOut">
              <a:rPr lang="hr-HR" smtClean="0"/>
              <a:t>27.1.2025.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E3F21463-1086-407B-9ED8-0F7AC6662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33530636-815F-48EC-B342-B986D0D83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DE8E-4118-44AE-90C9-A199D81860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25024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EADA474-FC84-43D5-9828-66DE3BE9F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81F9A50B-B005-497C-B378-F0623AF30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F2F1DB6-3DA3-4552-8AAD-D41F3C20D6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9D3A345D-016D-4EF9-B6E4-E012224E39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B10A200C-5B11-4447-80E1-82AD35BB0D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771C0E6B-7162-46F3-8B27-7718943C6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EFE8E-61F1-47F1-B3F5-84E2DEE93E15}" type="datetimeFigureOut">
              <a:rPr lang="hr-HR" smtClean="0"/>
              <a:t>27.1.2025.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FA16AD25-CE3F-4D2C-9F81-FBA8CBF59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D610430C-08D5-4739-BE4E-F6891967C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DE8E-4118-44AE-90C9-A199D81860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7583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A1DBE6B-66B9-4E12-A367-502777130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113B4DB9-9AF1-4954-B9FB-F448F85A0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EFE8E-61F1-47F1-B3F5-84E2DEE93E15}" type="datetimeFigureOut">
              <a:rPr lang="hr-HR" smtClean="0"/>
              <a:t>27.1.2025.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B500336F-9196-4191-80EF-CDC4ED291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9139ECC3-8804-40EC-80C8-7D799BD25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DE8E-4118-44AE-90C9-A199D81860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69456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F3EE5DCD-FF76-478B-9942-067562E97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EFE8E-61F1-47F1-B3F5-84E2DEE93E15}" type="datetimeFigureOut">
              <a:rPr lang="hr-HR" smtClean="0"/>
              <a:t>27.1.2025.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DACDD7B1-1C63-4BFE-AD1C-3C0FDD70F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4327EEC4-C89A-44E9-8563-30814707F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DE8E-4118-44AE-90C9-A199D81860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75361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7315008-C6EA-4EDD-AE26-7EF4B348C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365A57B-EF42-41FE-8A84-1B9D3F004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0E89DFA8-B626-4D67-9FEA-4FE05E1D1E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17EFE064-C448-43D3-BB7C-BC6459319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EFE8E-61F1-47F1-B3F5-84E2DEE93E15}" type="datetimeFigureOut">
              <a:rPr lang="hr-HR" smtClean="0"/>
              <a:t>27.1.2025.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26D338E2-A897-4061-B194-D0FBF7666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B726B100-796C-4913-8A2F-7DE5047D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DE8E-4118-44AE-90C9-A199D81860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18991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22E6C85-1881-4272-BCE5-F1DB4F3FB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A27DD93B-C3BC-4FEE-8CF7-F3D1545978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29F262BF-94E1-4D13-BE1E-CA375E6CB5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1BEC99E4-3F38-4D72-B1E9-8631F2524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EFE8E-61F1-47F1-B3F5-84E2DEE93E15}" type="datetimeFigureOut">
              <a:rPr lang="hr-HR" smtClean="0"/>
              <a:t>27.1.2025.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02C1DC96-C6C1-47E0-9018-D0E5A986C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A9F44612-9879-4E5D-A410-B07B33D3C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DE8E-4118-44AE-90C9-A199D81860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86486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51ACDE6-E0A0-4289-8070-73165EF44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08707057-5348-43A2-81B8-A2C382A597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78AF708-1B3F-4343-998B-BC6B0551E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EFE8E-61F1-47F1-B3F5-84E2DEE93E15}" type="datetimeFigureOut">
              <a:rPr lang="hr-HR" smtClean="0"/>
              <a:t>27.1.2025.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FFD8AE5-3D76-480B-9FD4-74864FB5B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1BDDACB-8BC5-440E-874A-C2910A4F7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DE8E-4118-44AE-90C9-A199D81860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99478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CC81C63A-600D-4301-871A-5B34C0D0B1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745813C3-4C38-45D7-B43D-097C46879C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21B792A-88B1-4711-9963-75A6B2E2B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EFE8E-61F1-47F1-B3F5-84E2DEE93E15}" type="datetimeFigureOut">
              <a:rPr lang="hr-HR" smtClean="0"/>
              <a:t>27.1.2025.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05DF729-8EE4-4D1B-9E84-5A25FC42B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A269453E-4F5F-4829-8C8C-DA774A506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5DE8E-4118-44AE-90C9-A199D81860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14120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2C620DFE-C684-497E-9E7F-06B5A1F83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2807C8EA-8C35-4F39-81D7-EA728AF6D5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705395D-7966-45EF-A749-815FC56D46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EFE8E-61F1-47F1-B3F5-84E2DEE93E15}" type="datetimeFigureOut">
              <a:rPr lang="hr-HR" smtClean="0"/>
              <a:t>27.1.2025.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00BC6E5-701E-4C68-A6E8-CB6FE6FA8A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099F794-EA0B-49C1-B89E-F68B7866B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5DE8E-4118-44AE-90C9-A199D81860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947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"/><Relationship Id="rId2" Type="http://schemas.openxmlformats.org/officeDocument/2006/relationships/image" Target="../media/image20.t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FEB4FEA-91C5-4640-A58D-1F800303E4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BED9624E-8261-462A-8465-352A83968E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25823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F926A4F0-B926-4320-B179-063A0EA21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" y="-58029"/>
            <a:ext cx="12192000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3D363E4E-721F-462D-8939-0836179AE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34977"/>
            <a:ext cx="3114675" cy="600075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A2AD8F98-B0E5-4C41-9557-E9F0F698A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674" y="5639677"/>
            <a:ext cx="5372101" cy="990601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A72F65D3-71F8-4878-BBC5-BE3BE00ED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6774" y="2828925"/>
            <a:ext cx="3114674" cy="3938587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135084F8-9E3C-47D3-A889-9D6C12E8E6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6774" y="494803"/>
            <a:ext cx="1442114" cy="815741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9E783D54-EDA1-4FC3-BB65-FA9C649FF7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50" y="790575"/>
            <a:ext cx="2362200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937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A981D1A8-8298-4587-954C-F19099504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D8998A9B-8800-4343-8281-B76EB5FCF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529" y="1248884"/>
            <a:ext cx="2909841" cy="3536179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C0FE3507-01A9-41B7-9ABA-E20DEB951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2159" y="782159"/>
            <a:ext cx="2909841" cy="3536179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E8AAA1CD-4294-4819-8C6D-B6918659D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594" y="5435600"/>
            <a:ext cx="9544812" cy="400424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B079D76D-2B16-44AB-B2C8-C9F716750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359" y="5836024"/>
            <a:ext cx="9544812" cy="67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60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A981D1A8-8298-4587-954C-F19099504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C0FE3507-01A9-41B7-9ABA-E20DEB951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2159" y="782159"/>
            <a:ext cx="2909841" cy="3536179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D455291D-1F62-4AB2-B251-30A3003D7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2922" y="5852972"/>
            <a:ext cx="6219237" cy="361950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8C1A179B-8B8F-4B0A-8496-A0FB2CA538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322" y="6174511"/>
            <a:ext cx="6219237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46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A981D1A8-8298-4587-954C-F19099504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542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95DF9BF4-EE7E-466A-81BB-782EC9691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76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E7757BC9-3F5B-4354-9639-FC5247B38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973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D3FBFC8A-F3BC-4486-AC53-A27099055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14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BDC799FB-72A1-49DF-939B-020E5AD47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987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F926A4F0-B926-4320-B179-063A0EA21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58029"/>
            <a:ext cx="12192000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3D363E4E-721F-462D-8939-0836179AE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34977"/>
            <a:ext cx="3114675" cy="600075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A2AD8F98-B0E5-4C41-9557-E9F0F698A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674" y="5639677"/>
            <a:ext cx="5372101" cy="990601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A72F65D3-71F8-4878-BBC5-BE3BE00ED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6774" y="2828925"/>
            <a:ext cx="3114674" cy="3938587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135084F8-9E3C-47D3-A889-9D6C12E8E6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6774" y="494803"/>
            <a:ext cx="1442114" cy="815741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9E783D54-EDA1-4FC3-BB65-FA9C649FF7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50" y="790575"/>
            <a:ext cx="2362200" cy="5429250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3477A492-A0A4-4247-9C58-A5CB9D8551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4674" y="1986401"/>
            <a:ext cx="1095375" cy="2247900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9CDDE386-15CF-4B9D-BFE9-32443D644E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9485" y="2322377"/>
            <a:ext cx="11334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525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F926A4F0-B926-4320-B179-063A0EA21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58029"/>
            <a:ext cx="12192000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3D363E4E-721F-462D-8939-0836179AE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34977"/>
            <a:ext cx="3114675" cy="600075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A2AD8F98-B0E5-4C41-9557-E9F0F698A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674" y="5639677"/>
            <a:ext cx="5372101" cy="990601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A72F65D3-71F8-4878-BBC5-BE3BE00ED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6774" y="2828925"/>
            <a:ext cx="3114674" cy="3938587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135084F8-9E3C-47D3-A889-9D6C12E8E6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6774" y="494803"/>
            <a:ext cx="1442114" cy="815741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3477A492-A0A4-4247-9C58-A5CB9D8551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4674" y="1986401"/>
            <a:ext cx="1095375" cy="2247900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9CDDE386-15CF-4B9D-BFE9-32443D644E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9485" y="2322377"/>
            <a:ext cx="11334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291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AAB9972F-2C4F-434C-A567-1E9E3F78D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D8A11E14-4B88-4B57-A320-6B030C6AC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34977"/>
            <a:ext cx="3114675" cy="600075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88456763-D880-421D-A5CB-4D0B4C90A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674" y="5639677"/>
            <a:ext cx="5372101" cy="990601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B801A421-FBB4-4DB0-97F8-A70D9A65D4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9870" y="1288097"/>
            <a:ext cx="1944370" cy="142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62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8BEF325D-4B24-4B92-854D-A537089801C7}"/>
              </a:ext>
            </a:extLst>
          </p:cNvPr>
          <p:cNvSpPr txBox="1"/>
          <p:nvPr/>
        </p:nvSpPr>
        <p:spPr>
          <a:xfrm>
            <a:off x="0" y="27432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b="1" dirty="0">
                <a:latin typeface="Segoe Print" panose="02000600000000000000" pitchFamily="2" charset="0"/>
              </a:rPr>
              <a:t>LJUBI BLIŽNJEGA KAO SAMOGA SEBE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3375856E-F5AB-481D-96CE-2E7361391ADF}"/>
              </a:ext>
            </a:extLst>
          </p:cNvPr>
          <p:cNvSpPr txBox="1"/>
          <p:nvPr/>
        </p:nvSpPr>
        <p:spPr>
          <a:xfrm>
            <a:off x="0" y="1198880"/>
            <a:ext cx="1092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Segoe Print" panose="02000600000000000000" pitchFamily="2" charset="0"/>
              </a:rPr>
              <a:t>Poštuj oca i majku da dugo živiš i dobro ti bude na zemlji!</a:t>
            </a:r>
          </a:p>
        </p:txBody>
      </p:sp>
    </p:spTree>
    <p:extLst>
      <p:ext uri="{BB962C8B-B14F-4D97-AF65-F5344CB8AC3E}">
        <p14:creationId xmlns:p14="http://schemas.microsoft.com/office/powerpoint/2010/main" val="310891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8BEF325D-4B24-4B92-854D-A537089801C7}"/>
              </a:ext>
            </a:extLst>
          </p:cNvPr>
          <p:cNvSpPr txBox="1"/>
          <p:nvPr/>
        </p:nvSpPr>
        <p:spPr>
          <a:xfrm>
            <a:off x="0" y="27432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b="1" dirty="0">
                <a:latin typeface="Segoe Print" panose="02000600000000000000" pitchFamily="2" charset="0"/>
              </a:rPr>
              <a:t>LJUBI BLIŽNJEGA KAO SAMOGA SEBE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3375856E-F5AB-481D-96CE-2E7361391ADF}"/>
              </a:ext>
            </a:extLst>
          </p:cNvPr>
          <p:cNvSpPr txBox="1"/>
          <p:nvPr/>
        </p:nvSpPr>
        <p:spPr>
          <a:xfrm>
            <a:off x="0" y="1198880"/>
            <a:ext cx="1092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Segoe Print" panose="02000600000000000000" pitchFamily="2" charset="0"/>
              </a:rPr>
              <a:t>Poštuj oca i majku da dugo živiš i dobro ti bude na zemlji!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8BB83FE2-CC0C-4315-8E7C-937A2935B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728611"/>
            <a:ext cx="7315199" cy="549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67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E70F0ED7-51D5-46ED-AA9E-0BDDCE311934}"/>
              </a:ext>
            </a:extLst>
          </p:cNvPr>
          <p:cNvSpPr txBox="1"/>
          <p:nvPr/>
        </p:nvSpPr>
        <p:spPr>
          <a:xfrm>
            <a:off x="203200" y="2001224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>
                <a:latin typeface="Segoe Print" panose="02000600000000000000" pitchFamily="2" charset="0"/>
              </a:rPr>
              <a:t>-Zašto „druga ploča” </a:t>
            </a:r>
            <a:r>
              <a:rPr lang="hr-HR" sz="4000" dirty="0" err="1">
                <a:latin typeface="Segoe Print" panose="02000600000000000000" pitchFamily="2" charset="0"/>
              </a:rPr>
              <a:t>dekaloga</a:t>
            </a:r>
            <a:r>
              <a:rPr lang="hr-HR" sz="4000" dirty="0">
                <a:latin typeface="Segoe Print" panose="02000600000000000000" pitchFamily="2" charset="0"/>
              </a:rPr>
              <a:t> započinje baš ovom zapovijedi (Poštuj oca i majku …)?</a:t>
            </a:r>
          </a:p>
        </p:txBody>
      </p:sp>
    </p:spTree>
    <p:extLst>
      <p:ext uri="{BB962C8B-B14F-4D97-AF65-F5344CB8AC3E}">
        <p14:creationId xmlns:p14="http://schemas.microsoft.com/office/powerpoint/2010/main" val="1307534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Katekizam Katoličke Crkve">
            <a:extLst>
              <a:ext uri="{FF2B5EF4-FFF2-40B4-BE49-F238E27FC236}">
                <a16:creationId xmlns:a16="http://schemas.microsoft.com/office/drawing/2014/main" id="{FB90784A-DD50-4831-89F3-D6B82B785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5295">
            <a:off x="886624" y="28979"/>
            <a:ext cx="40576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3FD641C9-1150-477A-9F97-C9BCA409A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141" y="335896"/>
            <a:ext cx="6698705" cy="289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1056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8BEF325D-4B24-4B92-854D-A537089801C7}"/>
              </a:ext>
            </a:extLst>
          </p:cNvPr>
          <p:cNvSpPr txBox="1"/>
          <p:nvPr/>
        </p:nvSpPr>
        <p:spPr>
          <a:xfrm>
            <a:off x="0" y="27432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b="1" dirty="0">
                <a:latin typeface="Segoe Print" panose="02000600000000000000" pitchFamily="2" charset="0"/>
              </a:rPr>
              <a:t>LJUBI BLIŽNJEGA KAO SAMOGA SEBE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3375856E-F5AB-481D-96CE-2E7361391ADF}"/>
              </a:ext>
            </a:extLst>
          </p:cNvPr>
          <p:cNvSpPr txBox="1"/>
          <p:nvPr/>
        </p:nvSpPr>
        <p:spPr>
          <a:xfrm>
            <a:off x="0" y="1198880"/>
            <a:ext cx="1092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Segoe Print" panose="02000600000000000000" pitchFamily="2" charset="0"/>
              </a:rPr>
              <a:t>Poštuj oca i majku da dugo živiš i dobro ti bude na zemlji!</a:t>
            </a: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55AE7275-1BA1-404F-B613-B2AD8C92E421}"/>
              </a:ext>
            </a:extLst>
          </p:cNvPr>
          <p:cNvSpPr txBox="1"/>
          <p:nvPr/>
        </p:nvSpPr>
        <p:spPr>
          <a:xfrm>
            <a:off x="0" y="2600960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Segoe Print" panose="02000600000000000000" pitchFamily="2" charset="0"/>
              </a:rPr>
              <a:t>-Bog je htio da iza njega poštujemo </a:t>
            </a:r>
            <a:r>
              <a:rPr lang="hr-HR" sz="3200" b="1" dirty="0">
                <a:latin typeface="Segoe Print" panose="02000600000000000000" pitchFamily="2" charset="0"/>
              </a:rPr>
              <a:t>roditelje</a:t>
            </a:r>
            <a:r>
              <a:rPr lang="hr-HR" sz="3200" dirty="0">
                <a:latin typeface="Segoe Print" panose="02000600000000000000" pitchFamily="2" charset="0"/>
              </a:rPr>
              <a:t> kojima dugujemo život i koji su nam predali spoznaju o Bogu.</a:t>
            </a:r>
          </a:p>
        </p:txBody>
      </p:sp>
    </p:spTree>
    <p:extLst>
      <p:ext uri="{BB962C8B-B14F-4D97-AF65-F5344CB8AC3E}">
        <p14:creationId xmlns:p14="http://schemas.microsoft.com/office/powerpoint/2010/main" val="2267554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9B5AAC8C-2C0A-4A3E-8AD4-8723A7EA8B28}"/>
              </a:ext>
            </a:extLst>
          </p:cNvPr>
          <p:cNvSpPr txBox="1"/>
          <p:nvPr/>
        </p:nvSpPr>
        <p:spPr>
          <a:xfrm>
            <a:off x="0" y="1209040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dirty="0">
                <a:latin typeface="Segoe Print" panose="02000600000000000000" pitchFamily="2" charset="0"/>
              </a:rPr>
              <a:t>Iako, ova zapovijed nije upućena samo djeci, ali na prvo mjesto stavlja </a:t>
            </a:r>
            <a:r>
              <a:rPr lang="hr-HR" sz="3200" b="1" dirty="0">
                <a:latin typeface="Segoe Print" panose="02000600000000000000" pitchFamily="2" charset="0"/>
              </a:rPr>
              <a:t>dužnosti djece prema roditeljima</a:t>
            </a:r>
            <a:r>
              <a:rPr lang="hr-HR" sz="3200" dirty="0">
                <a:latin typeface="Segoe Print" panose="020006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3160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8BEF325D-4B24-4B92-854D-A537089801C7}"/>
              </a:ext>
            </a:extLst>
          </p:cNvPr>
          <p:cNvSpPr txBox="1"/>
          <p:nvPr/>
        </p:nvSpPr>
        <p:spPr>
          <a:xfrm>
            <a:off x="0" y="27432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b="1" dirty="0">
                <a:latin typeface="Segoe Print" panose="02000600000000000000" pitchFamily="2" charset="0"/>
              </a:rPr>
              <a:t>LJUBI BLIŽNJEGA KAO SAMOGA SEBE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3375856E-F5AB-481D-96CE-2E7361391ADF}"/>
              </a:ext>
            </a:extLst>
          </p:cNvPr>
          <p:cNvSpPr txBox="1"/>
          <p:nvPr/>
        </p:nvSpPr>
        <p:spPr>
          <a:xfrm>
            <a:off x="0" y="1198880"/>
            <a:ext cx="1092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Segoe Print" panose="02000600000000000000" pitchFamily="2" charset="0"/>
              </a:rPr>
              <a:t>Poštuj oca i majku da dugo živiš i dobro ti bude na zemlji!</a:t>
            </a: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55AE7275-1BA1-404F-B613-B2AD8C92E421}"/>
              </a:ext>
            </a:extLst>
          </p:cNvPr>
          <p:cNvSpPr txBox="1"/>
          <p:nvPr/>
        </p:nvSpPr>
        <p:spPr>
          <a:xfrm>
            <a:off x="0" y="260096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Segoe Print" panose="02000600000000000000" pitchFamily="2" charset="0"/>
              </a:rPr>
              <a:t>-Bog je htio da iza njega poštujemo </a:t>
            </a:r>
            <a:r>
              <a:rPr lang="hr-HR" sz="3200" b="1" dirty="0">
                <a:latin typeface="Segoe Print" panose="02000600000000000000" pitchFamily="2" charset="0"/>
              </a:rPr>
              <a:t>roditelje</a:t>
            </a:r>
            <a:r>
              <a:rPr lang="hr-HR" sz="3200" dirty="0">
                <a:latin typeface="Segoe Print" panose="02000600000000000000" pitchFamily="2" charset="0"/>
              </a:rPr>
              <a:t> kojima dugujemo život i koji su nam predali spoznaju o Bogu.</a:t>
            </a:r>
          </a:p>
          <a:p>
            <a:endParaRPr lang="hr-HR" sz="3200" dirty="0">
              <a:latin typeface="Segoe Print" panose="02000600000000000000" pitchFamily="2" charset="0"/>
            </a:endParaRPr>
          </a:p>
          <a:p>
            <a:r>
              <a:rPr lang="hr-HR" sz="3200" dirty="0">
                <a:latin typeface="Segoe Print" panose="02000600000000000000" pitchFamily="2" charset="0"/>
              </a:rPr>
              <a:t>-ova zapovijed na prvo mjesto stavlja </a:t>
            </a:r>
            <a:r>
              <a:rPr lang="hr-HR" sz="3200" b="1" dirty="0">
                <a:latin typeface="Segoe Print" panose="02000600000000000000" pitchFamily="2" charset="0"/>
              </a:rPr>
              <a:t>dužnosti djece prema roditeljima: </a:t>
            </a:r>
          </a:p>
        </p:txBody>
      </p:sp>
    </p:spTree>
    <p:extLst>
      <p:ext uri="{BB962C8B-B14F-4D97-AF65-F5344CB8AC3E}">
        <p14:creationId xmlns:p14="http://schemas.microsoft.com/office/powerpoint/2010/main" val="41508618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8BEF325D-4B24-4B92-854D-A537089801C7}"/>
              </a:ext>
            </a:extLst>
          </p:cNvPr>
          <p:cNvSpPr txBox="1"/>
          <p:nvPr/>
        </p:nvSpPr>
        <p:spPr>
          <a:xfrm>
            <a:off x="0" y="27432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b="1" dirty="0">
                <a:latin typeface="Segoe Print" panose="02000600000000000000" pitchFamily="2" charset="0"/>
              </a:rPr>
              <a:t>LJUBI BLIŽNJEGA KAO SAMOGA SEBE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3375856E-F5AB-481D-96CE-2E7361391ADF}"/>
              </a:ext>
            </a:extLst>
          </p:cNvPr>
          <p:cNvSpPr txBox="1"/>
          <p:nvPr/>
        </p:nvSpPr>
        <p:spPr>
          <a:xfrm>
            <a:off x="0" y="1198880"/>
            <a:ext cx="1092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Segoe Print" panose="02000600000000000000" pitchFamily="2" charset="0"/>
              </a:rPr>
              <a:t>Poštuj oca i majku da dugo živiš i dobro ti bude na zemlji!</a:t>
            </a: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55AE7275-1BA1-404F-B613-B2AD8C92E421}"/>
              </a:ext>
            </a:extLst>
          </p:cNvPr>
          <p:cNvSpPr txBox="1"/>
          <p:nvPr/>
        </p:nvSpPr>
        <p:spPr>
          <a:xfrm>
            <a:off x="0" y="260096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Segoe Print" panose="02000600000000000000" pitchFamily="2" charset="0"/>
              </a:rPr>
              <a:t>-Bog je htio da iza njega poštujemo </a:t>
            </a:r>
            <a:r>
              <a:rPr lang="hr-HR" sz="3200" b="1" dirty="0">
                <a:latin typeface="Segoe Print" panose="02000600000000000000" pitchFamily="2" charset="0"/>
              </a:rPr>
              <a:t>roditelje</a:t>
            </a:r>
            <a:r>
              <a:rPr lang="hr-HR" sz="3200" dirty="0">
                <a:latin typeface="Segoe Print" panose="02000600000000000000" pitchFamily="2" charset="0"/>
              </a:rPr>
              <a:t> kojima dugujemo život i koji su nam predali spoznaju o Bogu.</a:t>
            </a:r>
          </a:p>
          <a:p>
            <a:endParaRPr lang="hr-HR" sz="3200" dirty="0">
              <a:latin typeface="Segoe Print" panose="02000600000000000000" pitchFamily="2" charset="0"/>
            </a:endParaRPr>
          </a:p>
          <a:p>
            <a:r>
              <a:rPr lang="hr-HR" sz="3200" dirty="0">
                <a:latin typeface="Segoe Print" panose="02000600000000000000" pitchFamily="2" charset="0"/>
              </a:rPr>
              <a:t>-ova zapovijed na prvo mjesto stavlja </a:t>
            </a:r>
            <a:r>
              <a:rPr lang="hr-HR" sz="3200" b="1" dirty="0">
                <a:latin typeface="Segoe Print" panose="02000600000000000000" pitchFamily="2" charset="0"/>
              </a:rPr>
              <a:t>dužnosti djece prema roditeljima: 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655C339C-DA84-402C-924C-03B0ED390144}"/>
              </a:ext>
            </a:extLst>
          </p:cNvPr>
          <p:cNvSpPr txBox="1"/>
          <p:nvPr/>
        </p:nvSpPr>
        <p:spPr>
          <a:xfrm>
            <a:off x="-142240" y="4581902"/>
            <a:ext cx="12882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Segoe Print" panose="02000600000000000000" pitchFamily="2" charset="0"/>
              </a:rPr>
              <a:t>				   -ljubav, zahvalnost, poštovanje, 						    odanost, poučljivost, briga, poslušnost</a:t>
            </a:r>
          </a:p>
        </p:txBody>
      </p:sp>
      <p:pic>
        <p:nvPicPr>
          <p:cNvPr id="6" name="Picture 4" descr="BAM-1080">
            <a:extLst>
              <a:ext uri="{FF2B5EF4-FFF2-40B4-BE49-F238E27FC236}">
                <a16:creationId xmlns:a16="http://schemas.microsoft.com/office/drawing/2014/main" id="{C5D7322A-1726-459A-9663-24C59023C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909" y="5022506"/>
            <a:ext cx="1446211" cy="171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11211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Slika 2" descr="Slika na kojoj se prikazuje tekst, Font, snimka zaslona, broj&#10;&#10;Opis je automatski generiran">
            <a:extLst>
              <a:ext uri="{FF2B5EF4-FFF2-40B4-BE49-F238E27FC236}">
                <a16:creationId xmlns:a16="http://schemas.microsoft.com/office/drawing/2014/main" id="{8333C00F-DCC4-4B83-97E7-70372536A2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76" y="1225492"/>
            <a:ext cx="3343202" cy="3509923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Slika 4" descr="Slika na kojoj se prikazuje tekst, Font, snimka zaslona, tipografija&#10;&#10;Opis je automatski generiran">
            <a:extLst>
              <a:ext uri="{FF2B5EF4-FFF2-40B4-BE49-F238E27FC236}">
                <a16:creationId xmlns:a16="http://schemas.microsoft.com/office/drawing/2014/main" id="{FDFF318E-666F-432B-B385-B3ED17F026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699" y="1715030"/>
            <a:ext cx="5005819" cy="396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88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9B5AAC8C-2C0A-4A3E-8AD4-8723A7EA8B28}"/>
              </a:ext>
            </a:extLst>
          </p:cNvPr>
          <p:cNvSpPr txBox="1"/>
          <p:nvPr/>
        </p:nvSpPr>
        <p:spPr>
          <a:xfrm>
            <a:off x="0" y="1209040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dirty="0">
                <a:latin typeface="Segoe Print" panose="02000600000000000000" pitchFamily="2" charset="0"/>
              </a:rPr>
              <a:t>Što još uključuje četvrta zapovijed?</a:t>
            </a:r>
          </a:p>
          <a:p>
            <a:pPr algn="ctr"/>
            <a:endParaRPr lang="hr-HR" sz="3200" dirty="0">
              <a:latin typeface="Segoe Print" panose="02000600000000000000" pitchFamily="2" charset="0"/>
            </a:endParaRPr>
          </a:p>
          <a:p>
            <a:pPr algn="ctr"/>
            <a:r>
              <a:rPr lang="hr-HR" sz="3200" dirty="0">
                <a:latin typeface="Segoe Print" panose="02000600000000000000" pitchFamily="2" charset="0"/>
              </a:rPr>
              <a:t>…prava i dužnosti …</a:t>
            </a:r>
          </a:p>
        </p:txBody>
      </p:sp>
    </p:spTree>
    <p:extLst>
      <p:ext uri="{BB962C8B-B14F-4D97-AF65-F5344CB8AC3E}">
        <p14:creationId xmlns:p14="http://schemas.microsoft.com/office/powerpoint/2010/main" val="39964924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62AAEF18-6C6E-4A89-ADBC-FDF44B756C6F}"/>
              </a:ext>
            </a:extLst>
          </p:cNvPr>
          <p:cNvSpPr txBox="1"/>
          <p:nvPr/>
        </p:nvSpPr>
        <p:spPr>
          <a:xfrm>
            <a:off x="0" y="193040"/>
            <a:ext cx="12059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Segoe Print" panose="02000600000000000000" pitchFamily="2" charset="0"/>
              </a:rPr>
              <a:t>-ova zapovijed uključuje i prava i dužnosti roditelja prema djeci:</a:t>
            </a:r>
          </a:p>
        </p:txBody>
      </p:sp>
    </p:spTree>
    <p:extLst>
      <p:ext uri="{BB962C8B-B14F-4D97-AF65-F5344CB8AC3E}">
        <p14:creationId xmlns:p14="http://schemas.microsoft.com/office/powerpoint/2010/main" val="3405834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62AAEF18-6C6E-4A89-ADBC-FDF44B756C6F}"/>
              </a:ext>
            </a:extLst>
          </p:cNvPr>
          <p:cNvSpPr txBox="1"/>
          <p:nvPr/>
        </p:nvSpPr>
        <p:spPr>
          <a:xfrm>
            <a:off x="0" y="193040"/>
            <a:ext cx="12059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Segoe Print" panose="02000600000000000000" pitchFamily="2" charset="0"/>
              </a:rPr>
              <a:t>-ova zapovijed uključuje i prava i dužnosti roditelja prema djeci: pružiti materijalnu brigu, duhovni i moralni odgoj</a:t>
            </a:r>
          </a:p>
        </p:txBody>
      </p:sp>
      <p:pic>
        <p:nvPicPr>
          <p:cNvPr id="3" name="Picture 4" descr="COP-1009">
            <a:extLst>
              <a:ext uri="{FF2B5EF4-FFF2-40B4-BE49-F238E27FC236}">
                <a16:creationId xmlns:a16="http://schemas.microsoft.com/office/drawing/2014/main" id="{F9306892-E96D-4ADA-8ABB-901FCF08E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3703" y="937894"/>
            <a:ext cx="1458297" cy="249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Slika 6" descr="Slika na kojoj se prikazuje tekst, Font, rukopis&#10;&#10;Opis je automatski generiran">
            <a:extLst>
              <a:ext uri="{FF2B5EF4-FFF2-40B4-BE49-F238E27FC236}">
                <a16:creationId xmlns:a16="http://schemas.microsoft.com/office/drawing/2014/main" id="{130205CB-D9C3-4B0D-9D79-04C8EB857B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998" y="2080177"/>
            <a:ext cx="6140314" cy="344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2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9B5AAC8C-2C0A-4A3E-8AD4-8723A7EA8B28}"/>
              </a:ext>
            </a:extLst>
          </p:cNvPr>
          <p:cNvSpPr txBox="1"/>
          <p:nvPr/>
        </p:nvSpPr>
        <p:spPr>
          <a:xfrm>
            <a:off x="0" y="1209040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dirty="0">
                <a:latin typeface="Segoe Print" panose="02000600000000000000" pitchFamily="2" charset="0"/>
              </a:rPr>
              <a:t>Prema kome smo još, prema ovoj zapovijedi dužni iskazivati poštovanje?</a:t>
            </a:r>
          </a:p>
        </p:txBody>
      </p:sp>
    </p:spTree>
    <p:extLst>
      <p:ext uri="{BB962C8B-B14F-4D97-AF65-F5344CB8AC3E}">
        <p14:creationId xmlns:p14="http://schemas.microsoft.com/office/powerpoint/2010/main" val="7039065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62AAEF18-6C6E-4A89-ADBC-FDF44B756C6F}"/>
              </a:ext>
            </a:extLst>
          </p:cNvPr>
          <p:cNvSpPr txBox="1"/>
          <p:nvPr/>
        </p:nvSpPr>
        <p:spPr>
          <a:xfrm>
            <a:off x="0" y="193040"/>
            <a:ext cx="120599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Segoe Print" panose="02000600000000000000" pitchFamily="2" charset="0"/>
              </a:rPr>
              <a:t>-ova zapovijed uključuje i prava i dužnosti roditelja prema djeci: pružiti materijalnu brigu, duhovni i moralni odgoj</a:t>
            </a:r>
          </a:p>
          <a:p>
            <a:endParaRPr lang="hr-HR" sz="3200" dirty="0">
              <a:latin typeface="Segoe Print" panose="02000600000000000000" pitchFamily="2" charset="0"/>
            </a:endParaRPr>
          </a:p>
          <a:p>
            <a:r>
              <a:rPr lang="hr-HR" sz="3200" dirty="0">
                <a:latin typeface="Segoe Print" panose="02000600000000000000" pitchFamily="2" charset="0"/>
              </a:rPr>
              <a:t>-ova zapovijed traži iskazivanje poštovanja:</a:t>
            </a:r>
          </a:p>
        </p:txBody>
      </p:sp>
    </p:spTree>
    <p:extLst>
      <p:ext uri="{BB962C8B-B14F-4D97-AF65-F5344CB8AC3E}">
        <p14:creationId xmlns:p14="http://schemas.microsoft.com/office/powerpoint/2010/main" val="29988184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62AAEF18-6C6E-4A89-ADBC-FDF44B756C6F}"/>
              </a:ext>
            </a:extLst>
          </p:cNvPr>
          <p:cNvSpPr txBox="1"/>
          <p:nvPr/>
        </p:nvSpPr>
        <p:spPr>
          <a:xfrm>
            <a:off x="0" y="193040"/>
            <a:ext cx="120599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Segoe Print" panose="02000600000000000000" pitchFamily="2" charset="0"/>
              </a:rPr>
              <a:t>-ova zapovijed uključuje i prava i dužnosti roditelja prema djeci: pružiti materijalnu brigu, duhovni i moralni odgoj</a:t>
            </a:r>
          </a:p>
          <a:p>
            <a:endParaRPr lang="hr-HR" sz="3200" dirty="0">
              <a:latin typeface="Segoe Print" panose="02000600000000000000" pitchFamily="2" charset="0"/>
            </a:endParaRPr>
          </a:p>
          <a:p>
            <a:r>
              <a:rPr lang="hr-HR" sz="3200" dirty="0">
                <a:latin typeface="Segoe Print" panose="02000600000000000000" pitchFamily="2" charset="0"/>
              </a:rPr>
              <a:t>-ova zapovijed traži iskazivanje poštovanja: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7C403E3-3871-4382-8BF7-D9FD1FCCC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943" y="2702560"/>
            <a:ext cx="5648325" cy="3962400"/>
          </a:xfrm>
          <a:prstGeom prst="rect">
            <a:avLst/>
          </a:prstGeom>
        </p:spPr>
      </p:pic>
      <p:pic>
        <p:nvPicPr>
          <p:cNvPr id="5" name="Picture 2" descr="Katekizam Katoličke Crkve">
            <a:extLst>
              <a:ext uri="{FF2B5EF4-FFF2-40B4-BE49-F238E27FC236}">
                <a16:creationId xmlns:a16="http://schemas.microsoft.com/office/drawing/2014/main" id="{0AB4DE49-2AA7-4F86-8D8C-F41265F1B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5295">
            <a:off x="6735112" y="3088986"/>
            <a:ext cx="2924910" cy="411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2567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62AAEF18-6C6E-4A89-ADBC-FDF44B756C6F}"/>
              </a:ext>
            </a:extLst>
          </p:cNvPr>
          <p:cNvSpPr txBox="1"/>
          <p:nvPr/>
        </p:nvSpPr>
        <p:spPr>
          <a:xfrm>
            <a:off x="0" y="193040"/>
            <a:ext cx="120599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Segoe Print" panose="02000600000000000000" pitchFamily="2" charset="0"/>
              </a:rPr>
              <a:t>-ova zapovijed uključuje i prava i dužnosti roditelja prema djeci: pružiti materijalnu brigu, duhovni i moralni odgoj</a:t>
            </a:r>
          </a:p>
          <a:p>
            <a:endParaRPr lang="hr-HR" sz="3200" dirty="0">
              <a:latin typeface="Segoe Print" panose="02000600000000000000" pitchFamily="2" charset="0"/>
            </a:endParaRPr>
          </a:p>
          <a:p>
            <a:r>
              <a:rPr lang="hr-HR" sz="3200" dirty="0">
                <a:latin typeface="Segoe Print" panose="02000600000000000000" pitchFamily="2" charset="0"/>
              </a:rPr>
              <a:t>-ova zapovijed traži iskazivanje poštovanja: djedovima i bakama, braći i sestrama, široj obitelji, autoritetima </a:t>
            </a: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65E6177A-B8D8-4D26-B835-E43D48EB40B2}"/>
              </a:ext>
            </a:extLst>
          </p:cNvPr>
          <p:cNvSpPr txBox="1"/>
          <p:nvPr/>
        </p:nvSpPr>
        <p:spPr>
          <a:xfrm>
            <a:off x="6656033" y="4008242"/>
            <a:ext cx="547086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3200" dirty="0">
                <a:latin typeface="Segoe Print" panose="02000600000000000000" pitchFamily="2" charset="0"/>
                <a:cs typeface="Arial" charset="0"/>
              </a:rPr>
              <a:t>dužnosti učenika prema učiteljima, zaposlenih prema poslodavcima, građana prema domovini i državnim vlastima</a:t>
            </a:r>
          </a:p>
        </p:txBody>
      </p:sp>
      <p:cxnSp>
        <p:nvCxnSpPr>
          <p:cNvPr id="6" name="Ravni poveznik sa strelicom 5">
            <a:extLst>
              <a:ext uri="{FF2B5EF4-FFF2-40B4-BE49-F238E27FC236}">
                <a16:creationId xmlns:a16="http://schemas.microsoft.com/office/drawing/2014/main" id="{20699708-70AB-4FF6-BB51-2279B180F4BA}"/>
              </a:ext>
            </a:extLst>
          </p:cNvPr>
          <p:cNvCxnSpPr/>
          <p:nvPr/>
        </p:nvCxnSpPr>
        <p:spPr>
          <a:xfrm>
            <a:off x="9275450" y="3240028"/>
            <a:ext cx="0" cy="64800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9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1A4DF46B-9D66-4D21-BA6E-1794AFE52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2484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9B5AAC8C-2C0A-4A3E-8AD4-8723A7EA8B28}"/>
              </a:ext>
            </a:extLst>
          </p:cNvPr>
          <p:cNvSpPr txBox="1"/>
          <p:nvPr/>
        </p:nvSpPr>
        <p:spPr>
          <a:xfrm>
            <a:off x="0" y="1209040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dirty="0">
                <a:latin typeface="Segoe Print" panose="02000600000000000000" pitchFamily="2" charset="0"/>
              </a:rPr>
              <a:t>Primjećujete li kako u središtu četvrte Božje zapovijedi stoji </a:t>
            </a:r>
            <a:r>
              <a:rPr lang="hr-HR" sz="3200" b="1" dirty="0">
                <a:latin typeface="Segoe Print" panose="02000600000000000000" pitchFamily="2" charset="0"/>
              </a:rPr>
              <a:t>obitelj</a:t>
            </a:r>
            <a:r>
              <a:rPr lang="hr-HR" sz="3200" dirty="0">
                <a:latin typeface="Segoe Print" panose="020006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679345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62AAEF18-6C6E-4A89-ADBC-FDF44B756C6F}"/>
              </a:ext>
            </a:extLst>
          </p:cNvPr>
          <p:cNvSpPr txBox="1"/>
          <p:nvPr/>
        </p:nvSpPr>
        <p:spPr>
          <a:xfrm>
            <a:off x="0" y="193040"/>
            <a:ext cx="1205992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Segoe Print" panose="02000600000000000000" pitchFamily="2" charset="0"/>
              </a:rPr>
              <a:t>-ova zapovijed uključuje i prava i dužnosti roditelja prema djeci: pružiti materijalnu brigu, duhovni i moralni odgoj</a:t>
            </a:r>
          </a:p>
          <a:p>
            <a:endParaRPr lang="hr-HR" sz="3200" dirty="0">
              <a:latin typeface="Segoe Print" panose="02000600000000000000" pitchFamily="2" charset="0"/>
            </a:endParaRPr>
          </a:p>
          <a:p>
            <a:r>
              <a:rPr lang="hr-HR" sz="3200" dirty="0">
                <a:latin typeface="Segoe Print" panose="02000600000000000000" pitchFamily="2" charset="0"/>
              </a:rPr>
              <a:t>-ova zapovijed traži iskazivanje poštovanja: djedovima i bakama, braći i sestrama, široj obitelji, autoritetima</a:t>
            </a:r>
          </a:p>
          <a:p>
            <a:endParaRPr lang="hr-HR" sz="3200" dirty="0">
              <a:latin typeface="Segoe Print" panose="02000600000000000000" pitchFamily="2" charset="0"/>
            </a:endParaRPr>
          </a:p>
          <a:p>
            <a:pPr marL="457200" indent="-457200">
              <a:buFontTx/>
              <a:buChar char="-"/>
            </a:pPr>
            <a:r>
              <a:rPr lang="hr-HR" sz="3200" dirty="0">
                <a:latin typeface="Segoe Print" panose="02000600000000000000" pitchFamily="2" charset="0"/>
              </a:rPr>
              <a:t>u središtu četvrte Božje zapovijedi stoji </a:t>
            </a:r>
            <a:r>
              <a:rPr lang="hr-HR" sz="3200" b="1" dirty="0">
                <a:latin typeface="Segoe Print" panose="02000600000000000000" pitchFamily="2" charset="0"/>
              </a:rPr>
              <a:t>obitelj</a:t>
            </a:r>
          </a:p>
          <a:p>
            <a:endParaRPr lang="hr-HR" sz="3200" b="1" dirty="0">
              <a:latin typeface="Segoe Print" panose="02000600000000000000" pitchFamily="2" charset="0"/>
            </a:endParaRPr>
          </a:p>
          <a:p>
            <a:endParaRPr lang="hr-HR" sz="3200" dirty="0">
              <a:latin typeface="Segoe Print" panose="02000600000000000000" pitchFamily="2" charset="0"/>
            </a:endParaRPr>
          </a:p>
          <a:p>
            <a:endParaRPr lang="hr-HR" sz="3200" dirty="0">
              <a:latin typeface="Segoe Print" panose="02000600000000000000" pitchFamily="2" charset="0"/>
            </a:endParaRPr>
          </a:p>
          <a:p>
            <a:endParaRPr lang="hr-HR" sz="3200" dirty="0">
              <a:latin typeface="Segoe Print" panose="02000600000000000000" pitchFamily="2" charset="0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B4E0FEC8-7809-42B8-AA38-F9E1F8AAA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1993" y="3193861"/>
            <a:ext cx="1937927" cy="211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8603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9B5AAC8C-2C0A-4A3E-8AD4-8723A7EA8B28}"/>
              </a:ext>
            </a:extLst>
          </p:cNvPr>
          <p:cNvSpPr txBox="1"/>
          <p:nvPr/>
        </p:nvSpPr>
        <p:spPr>
          <a:xfrm>
            <a:off x="0" y="1209040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dirty="0">
                <a:latin typeface="Segoe Print" panose="02000600000000000000" pitchFamily="2" charset="0"/>
              </a:rPr>
              <a:t>Postoji li situacija kada možemo uskratiti poslušnost prema svima navedenima?</a:t>
            </a:r>
          </a:p>
        </p:txBody>
      </p:sp>
    </p:spTree>
    <p:extLst>
      <p:ext uri="{BB962C8B-B14F-4D97-AF65-F5344CB8AC3E}">
        <p14:creationId xmlns:p14="http://schemas.microsoft.com/office/powerpoint/2010/main" val="11489702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62AAEF18-6C6E-4A89-ADBC-FDF44B756C6F}"/>
              </a:ext>
            </a:extLst>
          </p:cNvPr>
          <p:cNvSpPr txBox="1"/>
          <p:nvPr/>
        </p:nvSpPr>
        <p:spPr>
          <a:xfrm>
            <a:off x="0" y="193040"/>
            <a:ext cx="12059920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Segoe Print" panose="02000600000000000000" pitchFamily="2" charset="0"/>
              </a:rPr>
              <a:t>-ova zapovijed uključuje i prava i dužnosti roditelja prema djeci: pružiti materijalnu brigu, duhovni i moralni odgoj</a:t>
            </a:r>
          </a:p>
          <a:p>
            <a:endParaRPr lang="hr-HR" sz="3200" dirty="0">
              <a:latin typeface="Segoe Print" panose="02000600000000000000" pitchFamily="2" charset="0"/>
            </a:endParaRPr>
          </a:p>
          <a:p>
            <a:r>
              <a:rPr lang="hr-HR" sz="3200" dirty="0">
                <a:latin typeface="Segoe Print" panose="02000600000000000000" pitchFamily="2" charset="0"/>
              </a:rPr>
              <a:t>-ova zapovijed traži iskazivanje poštovanja: djedovima i bakama, braći i sestrama, široj obitelji, autoritetima</a:t>
            </a:r>
          </a:p>
          <a:p>
            <a:endParaRPr lang="hr-HR" sz="3200" dirty="0">
              <a:latin typeface="Segoe Print" panose="02000600000000000000" pitchFamily="2" charset="0"/>
            </a:endParaRPr>
          </a:p>
          <a:p>
            <a:pPr marL="457200" indent="-457200">
              <a:buFontTx/>
              <a:buChar char="-"/>
            </a:pPr>
            <a:r>
              <a:rPr lang="hr-HR" sz="3200" dirty="0">
                <a:latin typeface="Segoe Print" panose="02000600000000000000" pitchFamily="2" charset="0"/>
              </a:rPr>
              <a:t>u središtu četvrte Božje zapovijedi stoji </a:t>
            </a:r>
            <a:r>
              <a:rPr lang="hr-HR" sz="3200" b="1" dirty="0">
                <a:latin typeface="Segoe Print" panose="02000600000000000000" pitchFamily="2" charset="0"/>
              </a:rPr>
              <a:t>obitelj</a:t>
            </a:r>
          </a:p>
          <a:p>
            <a:endParaRPr lang="hr-HR" sz="3200" b="1" dirty="0">
              <a:latin typeface="Segoe Print" panose="02000600000000000000" pitchFamily="2" charset="0"/>
            </a:endParaRPr>
          </a:p>
          <a:p>
            <a:r>
              <a:rPr lang="hr-HR" sz="3200" b="1" dirty="0">
                <a:latin typeface="Segoe Print" panose="02000600000000000000" pitchFamily="2" charset="0"/>
              </a:rPr>
              <a:t>-svoju poslušnost dužni smo uskratiti svima koji propisuju i slijede odredbe protivne temeljnim ljudskim i kršćanskim vrijednostima</a:t>
            </a:r>
          </a:p>
          <a:p>
            <a:endParaRPr lang="hr-HR" sz="3200" b="1" dirty="0">
              <a:latin typeface="Segoe Print" panose="02000600000000000000" pitchFamily="2" charset="0"/>
            </a:endParaRPr>
          </a:p>
          <a:p>
            <a:endParaRPr lang="hr-HR" sz="3200" dirty="0">
              <a:latin typeface="Segoe Print" panose="02000600000000000000" pitchFamily="2" charset="0"/>
            </a:endParaRPr>
          </a:p>
          <a:p>
            <a:endParaRPr lang="hr-HR" sz="3200" dirty="0">
              <a:latin typeface="Segoe Print" panose="02000600000000000000" pitchFamily="2" charset="0"/>
            </a:endParaRPr>
          </a:p>
          <a:p>
            <a:endParaRPr lang="hr-HR" sz="32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8658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na kojoj se prikazuje tekst, Font, logotip, grafika&#10;&#10;Opis je automatski generiran">
            <a:extLst>
              <a:ext uri="{FF2B5EF4-FFF2-40B4-BE49-F238E27FC236}">
                <a16:creationId xmlns:a16="http://schemas.microsoft.com/office/drawing/2014/main" id="{0A144629-5BBF-4100-BBBD-644F42FFAF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88044" cy="609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4204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10520635-F81D-4D17-B20E-CC51A3DD0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DF51B12E-7FF7-41A0-8F66-E6BBB9A13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46897"/>
            <a:ext cx="12192000" cy="501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9270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61A00987-62A0-4E50-9F07-8A9469ADB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7B6137D1-F3AD-48CF-8D57-541FCB4CA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0784" y="4336557"/>
            <a:ext cx="204787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880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7543C4C2-2146-49A2-973E-5E4C51361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0321D14B-556F-4D6E-ACBA-2AB4C6E7D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8439" y="4247780"/>
            <a:ext cx="204787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2691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54C2FF80-F8B3-4FCB-8473-443820940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AB00C76F-AE5C-4D0D-A032-95140E0B8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8439" y="4247780"/>
            <a:ext cx="204787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403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2E89F0BA-1B21-4228-96FF-02E0897031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DA2836AF-5CA5-4E5E-9BB3-1C7FB031A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8439" y="4247780"/>
            <a:ext cx="204787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7181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5182CCD8-2428-4556-8424-2936D864B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7008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AB83BBA8-E912-495C-B220-E5FEB4DFF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629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>
            <a:extLst>
              <a:ext uri="{FF2B5EF4-FFF2-40B4-BE49-F238E27FC236}">
                <a16:creationId xmlns:a16="http://schemas.microsoft.com/office/drawing/2014/main" id="{A0FE352A-05AA-4074-BAB0-F3F0B963C9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028590" cy="1354137"/>
          </a:xfrm>
        </p:spPr>
        <p:txBody>
          <a:bodyPr/>
          <a:lstStyle/>
          <a:p>
            <a:pPr algn="l" eaLnBrk="1" hangingPunct="1">
              <a:defRPr/>
            </a:pPr>
            <a:r>
              <a:rPr lang="hr-HR" sz="40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DUŽNOSTI DJECE </a:t>
            </a:r>
            <a:r>
              <a:rPr lang="hr-HR" sz="4000" dirty="0">
                <a:solidFill>
                  <a:srgbClr val="800000"/>
                </a:solidFill>
              </a:rPr>
              <a:t>prema svojim roditeljima:</a:t>
            </a:r>
          </a:p>
        </p:txBody>
      </p:sp>
      <p:sp>
        <p:nvSpPr>
          <p:cNvPr id="186371" name="Rectangle 3">
            <a:extLst>
              <a:ext uri="{FF2B5EF4-FFF2-40B4-BE49-F238E27FC236}">
                <a16:creationId xmlns:a16="http://schemas.microsoft.com/office/drawing/2014/main" id="{DD4E16FC-0EF3-46DA-89EC-6B2F3D797B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515690" y="1706309"/>
            <a:ext cx="4972921" cy="2490463"/>
          </a:xfrm>
        </p:spPr>
        <p:txBody>
          <a:bodyPr/>
          <a:lstStyle/>
          <a:p>
            <a:pPr eaLnBrk="1" hangingPunct="1"/>
            <a:r>
              <a:rPr lang="hr-HR" altLang="sr-Latn-RS" sz="3600" dirty="0"/>
              <a:t>ljubav i zahvalnost</a:t>
            </a:r>
          </a:p>
          <a:p>
            <a:pPr eaLnBrk="1" hangingPunct="1"/>
            <a:r>
              <a:rPr lang="hr-HR" altLang="sr-Latn-RS" sz="3600" dirty="0"/>
              <a:t>poštovanje i odanost</a:t>
            </a:r>
          </a:p>
          <a:p>
            <a:pPr eaLnBrk="1" hangingPunct="1"/>
            <a:r>
              <a:rPr lang="hr-HR" altLang="sr-Latn-RS" sz="3600" dirty="0"/>
              <a:t>poučljivost i poslušnost</a:t>
            </a:r>
          </a:p>
          <a:p>
            <a:pPr eaLnBrk="1" hangingPunct="1"/>
            <a:r>
              <a:rPr lang="hr-HR" altLang="sr-Latn-RS" sz="3600" dirty="0"/>
              <a:t>briga za roditelje</a:t>
            </a:r>
          </a:p>
        </p:txBody>
      </p:sp>
      <p:pic>
        <p:nvPicPr>
          <p:cNvPr id="186372" name="Picture 4" descr="BAM-1080">
            <a:extLst>
              <a:ext uri="{FF2B5EF4-FFF2-40B4-BE49-F238E27FC236}">
                <a16:creationId xmlns:a16="http://schemas.microsoft.com/office/drawing/2014/main" id="{5ADE678E-14A4-4982-8B6E-C4B58BF51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9" y="1800226"/>
            <a:ext cx="3489325" cy="414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60"/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60"/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60"/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1000"/>
                                        <p:tgtEl>
                                          <p:spTgt spid="186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70" grpId="0"/>
      <p:bldP spid="186371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>
            <a:extLst>
              <a:ext uri="{FF2B5EF4-FFF2-40B4-BE49-F238E27FC236}">
                <a16:creationId xmlns:a16="http://schemas.microsoft.com/office/drawing/2014/main" id="{0C30546A-75D5-43C5-B9C2-246121A98F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4826" y="188914"/>
            <a:ext cx="5400675" cy="1425575"/>
          </a:xfrm>
        </p:spPr>
        <p:txBody>
          <a:bodyPr/>
          <a:lstStyle/>
          <a:p>
            <a:pPr algn="l" eaLnBrk="1" hangingPunct="1">
              <a:defRPr/>
            </a:pPr>
            <a:r>
              <a:rPr lang="hr-HR" sz="40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DUŽNOSTI RODITELJA</a:t>
            </a:r>
            <a:br>
              <a:rPr lang="hr-HR" sz="4000" dirty="0">
                <a:solidFill>
                  <a:srgbClr val="800000"/>
                </a:solidFill>
              </a:rPr>
            </a:br>
            <a:r>
              <a:rPr lang="hr-HR" sz="4000" dirty="0">
                <a:solidFill>
                  <a:srgbClr val="800000"/>
                </a:solidFill>
              </a:rPr>
              <a:t>prema svojoj djeci:</a:t>
            </a:r>
          </a:p>
        </p:txBody>
      </p:sp>
      <p:sp>
        <p:nvSpPr>
          <p:cNvPr id="187395" name="Rectangle 3">
            <a:extLst>
              <a:ext uri="{FF2B5EF4-FFF2-40B4-BE49-F238E27FC236}">
                <a16:creationId xmlns:a16="http://schemas.microsoft.com/office/drawing/2014/main" id="{4F5F2705-AFCB-47D9-871E-51D29631B6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51089" y="1700214"/>
            <a:ext cx="5184775" cy="4941887"/>
          </a:xfrm>
        </p:spPr>
        <p:txBody>
          <a:bodyPr/>
          <a:lstStyle/>
          <a:p>
            <a:pPr eaLnBrk="1" hangingPunct="1"/>
            <a:r>
              <a:rPr lang="hr-HR" altLang="sr-Latn-RS" sz="3600"/>
              <a:t>pružiti djetetu potpuni odgoj</a:t>
            </a:r>
          </a:p>
          <a:p>
            <a:pPr eaLnBrk="1" hangingPunct="1"/>
            <a:r>
              <a:rPr lang="hr-HR" altLang="sr-Latn-RS" sz="3600"/>
              <a:t>biti djetetu oslonac i prijatelj</a:t>
            </a:r>
          </a:p>
          <a:p>
            <a:pPr eaLnBrk="1" hangingPunct="1"/>
            <a:r>
              <a:rPr lang="hr-HR" altLang="sr-Latn-RS" sz="3600"/>
              <a:t>materijalna briga</a:t>
            </a:r>
          </a:p>
          <a:p>
            <a:pPr eaLnBrk="1" hangingPunct="1"/>
            <a:r>
              <a:rPr lang="hr-HR" altLang="sr-Latn-RS" sz="3600"/>
              <a:t>međusobna ljubav roditelja temelj je dobre obitelji</a:t>
            </a:r>
          </a:p>
        </p:txBody>
      </p:sp>
      <p:pic>
        <p:nvPicPr>
          <p:cNvPr id="187396" name="Picture 4" descr="COP-1009">
            <a:extLst>
              <a:ext uri="{FF2B5EF4-FFF2-40B4-BE49-F238E27FC236}">
                <a16:creationId xmlns:a16="http://schemas.microsoft.com/office/drawing/2014/main" id="{19715B67-77C4-4CCC-957D-A46CDB724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476" y="1"/>
            <a:ext cx="3819525" cy="652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60"/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60"/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60"/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1000"/>
                                        <p:tgtEl>
                                          <p:spTgt spid="187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4" grpId="0"/>
      <p:bldP spid="187395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FE2E1996-F926-4BE1-B1E8-E82CA6EB4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3B6D2D32-555E-45C2-A26A-880D41C69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36" y="1276349"/>
            <a:ext cx="11968764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6531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FE2E1996-F926-4BE1-B1E8-E82CA6EB4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1936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1A4DF46B-9D66-4D21-BA6E-1794AFE52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9232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120E2BD1-AD7A-439B-A283-6A1B64D10651}"/>
              </a:ext>
            </a:extLst>
          </p:cNvPr>
          <p:cNvSpPr txBox="1"/>
          <p:nvPr/>
        </p:nvSpPr>
        <p:spPr>
          <a:xfrm>
            <a:off x="1524000" y="549275"/>
            <a:ext cx="9144000" cy="37856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4000" dirty="0">
                <a:latin typeface="+mj-lt"/>
                <a:cs typeface="Arial" charset="0"/>
              </a:rPr>
              <a:t>Odnos prema autoritetima:</a:t>
            </a:r>
          </a:p>
          <a:p>
            <a:pPr eaLnBrk="1" hangingPunct="1">
              <a:defRPr/>
            </a:pPr>
            <a:endParaRPr lang="hr-HR" sz="4000" dirty="0">
              <a:latin typeface="+mj-lt"/>
              <a:cs typeface="Arial" charset="0"/>
            </a:endParaRPr>
          </a:p>
          <a:p>
            <a:pPr eaLnBrk="1" hangingPunct="1">
              <a:defRPr/>
            </a:pPr>
            <a:r>
              <a:rPr lang="hr-HR" sz="4000" dirty="0">
                <a:latin typeface="+mj-lt"/>
                <a:cs typeface="Arial" charset="0"/>
              </a:rPr>
              <a:t>-dužnosti učenika prema učiteljima, zaposlenih prema poslodavcima, građana prema domovini i državnim vlastima</a:t>
            </a:r>
          </a:p>
          <a:p>
            <a:pPr eaLnBrk="1" hangingPunct="1">
              <a:defRPr/>
            </a:pPr>
            <a:endParaRPr lang="hr-HR" sz="4000" dirty="0">
              <a:latin typeface="+mj-lt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2B7E6D0A-5343-4A2A-A796-8EC5299EB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9949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B24B9566-42CF-46AC-B781-A496907AD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9733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8A524BCD-3F81-4412-9BE3-137693629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0339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1C4B7539-816D-44AD-A8C5-5F2B098CF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841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CE63263E-00A9-4579-9555-4E0520611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7962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0DE95A35-B06F-4EEB-8C60-E4E771D5E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5426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A17C04B3-D537-44A9-8F77-7E3134723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791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FA42A383-2969-4191-8CB1-38A00C1EC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552450"/>
            <a:ext cx="11334750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9014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52802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602</Words>
  <Application>Microsoft Office PowerPoint</Application>
  <PresentationFormat>Široki zaslon</PresentationFormat>
  <Paragraphs>67</Paragraphs>
  <Slides>56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56</vt:i4>
      </vt:variant>
    </vt:vector>
  </HeadingPairs>
  <TitlesOfParts>
    <vt:vector size="61" baseType="lpstr">
      <vt:lpstr>Arial</vt:lpstr>
      <vt:lpstr>Calibri</vt:lpstr>
      <vt:lpstr>Calibri Light</vt:lpstr>
      <vt:lpstr>Segoe Print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DUŽNOSTI DJECE prema svojim roditeljima:</vt:lpstr>
      <vt:lpstr>DUŽNOSTI RODITELJA prema svojoj djeci: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36</cp:revision>
  <dcterms:created xsi:type="dcterms:W3CDTF">2021-02-15T07:42:47Z</dcterms:created>
  <dcterms:modified xsi:type="dcterms:W3CDTF">2025-01-27T09:23:46Z</dcterms:modified>
</cp:coreProperties>
</file>