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0" r:id="rId4"/>
    <p:sldId id="264" r:id="rId5"/>
    <p:sldId id="278" r:id="rId6"/>
    <p:sldId id="260" r:id="rId7"/>
    <p:sldId id="283" r:id="rId8"/>
    <p:sldId id="286" r:id="rId9"/>
    <p:sldId id="281" r:id="rId10"/>
    <p:sldId id="287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85087EE-36DA-4223-A31B-47A044DB03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9BB7CEF-1643-44C9-9D3D-4A5412782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E906E72-0457-4727-A36A-2FD9F2357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9B7C526-F046-4CE1-96FC-79B2FBF4E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FA7964E-0030-43A4-8743-485DB0CE9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400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0C26CA-7055-40A3-9FCC-E3F75062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23DCBF-9D6B-44DC-87F0-2B1BC04DD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7645925-6119-484A-999B-50E6EF91F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DC1A8EA-84B9-4762-902F-0862F4CE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94D03D8-BEE8-4FFE-8545-ACEC116FA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4388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FC9637-3515-433A-A942-6D6A2DC7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B4DCC9F-AD44-4F94-B527-15B2B82F4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1295A38-92E1-4ED6-8671-714CA1ED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C55CE54-7E21-4ED2-8B60-D314142B6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90BF8A9-8D69-474C-A644-C0D9ABCD2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997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1D44C3-412B-48AD-AEA1-8610E6C5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5A1C698-17AA-46D7-8A70-1B003B284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7863477-6E7A-4F9F-A2EA-1A0E507E3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F06C2B6-4B59-4926-9C39-35651C953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F18C0BC-28AF-46B0-8DF2-D603E87A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F216EA6-94D4-4FFA-AB17-224AC4F71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99003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56F819-BD94-4A23-AA06-B872900E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1FA73F4-A72E-4641-B818-57BA504C9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BF73BC4-9191-4F68-958B-A4F849924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B75B4751-4478-402F-ADBC-4B184CCDB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D963330-B687-4A6B-A6EC-A9D36F26ED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90B5596E-0EBB-4371-BCB7-E36F3822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44CFAF65-9073-4C1D-AD10-A464593BA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A7AEF517-2215-4DA9-8295-9AA6BB8A2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704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972411-96E4-4D78-A3BF-4141B7D39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840A905C-0B2E-447B-B8C5-8195590DB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31BEA77F-44E2-43A6-92DB-520B7D75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D5606BCF-504D-4232-9A65-BEE7EDFA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934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A4537A70-E869-4498-B383-DCDA28D00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4B0BD740-D2B5-412D-8DCA-5DCE5EE20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4D0598A-B9E2-4A5D-82E1-388B36D8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595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C735F7-C73F-4A8C-9880-6461907F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F56547-8B74-4E05-BCA5-B320548F8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61DF5E3-0C86-4EEC-B1C5-536537967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55B0374-BA78-4FE4-B7C5-7A46B615B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4680170-7EB4-41A1-855D-160E6266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D5BF584-807F-4374-AC38-B9D9EEAB1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970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C158F3-7EDD-4D27-BF8D-351B5C0D4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2D7AE1E-24BB-4A4D-805B-E7BF53501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1CDF49C-F04B-42F2-B5F6-54A2EB135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4D05A1A-125C-4ABC-AA71-533ABCFF6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A72D762-0C2C-4493-AA5E-C5CAE66D6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FA05D5E-FC4D-47AD-8991-F0B67D24A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675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BF1173-B8C7-4878-A59A-E9266D155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D503E70-4AFE-4F66-A4B1-D186B48DD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7DC45F6-3031-457F-855A-16FBA7937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4A0F6F2-4D5C-4DDB-BB58-4C2426ED4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7D2EB86-AFA3-4578-9EE8-F234B66A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6870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DC5B0BBB-7C9A-4107-81C4-A9E0ECAF3D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E55BD73-9C36-4417-B7C3-889235496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43A8C42-9758-4B8E-92CF-792BB6F32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5345E6C-F2AE-4EC5-A360-78AD1440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257D1F4-0F53-4E22-8BB8-8E7700EAA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7774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F4D042F1-EF2D-48DB-8CA2-115D4484E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C253548-22FD-44CB-9C0A-00AC0F2B5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A66C77E-6F16-4624-B283-841489E816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7EF58-68D6-419B-8B2A-2D9C8C24A9EB}" type="datetimeFigureOut">
              <a:rPr lang="hr-HR" smtClean="0"/>
              <a:t>13.11.2023.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FAC2000-BA32-4C38-B49A-4368E7796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CB6F82F-961E-403A-BB93-DAFC2C1E5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321C2-75D0-426E-A697-AD5DFE4A92F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937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21" Type="http://schemas.openxmlformats.org/officeDocument/2006/relationships/slide" Target="slide4.xml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Administrator\Downloads\b10263093a376be7a9f01866a19b7029-13122020%20(2).mp4" TargetMode="External"/><Relationship Id="rId1" Type="http://schemas.microsoft.com/office/2007/relationships/media" Target="file:///C:\Users\Administrator\Downloads\b10263093a376be7a9f01866a19b7029-13122020%20(2).mp4" TargetMode="Externa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9B4852-80F7-4762-B5A7-E58A99E3A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BD6E7EB-7B2C-4A4D-A528-74DAB03139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858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E536136F-3AD9-411D-92F0-5FD3FA580D8A}"/>
              </a:ext>
            </a:extLst>
          </p:cNvPr>
          <p:cNvSpPr txBox="1"/>
          <p:nvPr/>
        </p:nvSpPr>
        <p:spPr>
          <a:xfrm>
            <a:off x="1524000" y="1176036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</a:rPr>
              <a:t>Domaća zadaća: </a:t>
            </a:r>
            <a:r>
              <a:rPr lang="hr-HR" sz="2400" b="1" dirty="0">
                <a:latin typeface="Segoe Print" panose="02000600000000000000" pitchFamily="2" charset="0"/>
              </a:rPr>
              <a:t>Budi prorok u svom razredu</a:t>
            </a:r>
            <a:endParaRPr lang="hr-HR" sz="2400" dirty="0">
              <a:latin typeface="Segoe Print" panose="02000600000000000000" pitchFamily="2" charset="0"/>
            </a:endParaRPr>
          </a:p>
          <a:p>
            <a:r>
              <a:rPr lang="hr-HR" sz="2400" dirty="0">
                <a:latin typeface="Segoe Print" panose="02000600000000000000" pitchFamily="2" charset="0"/>
              </a:rPr>
              <a:t>	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Zadatak: Napiši tekst u kojem ćeš poput proroka </a:t>
            </a:r>
            <a:r>
              <a:rPr lang="hr-HR" sz="2400" b="1" dirty="0">
                <a:latin typeface="Segoe Print" panose="02000600000000000000" pitchFamily="2" charset="0"/>
              </a:rPr>
              <a:t>ohrabriti</a:t>
            </a:r>
            <a:r>
              <a:rPr lang="hr-HR" sz="2400" dirty="0">
                <a:latin typeface="Segoe Print" panose="02000600000000000000" pitchFamily="2" charset="0"/>
              </a:rPr>
              <a:t> svoje kolege iz razreda za ono što je dobro, </a:t>
            </a:r>
            <a:r>
              <a:rPr lang="hr-HR" sz="2400" b="1" dirty="0">
                <a:latin typeface="Segoe Print" panose="02000600000000000000" pitchFamily="2" charset="0"/>
              </a:rPr>
              <a:t>prekoriti</a:t>
            </a:r>
            <a:r>
              <a:rPr lang="hr-HR" sz="2400" dirty="0">
                <a:latin typeface="Segoe Print" panose="02000600000000000000" pitchFamily="2" charset="0"/>
              </a:rPr>
              <a:t> zbog onoga što se loše čini. Pokušaj </a:t>
            </a:r>
            <a:r>
              <a:rPr lang="hr-HR" sz="2400" b="1" dirty="0">
                <a:latin typeface="Segoe Print" panose="02000600000000000000" pitchFamily="2" charset="0"/>
              </a:rPr>
              <a:t>podsjetiti</a:t>
            </a:r>
            <a:r>
              <a:rPr lang="hr-HR" sz="2400" dirty="0">
                <a:latin typeface="Segoe Print" panose="02000600000000000000" pitchFamily="2" charset="0"/>
              </a:rPr>
              <a:t> svoje kolege na Deset Božjih zapovijedi. 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Napisani tekst neka progovara o temama današnjeg vremena (aktualni problemi u razredu, školi). 	Pazi da se u tekstu ne spominje ničije ime, tj. </a:t>
            </a:r>
            <a:r>
              <a:rPr lang="hr-HR" sz="2400" b="1" dirty="0">
                <a:latin typeface="Segoe Print" panose="02000600000000000000" pitchFamily="2" charset="0"/>
              </a:rPr>
              <a:t>piši općenito</a:t>
            </a:r>
            <a:r>
              <a:rPr lang="hr-HR" sz="2400" dirty="0">
                <a:latin typeface="Segoe Print" panose="02000600000000000000" pitchFamily="2" charset="0"/>
              </a:rPr>
              <a:t>.</a:t>
            </a:r>
          </a:p>
          <a:p>
            <a:r>
              <a:rPr lang="hr-HR" sz="2400" dirty="0">
                <a:latin typeface="Segoe Print" panose="02000600000000000000" pitchFamily="2" charset="0"/>
              </a:rPr>
              <a:t>	Zadaću napiši u bilježnicu ili na poseban papir.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Slika 2">
            <a:extLst>
              <a:ext uri="{FF2B5EF4-FFF2-40B4-BE49-F238E27FC236}">
                <a16:creationId xmlns:a16="http://schemas.microsoft.com/office/drawing/2014/main" id="{BDD0A72B-1C19-41BD-A657-1F1238B8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Slika 3">
            <a:extLst>
              <a:ext uri="{FF2B5EF4-FFF2-40B4-BE49-F238E27FC236}">
                <a16:creationId xmlns:a16="http://schemas.microsoft.com/office/drawing/2014/main" id="{36F5E68B-9DC6-4E11-A108-3723C130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2349501"/>
            <a:ext cx="3240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554A727A-5699-4F24-8554-D8F07291902E}"/>
              </a:ext>
            </a:extLst>
          </p:cNvPr>
          <p:cNvSpPr/>
          <p:nvPr/>
        </p:nvSpPr>
        <p:spPr>
          <a:xfrm>
            <a:off x="1547814" y="31750"/>
            <a:ext cx="42968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-podjela proroka SZ:</a:t>
            </a:r>
            <a:endParaRPr lang="hr-HR" sz="4000" dirty="0">
              <a:latin typeface="+mj-lt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2A4B1FEC-ABAF-4497-B8AA-72C2525BA384}"/>
              </a:ext>
            </a:extLst>
          </p:cNvPr>
          <p:cNvSpPr/>
          <p:nvPr/>
        </p:nvSpPr>
        <p:spPr>
          <a:xfrm>
            <a:off x="3767138" y="666751"/>
            <a:ext cx="3408362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-stariji proroci: </a:t>
            </a:r>
          </a:p>
          <a:p>
            <a:pPr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   </a:t>
            </a:r>
            <a:r>
              <a:rPr lang="hr-HR" sz="4000" i="1" dirty="0">
                <a:latin typeface="+mj-lt"/>
                <a:ea typeface="Times New Roman" panose="02020603050405020304" pitchFamily="18" charset="0"/>
              </a:rPr>
              <a:t>(govornici)</a:t>
            </a: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95CE7787-9C20-4FFC-AAC5-F31538121FC9}"/>
              </a:ext>
            </a:extLst>
          </p:cNvPr>
          <p:cNvSpPr/>
          <p:nvPr/>
        </p:nvSpPr>
        <p:spPr>
          <a:xfrm>
            <a:off x="3795714" y="3271838"/>
            <a:ext cx="30837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-proroci pisci: </a:t>
            </a:r>
            <a:endParaRPr lang="hr-HR" sz="4000" dirty="0">
              <a:latin typeface="+mj-lt"/>
            </a:endParaRP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5C9DBB4D-9182-4F1F-952A-C075A44FB9BE}"/>
              </a:ext>
            </a:extLst>
          </p:cNvPr>
          <p:cNvCxnSpPr>
            <a:endCxn id="9" idx="0"/>
          </p:cNvCxnSpPr>
          <p:nvPr/>
        </p:nvCxnSpPr>
        <p:spPr>
          <a:xfrm flipH="1">
            <a:off x="3490914" y="4068763"/>
            <a:ext cx="1443037" cy="773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713F1A2B-7364-4D5B-95FA-A07C6F566B22}"/>
              </a:ext>
            </a:extLst>
          </p:cNvPr>
          <p:cNvCxnSpPr>
            <a:cxnSpLocks/>
          </p:cNvCxnSpPr>
          <p:nvPr/>
        </p:nvCxnSpPr>
        <p:spPr>
          <a:xfrm>
            <a:off x="6167439" y="4198938"/>
            <a:ext cx="2625725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avokutnik 8">
            <a:extLst>
              <a:ext uri="{FF2B5EF4-FFF2-40B4-BE49-F238E27FC236}">
                <a16:creationId xmlns:a16="http://schemas.microsoft.com/office/drawing/2014/main" id="{C03F208C-0072-41B3-9987-4E6327610E81}"/>
              </a:ext>
            </a:extLst>
          </p:cNvPr>
          <p:cNvSpPr/>
          <p:nvPr/>
        </p:nvSpPr>
        <p:spPr>
          <a:xfrm>
            <a:off x="1006475" y="4841875"/>
            <a:ext cx="4967288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		veliki (4)</a:t>
            </a:r>
          </a:p>
          <a:p>
            <a:pPr algn="ctr"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(Izaija, Jeremija, Ezekiel, Daniel )</a:t>
            </a:r>
            <a:endParaRPr lang="hr-HR" sz="4000" dirty="0">
              <a:latin typeface="+mj-lt"/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C8A2F5E2-BD2E-4E7C-8161-3C4DBAC696DB}"/>
              </a:ext>
            </a:extLst>
          </p:cNvPr>
          <p:cNvSpPr/>
          <p:nvPr/>
        </p:nvSpPr>
        <p:spPr>
          <a:xfrm>
            <a:off x="8128001" y="5189538"/>
            <a:ext cx="21178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mali (12) </a:t>
            </a:r>
            <a:endParaRPr lang="hr-HR" sz="4000" dirty="0">
              <a:latin typeface="+mj-lt"/>
            </a:endParaRPr>
          </a:p>
        </p:txBody>
      </p:sp>
      <p:sp>
        <p:nvSpPr>
          <p:cNvPr id="15" name="Pravokutnik 14">
            <a:hlinkClick r:id="rId2" action="ppaction://hlinksldjump"/>
            <a:extLst>
              <a:ext uri="{FF2B5EF4-FFF2-40B4-BE49-F238E27FC236}">
                <a16:creationId xmlns:a16="http://schemas.microsoft.com/office/drawing/2014/main" id="{6EB7F6AE-0776-4E29-9530-A9C38B792FF6}"/>
              </a:ext>
            </a:extLst>
          </p:cNvPr>
          <p:cNvSpPr/>
          <p:nvPr/>
        </p:nvSpPr>
        <p:spPr>
          <a:xfrm>
            <a:off x="8393113" y="3644901"/>
            <a:ext cx="798512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 sz="4000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2F9CA963-308A-414A-8F39-48984F401AC2}"/>
              </a:ext>
            </a:extLst>
          </p:cNvPr>
          <p:cNvSpPr/>
          <p:nvPr/>
        </p:nvSpPr>
        <p:spPr>
          <a:xfrm>
            <a:off x="6523039" y="666750"/>
            <a:ext cx="3209925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Samuel</a:t>
            </a:r>
          </a:p>
          <a:p>
            <a:pPr algn="ctr">
              <a:defRPr/>
            </a:pPr>
            <a:r>
              <a:rPr lang="hr-HR" sz="4000" dirty="0" err="1">
                <a:latin typeface="+mj-lt"/>
                <a:ea typeface="Times New Roman" panose="02020603050405020304" pitchFamily="18" charset="0"/>
              </a:rPr>
              <a:t>Natan</a:t>
            </a:r>
            <a:endParaRPr lang="hr-HR" sz="4000" dirty="0">
              <a:latin typeface="+mj-lt"/>
              <a:ea typeface="Times New Roman" panose="02020603050405020304" pitchFamily="18" charset="0"/>
            </a:endParaRPr>
          </a:p>
          <a:p>
            <a:pPr algn="ctr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Ilija</a:t>
            </a:r>
          </a:p>
          <a:p>
            <a:pPr algn="ctr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Elizej</a:t>
            </a:r>
          </a:p>
        </p:txBody>
      </p:sp>
      <p:sp>
        <p:nvSpPr>
          <p:cNvPr id="7" name="Pravokutnik 6">
            <a:hlinkClick r:id="rId3" action="ppaction://hlinksldjump"/>
            <a:extLst>
              <a:ext uri="{FF2B5EF4-FFF2-40B4-BE49-F238E27FC236}">
                <a16:creationId xmlns:a16="http://schemas.microsoft.com/office/drawing/2014/main" id="{6FAB2EAF-21B8-4F75-B138-F264F2FE985F}"/>
              </a:ext>
            </a:extLst>
          </p:cNvPr>
          <p:cNvSpPr/>
          <p:nvPr/>
        </p:nvSpPr>
        <p:spPr>
          <a:xfrm>
            <a:off x="4079875" y="3429000"/>
            <a:ext cx="27368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Slika 2">
            <a:extLst>
              <a:ext uri="{FF2B5EF4-FFF2-40B4-BE49-F238E27FC236}">
                <a16:creationId xmlns:a16="http://schemas.microsoft.com/office/drawing/2014/main" id="{B4414036-A97A-4AF7-9E2F-7B117C97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0D2B680C-FFDD-48F8-956B-F7B916B8D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2492376"/>
            <a:ext cx="18002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DF081D9D-9699-497D-9E3B-BB9E5072D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9" y="2492376"/>
            <a:ext cx="18002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D47BF637-CDD0-4BA0-B705-AFB597091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6" y="3503614"/>
            <a:ext cx="18002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FF6379CB-8DDC-4A72-B057-B032D9216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6" y="3532189"/>
            <a:ext cx="18002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FBF51FBC-9ECA-4CA0-8AD6-6225DEA9C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2205038"/>
            <a:ext cx="93662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8C67DDBD-D17D-4129-A90A-939C632A5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13" y="2192338"/>
            <a:ext cx="990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34533806-DE91-4442-853E-EF1ADB30E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888" y="2665413"/>
            <a:ext cx="990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2BEB0882-3A3F-441F-A9B0-702707B25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913" y="2665413"/>
            <a:ext cx="9890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CD481D8A-ECA6-4D65-B25B-C6F51A207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241675"/>
            <a:ext cx="990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84B83FA8-8917-4E49-B94A-275A85C7C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913" y="3244850"/>
            <a:ext cx="9890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743D3ADD-76CA-4513-AC4D-026A45334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813" y="3716338"/>
            <a:ext cx="9890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230415B6-C422-42FD-91D3-E10FC83B3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638" y="3767138"/>
            <a:ext cx="990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60DAA54C-2AAC-4BC6-A8EB-ACA305170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313239"/>
            <a:ext cx="9906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AE9E3A6A-ED51-4F1D-930D-7FAA36A21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913" y="4313238"/>
            <a:ext cx="9890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8E328660-B7D5-407F-8518-010A54CA4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3" y="4868863"/>
            <a:ext cx="990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9A2034AF-8B7E-4644-BA65-30964E173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513" y="4849813"/>
            <a:ext cx="9890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>
            <a:extLst>
              <a:ext uri="{FF2B5EF4-FFF2-40B4-BE49-F238E27FC236}">
                <a16:creationId xmlns:a16="http://schemas.microsoft.com/office/drawing/2014/main" id="{8AD747C9-779F-4B20-B14D-D577874AA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752600"/>
            <a:ext cx="6096000" cy="2209800"/>
          </a:xfrm>
          <a:prstGeom prst="horizontalScroll">
            <a:avLst>
              <a:gd name="adj" fmla="val 125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97FCE58B-F194-4EEB-8998-EBF816A34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8" y="333375"/>
            <a:ext cx="81010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>
                <a:latin typeface="Times New Roman" panose="02020603050405020304" pitchFamily="18" charset="0"/>
              </a:rPr>
              <a:t>Proročke knjige</a:t>
            </a:r>
          </a:p>
        </p:txBody>
      </p:sp>
      <p:pic>
        <p:nvPicPr>
          <p:cNvPr id="6148" name="Picture 4" descr="Amos">
            <a:extLst>
              <a:ext uri="{FF2B5EF4-FFF2-40B4-BE49-F238E27FC236}">
                <a16:creationId xmlns:a16="http://schemas.microsoft.com/office/drawing/2014/main" id="{90481DCD-E0CA-4750-B864-2EB908C9B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8150">
            <a:off x="7285039" y="2141539"/>
            <a:ext cx="24479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Baruh">
            <a:extLst>
              <a:ext uri="{FF2B5EF4-FFF2-40B4-BE49-F238E27FC236}">
                <a16:creationId xmlns:a16="http://schemas.microsoft.com/office/drawing/2014/main" id="{B80FFFB7-C148-4BEE-B7F2-172EC10E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8734">
            <a:off x="3935413" y="2060575"/>
            <a:ext cx="2520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Daniel">
            <a:extLst>
              <a:ext uri="{FF2B5EF4-FFF2-40B4-BE49-F238E27FC236}">
                <a16:creationId xmlns:a16="http://schemas.microsoft.com/office/drawing/2014/main" id="{4A666B2F-96E6-416D-B666-A731C490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74353">
            <a:off x="5229226" y="2184401"/>
            <a:ext cx="2474912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Ezekiel">
            <a:extLst>
              <a:ext uri="{FF2B5EF4-FFF2-40B4-BE49-F238E27FC236}">
                <a16:creationId xmlns:a16="http://schemas.microsoft.com/office/drawing/2014/main" id="{157BB166-BA06-430C-A034-3C68CCE35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70814">
            <a:off x="4565651" y="2128838"/>
            <a:ext cx="25177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Habakuk">
            <a:extLst>
              <a:ext uri="{FF2B5EF4-FFF2-40B4-BE49-F238E27FC236}">
                <a16:creationId xmlns:a16="http://schemas.microsoft.com/office/drawing/2014/main" id="{94B34AE5-97EB-4410-894F-771F0A378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68055">
            <a:off x="4214020" y="5049045"/>
            <a:ext cx="22320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Hagaj">
            <a:extLst>
              <a:ext uri="{FF2B5EF4-FFF2-40B4-BE49-F238E27FC236}">
                <a16:creationId xmlns:a16="http://schemas.microsoft.com/office/drawing/2014/main" id="{B4CC471D-C000-4337-9C17-90BF38234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75842">
            <a:off x="5539582" y="5056982"/>
            <a:ext cx="226695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 descr="Hošea">
            <a:extLst>
              <a:ext uri="{FF2B5EF4-FFF2-40B4-BE49-F238E27FC236}">
                <a16:creationId xmlns:a16="http://schemas.microsoft.com/office/drawing/2014/main" id="{C313D7A5-7F40-4D1D-A7EC-DD404FE06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80265">
            <a:off x="5879307" y="2132807"/>
            <a:ext cx="25209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 descr="IZAIJA">
            <a:extLst>
              <a:ext uri="{FF2B5EF4-FFF2-40B4-BE49-F238E27FC236}">
                <a16:creationId xmlns:a16="http://schemas.microsoft.com/office/drawing/2014/main" id="{7843004F-E2FC-4355-B1CA-7A9431F9E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5634">
            <a:off x="1879601" y="2222501"/>
            <a:ext cx="24479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 descr="Jeremija">
            <a:extLst>
              <a:ext uri="{FF2B5EF4-FFF2-40B4-BE49-F238E27FC236}">
                <a16:creationId xmlns:a16="http://schemas.microsoft.com/office/drawing/2014/main" id="{1201781D-8F47-448A-AE2D-7AB16F92F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8993">
            <a:off x="2470151" y="2087563"/>
            <a:ext cx="2592387" cy="668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Joel">
            <a:extLst>
              <a:ext uri="{FF2B5EF4-FFF2-40B4-BE49-F238E27FC236}">
                <a16:creationId xmlns:a16="http://schemas.microsoft.com/office/drawing/2014/main" id="{E773441F-E134-4BD1-A926-F7719A702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19125">
            <a:off x="6501607" y="2088357"/>
            <a:ext cx="259238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Picture 14" descr="Jona">
            <a:extLst>
              <a:ext uri="{FF2B5EF4-FFF2-40B4-BE49-F238E27FC236}">
                <a16:creationId xmlns:a16="http://schemas.microsoft.com/office/drawing/2014/main" id="{BE4FF1F5-0CDB-4E0C-B304-901952341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83144">
            <a:off x="2163764" y="4913314"/>
            <a:ext cx="24479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5" descr="Malahija">
            <a:extLst>
              <a:ext uri="{FF2B5EF4-FFF2-40B4-BE49-F238E27FC236}">
                <a16:creationId xmlns:a16="http://schemas.microsoft.com/office/drawing/2014/main" id="{1F621EB2-787D-4FDB-B2C2-540CF86BA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6085">
            <a:off x="6754020" y="4956970"/>
            <a:ext cx="2376487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16" descr="Mihej">
            <a:extLst>
              <a:ext uri="{FF2B5EF4-FFF2-40B4-BE49-F238E27FC236}">
                <a16:creationId xmlns:a16="http://schemas.microsoft.com/office/drawing/2014/main" id="{7029E01D-0C75-487C-912B-EDD7EF44F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7969">
            <a:off x="2792414" y="4957764"/>
            <a:ext cx="2376487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17" descr="Nahum">
            <a:extLst>
              <a:ext uri="{FF2B5EF4-FFF2-40B4-BE49-F238E27FC236}">
                <a16:creationId xmlns:a16="http://schemas.microsoft.com/office/drawing/2014/main" id="{B7EB90C0-EAAA-40A7-A161-EB050F9C7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65052">
            <a:off x="3540126" y="5003801"/>
            <a:ext cx="23050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2" name="Picture 18" descr="Obadija">
            <a:extLst>
              <a:ext uri="{FF2B5EF4-FFF2-40B4-BE49-F238E27FC236}">
                <a16:creationId xmlns:a16="http://schemas.microsoft.com/office/drawing/2014/main" id="{130E96E4-C62F-4A5B-9D84-EE828FB6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4911">
            <a:off x="8029575" y="2143125"/>
            <a:ext cx="2547938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3" name="Picture 19" descr="Sefanija">
            <a:extLst>
              <a:ext uri="{FF2B5EF4-FFF2-40B4-BE49-F238E27FC236}">
                <a16:creationId xmlns:a16="http://schemas.microsoft.com/office/drawing/2014/main" id="{6D81287C-8A95-407D-8B75-BE6336BC9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62489">
            <a:off x="4835526" y="5003801"/>
            <a:ext cx="230346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4" name="Picture 20" descr="Tužaljke">
            <a:extLst>
              <a:ext uri="{FF2B5EF4-FFF2-40B4-BE49-F238E27FC236}">
                <a16:creationId xmlns:a16="http://schemas.microsoft.com/office/drawing/2014/main" id="{1D0F7285-F676-43C6-94C4-602A162FF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6414">
            <a:off x="3159919" y="2086769"/>
            <a:ext cx="25923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5" name="Picture 21" descr="Zaharija">
            <a:extLst>
              <a:ext uri="{FF2B5EF4-FFF2-40B4-BE49-F238E27FC236}">
                <a16:creationId xmlns:a16="http://schemas.microsoft.com/office/drawing/2014/main" id="{79E2FD87-6491-4654-8740-86B3325E6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11625">
            <a:off x="6059488" y="5003801"/>
            <a:ext cx="23050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6" name="Rectangle 22" descr="Granit">
            <a:extLst>
              <a:ext uri="{FF2B5EF4-FFF2-40B4-BE49-F238E27FC236}">
                <a16:creationId xmlns:a16="http://schemas.microsoft.com/office/drawing/2014/main" id="{39EBB9AF-D126-4494-B059-FC170DD57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8" y="6524626"/>
            <a:ext cx="8101012" cy="73025"/>
          </a:xfrm>
          <a:prstGeom prst="rect">
            <a:avLst/>
          </a:prstGeom>
          <a:blipFill dpi="0" rotWithShape="1">
            <a:blip r:embed="rId2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  <p:sp>
        <p:nvSpPr>
          <p:cNvPr id="6167" name="Rectangle 23" descr="Granit">
            <a:extLst>
              <a:ext uri="{FF2B5EF4-FFF2-40B4-BE49-F238E27FC236}">
                <a16:creationId xmlns:a16="http://schemas.microsoft.com/office/drawing/2014/main" id="{9FF92892-83E6-489F-A6A6-D0C10DB76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8" y="3789364"/>
            <a:ext cx="8101012" cy="71437"/>
          </a:xfrm>
          <a:prstGeom prst="rect">
            <a:avLst/>
          </a:prstGeom>
          <a:blipFill dpi="0" rotWithShape="1">
            <a:blip r:embed="rId2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RS" altLang="sr-Latn-RS" sz="1800"/>
          </a:p>
        </p:txBody>
      </p:sp>
      <p:sp>
        <p:nvSpPr>
          <p:cNvPr id="2" name="Pravokutnik 1">
            <a:hlinkClick r:id="rId21" action="ppaction://hlinksldjump"/>
            <a:extLst>
              <a:ext uri="{FF2B5EF4-FFF2-40B4-BE49-F238E27FC236}">
                <a16:creationId xmlns:a16="http://schemas.microsoft.com/office/drawing/2014/main" id="{B962F476-B413-4902-8B95-EC8AB282C523}"/>
              </a:ext>
            </a:extLst>
          </p:cNvPr>
          <p:cNvSpPr/>
          <p:nvPr/>
        </p:nvSpPr>
        <p:spPr>
          <a:xfrm>
            <a:off x="9767889" y="5805488"/>
            <a:ext cx="720725" cy="1052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25" name="Pravokutnik 24">
            <a:hlinkClick r:id="rId21" action="ppaction://hlinksldjump"/>
            <a:extLst>
              <a:ext uri="{FF2B5EF4-FFF2-40B4-BE49-F238E27FC236}">
                <a16:creationId xmlns:a16="http://schemas.microsoft.com/office/drawing/2014/main" id="{475D53AB-CB47-444F-8C82-01C9AD0D8E58}"/>
              </a:ext>
            </a:extLst>
          </p:cNvPr>
          <p:cNvSpPr/>
          <p:nvPr/>
        </p:nvSpPr>
        <p:spPr>
          <a:xfrm>
            <a:off x="7967664" y="6237288"/>
            <a:ext cx="2700337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0A0B4A64-7F11-43CD-AC2F-F0307D19FDD6}"/>
              </a:ext>
            </a:extLst>
          </p:cNvPr>
          <p:cNvSpPr/>
          <p:nvPr/>
        </p:nvSpPr>
        <p:spPr>
          <a:xfrm rot="4198592">
            <a:off x="2620170" y="2339182"/>
            <a:ext cx="957262" cy="23812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27" name="Pravokutnik 26">
            <a:extLst>
              <a:ext uri="{FF2B5EF4-FFF2-40B4-BE49-F238E27FC236}">
                <a16:creationId xmlns:a16="http://schemas.microsoft.com/office/drawing/2014/main" id="{58C6919F-DA6E-4869-95A8-6DA9F2A9798E}"/>
              </a:ext>
            </a:extLst>
          </p:cNvPr>
          <p:cNvSpPr/>
          <p:nvPr/>
        </p:nvSpPr>
        <p:spPr>
          <a:xfrm rot="4198592">
            <a:off x="3263108" y="2235995"/>
            <a:ext cx="1023937" cy="3460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28" name="Pravokutnik 27">
            <a:extLst>
              <a:ext uri="{FF2B5EF4-FFF2-40B4-BE49-F238E27FC236}">
                <a16:creationId xmlns:a16="http://schemas.microsoft.com/office/drawing/2014/main" id="{C449D530-E31C-460C-BC3D-EF820541C95C}"/>
              </a:ext>
            </a:extLst>
          </p:cNvPr>
          <p:cNvSpPr/>
          <p:nvPr/>
        </p:nvSpPr>
        <p:spPr>
          <a:xfrm rot="4403118">
            <a:off x="5391151" y="2335214"/>
            <a:ext cx="911225" cy="27622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29" name="Pravokutnik 28">
            <a:extLst>
              <a:ext uri="{FF2B5EF4-FFF2-40B4-BE49-F238E27FC236}">
                <a16:creationId xmlns:a16="http://schemas.microsoft.com/office/drawing/2014/main" id="{2AE96393-858E-41E4-BA29-75CD3DDFB4C8}"/>
              </a:ext>
            </a:extLst>
          </p:cNvPr>
          <p:cNvSpPr/>
          <p:nvPr/>
        </p:nvSpPr>
        <p:spPr>
          <a:xfrm rot="4463026">
            <a:off x="6028532" y="2348707"/>
            <a:ext cx="911225" cy="27463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</p:spTree>
  </p:cSld>
  <p:clrMapOvr>
    <a:masterClrMapping/>
  </p:clrMapOvr>
  <p:transition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 nodeType="clickPar">
                      <p:stCondLst>
                        <p:cond delay="indefinite"/>
                      </p:stCondLst>
                      <p:childTnLst>
                        <p:par>
                          <p:cTn id="2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Par">
                      <p:stCondLst>
                        <p:cond delay="indefinite"/>
                      </p:stCondLst>
                      <p:childTnLst>
                        <p:par>
                          <p:cTn id="2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 nodeType="clickPar">
                      <p:stCondLst>
                        <p:cond delay="indefinite"/>
                      </p:stCondLst>
                      <p:childTnLst>
                        <p:par>
                          <p:cTn id="2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66" grpId="0" animBg="1"/>
      <p:bldP spid="6167" grpId="0" animBg="1"/>
      <p:bldP spid="3" grpId="0" animBg="1"/>
      <p:bldP spid="27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554A727A-5699-4F24-8554-D8F07291902E}"/>
              </a:ext>
            </a:extLst>
          </p:cNvPr>
          <p:cNvSpPr/>
          <p:nvPr/>
        </p:nvSpPr>
        <p:spPr>
          <a:xfrm>
            <a:off x="1547814" y="31750"/>
            <a:ext cx="42968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-podjela proroka SZ:</a:t>
            </a:r>
            <a:endParaRPr lang="hr-HR" sz="4000" dirty="0">
              <a:latin typeface="+mj-lt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2A4B1FEC-ABAF-4497-B8AA-72C2525BA384}"/>
              </a:ext>
            </a:extLst>
          </p:cNvPr>
          <p:cNvSpPr/>
          <p:nvPr/>
        </p:nvSpPr>
        <p:spPr>
          <a:xfrm>
            <a:off x="3767138" y="666751"/>
            <a:ext cx="3408362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-stariji proroci: </a:t>
            </a:r>
          </a:p>
          <a:p>
            <a:pPr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   </a:t>
            </a:r>
            <a:r>
              <a:rPr lang="hr-HR" sz="4000" i="1" dirty="0">
                <a:latin typeface="+mj-lt"/>
                <a:ea typeface="Times New Roman" panose="02020603050405020304" pitchFamily="18" charset="0"/>
              </a:rPr>
              <a:t>(govornici)</a:t>
            </a: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95CE7787-9C20-4FFC-AAC5-F31538121FC9}"/>
              </a:ext>
            </a:extLst>
          </p:cNvPr>
          <p:cNvSpPr/>
          <p:nvPr/>
        </p:nvSpPr>
        <p:spPr>
          <a:xfrm>
            <a:off x="3795714" y="3271838"/>
            <a:ext cx="30837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-proroci pisci: </a:t>
            </a:r>
            <a:endParaRPr lang="hr-HR" sz="4000" dirty="0">
              <a:latin typeface="+mj-lt"/>
            </a:endParaRP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id="{5C9DBB4D-9182-4F1F-952A-C075A44FB9BE}"/>
              </a:ext>
            </a:extLst>
          </p:cNvPr>
          <p:cNvCxnSpPr>
            <a:endCxn id="9" idx="0"/>
          </p:cNvCxnSpPr>
          <p:nvPr/>
        </p:nvCxnSpPr>
        <p:spPr>
          <a:xfrm flipH="1">
            <a:off x="3490914" y="4068763"/>
            <a:ext cx="1443037" cy="773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id="{713F1A2B-7364-4D5B-95FA-A07C6F566B22}"/>
              </a:ext>
            </a:extLst>
          </p:cNvPr>
          <p:cNvCxnSpPr>
            <a:cxnSpLocks/>
          </p:cNvCxnSpPr>
          <p:nvPr/>
        </p:nvCxnSpPr>
        <p:spPr>
          <a:xfrm>
            <a:off x="6167439" y="4198938"/>
            <a:ext cx="2625725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avokutnik 8">
            <a:extLst>
              <a:ext uri="{FF2B5EF4-FFF2-40B4-BE49-F238E27FC236}">
                <a16:creationId xmlns:a16="http://schemas.microsoft.com/office/drawing/2014/main" id="{C03F208C-0072-41B3-9987-4E6327610E81}"/>
              </a:ext>
            </a:extLst>
          </p:cNvPr>
          <p:cNvSpPr/>
          <p:nvPr/>
        </p:nvSpPr>
        <p:spPr>
          <a:xfrm>
            <a:off x="1006475" y="4841875"/>
            <a:ext cx="4967288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		veliki (4)</a:t>
            </a:r>
          </a:p>
          <a:p>
            <a:pPr algn="ctr"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(Izaija, Jeremija, Ezekiel, Daniel )</a:t>
            </a:r>
            <a:endParaRPr lang="hr-HR" sz="4000" dirty="0">
              <a:latin typeface="+mj-lt"/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C8A2F5E2-BD2E-4E7C-8161-3C4DBAC696DB}"/>
              </a:ext>
            </a:extLst>
          </p:cNvPr>
          <p:cNvSpPr/>
          <p:nvPr/>
        </p:nvSpPr>
        <p:spPr>
          <a:xfrm>
            <a:off x="8128001" y="5189538"/>
            <a:ext cx="21178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mali (12) </a:t>
            </a:r>
            <a:endParaRPr lang="hr-HR" sz="4000" dirty="0">
              <a:latin typeface="+mj-lt"/>
            </a:endParaRPr>
          </a:p>
        </p:txBody>
      </p:sp>
      <p:sp>
        <p:nvSpPr>
          <p:cNvPr id="15" name="Pravokutnik 14">
            <a:hlinkClick r:id="rId2" action="ppaction://hlinksldjump"/>
            <a:extLst>
              <a:ext uri="{FF2B5EF4-FFF2-40B4-BE49-F238E27FC236}">
                <a16:creationId xmlns:a16="http://schemas.microsoft.com/office/drawing/2014/main" id="{6EB7F6AE-0776-4E29-9530-A9C38B792FF6}"/>
              </a:ext>
            </a:extLst>
          </p:cNvPr>
          <p:cNvSpPr/>
          <p:nvPr/>
        </p:nvSpPr>
        <p:spPr>
          <a:xfrm>
            <a:off x="8393113" y="3644901"/>
            <a:ext cx="798512" cy="288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 sz="4000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2F9CA963-308A-414A-8F39-48984F401AC2}"/>
              </a:ext>
            </a:extLst>
          </p:cNvPr>
          <p:cNvSpPr/>
          <p:nvPr/>
        </p:nvSpPr>
        <p:spPr>
          <a:xfrm>
            <a:off x="6523039" y="666750"/>
            <a:ext cx="3209925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Samuel</a:t>
            </a:r>
          </a:p>
          <a:p>
            <a:pPr algn="ctr">
              <a:defRPr/>
            </a:pPr>
            <a:r>
              <a:rPr lang="hr-HR" sz="4000" dirty="0" err="1">
                <a:latin typeface="+mj-lt"/>
                <a:ea typeface="Times New Roman" panose="02020603050405020304" pitchFamily="18" charset="0"/>
              </a:rPr>
              <a:t>Natan</a:t>
            </a:r>
            <a:endParaRPr lang="hr-HR" sz="4000" dirty="0">
              <a:latin typeface="+mj-lt"/>
              <a:ea typeface="Times New Roman" panose="02020603050405020304" pitchFamily="18" charset="0"/>
            </a:endParaRPr>
          </a:p>
          <a:p>
            <a:pPr algn="ctr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Ilija</a:t>
            </a:r>
          </a:p>
          <a:p>
            <a:pPr algn="ctr">
              <a:defRPr/>
            </a:pPr>
            <a:r>
              <a:rPr lang="hr-HR" sz="4000" dirty="0">
                <a:latin typeface="+mj-lt"/>
                <a:ea typeface="Times New Roman" panose="02020603050405020304" pitchFamily="18" charset="0"/>
              </a:rPr>
              <a:t>Elizej</a:t>
            </a:r>
          </a:p>
        </p:txBody>
      </p:sp>
      <p:sp>
        <p:nvSpPr>
          <p:cNvPr id="7" name="Pravokutnik 6">
            <a:hlinkClick r:id="rId3" action="ppaction://hlinksldjump"/>
            <a:extLst>
              <a:ext uri="{FF2B5EF4-FFF2-40B4-BE49-F238E27FC236}">
                <a16:creationId xmlns:a16="http://schemas.microsoft.com/office/drawing/2014/main" id="{6FAB2EAF-21B8-4F75-B138-F264F2FE985F}"/>
              </a:ext>
            </a:extLst>
          </p:cNvPr>
          <p:cNvSpPr/>
          <p:nvPr/>
        </p:nvSpPr>
        <p:spPr>
          <a:xfrm>
            <a:off x="4079875" y="3429000"/>
            <a:ext cx="27368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FF10F419-17F7-43EE-8611-4DB31816F5F7}"/>
              </a:ext>
            </a:extLst>
          </p:cNvPr>
          <p:cNvSpPr/>
          <p:nvPr/>
        </p:nvSpPr>
        <p:spPr>
          <a:xfrm>
            <a:off x="7416800" y="1990726"/>
            <a:ext cx="1300480" cy="54927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487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A0C51559-74B1-4BFC-90AA-30378682481C}"/>
              </a:ext>
            </a:extLst>
          </p:cNvPr>
          <p:cNvSpPr txBox="1"/>
          <p:nvPr/>
        </p:nvSpPr>
        <p:spPr>
          <a:xfrm>
            <a:off x="62144" y="0"/>
            <a:ext cx="1245537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-ime proroka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-”nadimak” (u udžbeniku stoji uz ime proroka)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-vrijeme djelovanja (stoljeće, ili neka druga vremenska odrednica), 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-područje  djelovanja (propovijeda o … , zalaže se za …, poziva na … opominje …, naviješta …  i tome slično),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-poveznica proroka i sadašnjeg vremena (aktualizacija),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-biblijska knjiga/knjige u kojoj/kojima se govori o proroku ili govori sam prorok</a:t>
            </a:r>
          </a:p>
        </p:txBody>
      </p:sp>
    </p:spTree>
    <p:extLst>
      <p:ext uri="{BB962C8B-B14F-4D97-AF65-F5344CB8AC3E}">
        <p14:creationId xmlns:p14="http://schemas.microsoft.com/office/powerpoint/2010/main" val="241387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10263093a376be7a9f01866a19b7029-13122020 (2).mp4">
            <a:hlinkClick r:id="" action="ppaction://media"/>
            <a:extLst>
              <a:ext uri="{FF2B5EF4-FFF2-40B4-BE49-F238E27FC236}">
                <a16:creationId xmlns:a16="http://schemas.microsoft.com/office/drawing/2014/main" id="{3D0868EB-1A0A-4546-BD12-9AB7B90AA7AE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4" y="692151"/>
            <a:ext cx="672147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avokutnik 2">
            <a:hlinkClick r:id="" action="ppaction://noaction"/>
            <a:extLst>
              <a:ext uri="{FF2B5EF4-FFF2-40B4-BE49-F238E27FC236}">
                <a16:creationId xmlns:a16="http://schemas.microsoft.com/office/drawing/2014/main" id="{ECCF49FD-1BBD-4EF4-9EF7-5CF79325E1F6}"/>
              </a:ext>
            </a:extLst>
          </p:cNvPr>
          <p:cNvSpPr/>
          <p:nvPr/>
        </p:nvSpPr>
        <p:spPr>
          <a:xfrm>
            <a:off x="7967664" y="6237288"/>
            <a:ext cx="2700337" cy="620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A0C51559-74B1-4BFC-90AA-30378682481C}"/>
              </a:ext>
            </a:extLst>
          </p:cNvPr>
          <p:cNvSpPr txBox="1"/>
          <p:nvPr/>
        </p:nvSpPr>
        <p:spPr>
          <a:xfrm>
            <a:off x="62144" y="0"/>
            <a:ext cx="1245537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-ime proroka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-”nadimak” (u udžbeniku stoji uz ime proroka)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-vrijeme djelovanja (stoljeće, ili neka druga vremenska odrednica), 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-područje  djelovanja (propovijeda o … , zalaže se za …, poziva na … opominje …, naviješta …  i tome slično),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-poveznica proroka i sadašnjeg vremena (aktualizacija),</a:t>
            </a:r>
          </a:p>
          <a:p>
            <a:endParaRPr lang="hr-HR" sz="3200" dirty="0">
              <a:latin typeface="Segoe Print" panose="02000600000000000000" pitchFamily="2" charset="0"/>
            </a:endParaRPr>
          </a:p>
          <a:p>
            <a:r>
              <a:rPr lang="hr-HR" sz="3200" dirty="0">
                <a:latin typeface="Segoe Print" panose="02000600000000000000" pitchFamily="2" charset="0"/>
              </a:rPr>
              <a:t>-biblijska knjiga/knjige u kojoj/kojima se govori o proroku ili govori sam prorok</a:t>
            </a:r>
          </a:p>
        </p:txBody>
      </p:sp>
    </p:spTree>
    <p:extLst>
      <p:ext uri="{BB962C8B-B14F-4D97-AF65-F5344CB8AC3E}">
        <p14:creationId xmlns:p14="http://schemas.microsoft.com/office/powerpoint/2010/main" val="28131091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322</Words>
  <Application>Microsoft Office PowerPoint</Application>
  <PresentationFormat>Široki zaslon</PresentationFormat>
  <Paragraphs>50</Paragraphs>
  <Slides>10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Segoe Print</vt:lpstr>
      <vt:lpstr>Times New Roman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4</cp:revision>
  <dcterms:created xsi:type="dcterms:W3CDTF">2023-11-13T16:37:39Z</dcterms:created>
  <dcterms:modified xsi:type="dcterms:W3CDTF">2023-11-13T17:13:10Z</dcterms:modified>
</cp:coreProperties>
</file>