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87" r:id="rId3"/>
    <p:sldId id="288" r:id="rId4"/>
    <p:sldId id="276" r:id="rId5"/>
    <p:sldId id="285" r:id="rId6"/>
    <p:sldId id="257" r:id="rId7"/>
    <p:sldId id="258" r:id="rId8"/>
    <p:sldId id="259" r:id="rId9"/>
    <p:sldId id="273" r:id="rId10"/>
    <p:sldId id="260" r:id="rId11"/>
    <p:sldId id="261" r:id="rId12"/>
    <p:sldId id="275" r:id="rId13"/>
    <p:sldId id="286" r:id="rId14"/>
    <p:sldId id="265" r:id="rId15"/>
    <p:sldId id="267" r:id="rId16"/>
    <p:sldId id="284" r:id="rId17"/>
    <p:sldId id="270" r:id="rId18"/>
    <p:sldId id="283" r:id="rId19"/>
    <p:sldId id="263" r:id="rId20"/>
    <p:sldId id="269" r:id="rId21"/>
    <p:sldId id="268" r:id="rId22"/>
    <p:sldId id="266" r:id="rId2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5AC1B1-609C-4922-9FF9-B92C35925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7A5C7B62-CCE4-4A43-9B5B-F680B30EF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21C5372-A19C-4F70-B065-221DFD347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6444CFD-686C-4707-8D20-654313EB2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EFDC6F5-F223-434A-A969-78A5E67F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86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A383802-7925-4169-9ACB-327F554F6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06D728A-A171-44FF-9CAF-BEE5EF03B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14D59B6-7618-4AA8-B34F-847286F8B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00BADDD-F3D2-4A8D-A12C-24EF5F7CF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253985D-608C-43F1-92F9-7C7FEA50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6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50170E-D977-4D72-BA3C-55F3F0958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7BF3109-B555-4C66-BA0C-0D412C80C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A1180B3-9519-4978-A14E-66A924ED6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1C2471C-F805-4F6D-A137-92698C267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6153492-6AA1-4306-A6F4-3B772C5BF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5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D6C9EBB-4EAA-419E-A263-33EEAF0BF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3B8835E-E808-4E9A-A088-A40DD0625F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A646EAC-4315-4273-802A-B4C37A1630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676323F-2BCF-4F4F-A1C2-49187DF1F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9E3F1CC-A6B9-4193-8DDB-13F573709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A05B16B4-471C-491F-B174-96D090687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00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666ECA2-5702-4A0B-85DA-42D117F2C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27465D4-9D4C-442A-899E-CE79A05F1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8BAA7562-9784-44B6-BB5D-ABDB70084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039E3B20-3BC1-437F-869A-B94FC710ED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2F1ED317-D2C1-413A-90D2-C1D13BF3D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F8672F42-C926-4E67-9102-0C21FD323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96ECCAD0-E18E-40E3-AC95-4088C7CDA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E5623954-CFE4-4612-90CF-5A0D7FA1B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97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F967D1F-A630-4A3A-AB20-E3C8EBB2C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4768A721-ADE5-471C-BF89-1C5541BB1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759FCA00-3AA4-431C-93C3-BB13171FE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A9AA25B0-EB53-4C82-986C-0A7E2A6E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10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942CEF97-5669-4C59-B29F-F4D550660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15553427-961E-48E2-8F32-2C6F70BDC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DD3AB42C-40BD-4055-B2F3-7B4F3D0B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74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94D6EEF-E8FF-4532-A377-E76645930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BF24867-867D-4FD6-9486-C7440424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758FFC3E-533C-4986-935E-F9E84B10C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E8AC114-24BF-4C05-A67C-262359BC0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04AF91BC-F840-406C-B0C0-5745C3C05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D9FC07A-9F4E-4638-A141-3BEDAA8E2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15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554169B-C26B-43FB-8ECA-36EEC496B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CE0334FA-EB05-4A6A-9DB4-5CC11C7380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0FF47600-371D-43F2-84D9-12A5180AD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573DFF4-DA7A-4E75-81C2-9079D27EC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C77087A-B4BB-42C8-ABBE-37789A772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6AFE8F5-627F-46BE-834B-6A071D37A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432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7C79500-168F-4399-BAF8-7E673494F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61D25F8C-B04F-4FAB-91C8-37F433AE1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D8D09AE3-4F3E-4630-8AEC-6FAF1476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8582F42-E0E5-41E5-81AA-F0EFBCBFD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97CDA0F-426D-4125-ABED-4EC56496B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24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D5390790-6E84-4BCE-BBB6-F3087D3FEA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B2A06AB6-D734-4C0C-8BC9-301E36628C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47D2EE5-817C-4BFE-B1A6-EB951BE4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F711CD1-4F06-4A67-8095-021EC56A1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B5F5884-A5AF-4B91-A9DE-BACF07CB1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171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922011C-1CB2-4B9E-81B5-31CD3233D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B8A5D21-F1C2-493A-A8A9-0E6F038DD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B159207-1880-4FF0-8F83-11A85740D0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DB8D0-98ED-4B86-9D5F-E61ADC70144D}" type="datetimeFigureOut">
              <a:rPr lang="en-US" smtClean="0"/>
              <a:pPr/>
              <a:t>10/1/2025</a:t>
            </a:fld>
            <a:endParaRPr lang="en-US" dirty="0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5E9B8C5-6A35-463C-AA19-6CF938EB3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59F8E91-E591-4573-99BE-DB665FF061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20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F527746-451F-4F85-B89B-CF1A758825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F238626-39F0-4CC3-97F0-A7C8BC43F1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05016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Ljudsko lice, knjiga, osoba&#10;&#10;Opis je automatski generiran">
            <a:extLst>
              <a:ext uri="{FF2B5EF4-FFF2-40B4-BE49-F238E27FC236}">
                <a16:creationId xmlns:a16="http://schemas.microsoft.com/office/drawing/2014/main" id="{F4C69406-D1AD-4357-B705-053AD7E199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43019" y="-1871495"/>
            <a:ext cx="6763085" cy="1050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81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Ljudsko lice, knjiga, osoba&#10;&#10;Opis je automatski generiran">
            <a:extLst>
              <a:ext uri="{FF2B5EF4-FFF2-40B4-BE49-F238E27FC236}">
                <a16:creationId xmlns:a16="http://schemas.microsoft.com/office/drawing/2014/main" id="{1A39E650-61AF-4788-B9D5-38C43978B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65276" y="-980313"/>
            <a:ext cx="3849624" cy="5980176"/>
          </a:xfrm>
          <a:prstGeom prst="rect">
            <a:avLst/>
          </a:prstGeom>
        </p:spPr>
      </p:pic>
      <p:pic>
        <p:nvPicPr>
          <p:cNvPr id="4" name="Slika 3" descr="Slika na kojoj se prikazuje tekst&#10;&#10;Opis je automatski generiran">
            <a:extLst>
              <a:ext uri="{FF2B5EF4-FFF2-40B4-BE49-F238E27FC236}">
                <a16:creationId xmlns:a16="http://schemas.microsoft.com/office/drawing/2014/main" id="{3EFFA249-3EBF-4DE3-9C17-E6F307C325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344185" y="2516518"/>
            <a:ext cx="6342990" cy="41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24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lavne mane svih ovisnosti - Motivacija, disciplina i samoostvarenje">
            <a:extLst>
              <a:ext uri="{FF2B5EF4-FFF2-40B4-BE49-F238E27FC236}">
                <a16:creationId xmlns:a16="http://schemas.microsoft.com/office/drawing/2014/main" id="{53C7FE68-4958-49F5-99F9-3E66ED481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0549" y="336966"/>
            <a:ext cx="7552980" cy="618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orin 2012 - Goran Bare i Majke - Teške boje (live)">
            <a:hlinkClick r:id="" action="ppaction://media"/>
            <a:extLst>
              <a:ext uri="{FF2B5EF4-FFF2-40B4-BE49-F238E27FC236}">
                <a16:creationId xmlns:a16="http://schemas.microsoft.com/office/drawing/2014/main" id="{6A85F0FB-5343-4224-929D-098C292E26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49148" y="61319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0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0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lavne mane svih ovisnosti - Motivacija, disciplina i samoostvarenje">
            <a:extLst>
              <a:ext uri="{FF2B5EF4-FFF2-40B4-BE49-F238E27FC236}">
                <a16:creationId xmlns:a16="http://schemas.microsoft.com/office/drawing/2014/main" id="{53C7FE68-4958-49F5-99F9-3E66ED481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0549" y="336966"/>
            <a:ext cx="7552980" cy="618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746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80EFD104-28DE-4B06-9CE5-8D46B4EC32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782" y="0"/>
            <a:ext cx="7220995" cy="6858000"/>
          </a:xfrm>
          <a:prstGeom prst="rect">
            <a:avLst/>
          </a:prstGeom>
        </p:spPr>
      </p:pic>
      <p:sp>
        <p:nvSpPr>
          <p:cNvPr id="4" name="Pravokutnik 3">
            <a:extLst>
              <a:ext uri="{FF2B5EF4-FFF2-40B4-BE49-F238E27FC236}">
                <a16:creationId xmlns:a16="http://schemas.microsoft.com/office/drawing/2014/main" id="{DB2D34EF-EAE5-47FE-B104-0C641E1601FC}"/>
              </a:ext>
            </a:extLst>
          </p:cNvPr>
          <p:cNvSpPr/>
          <p:nvPr/>
        </p:nvSpPr>
        <p:spPr>
          <a:xfrm>
            <a:off x="3444536" y="2183907"/>
            <a:ext cx="1811045" cy="630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32DAAB30-709A-4514-A472-03B304F9F1A3}"/>
              </a:ext>
            </a:extLst>
          </p:cNvPr>
          <p:cNvSpPr/>
          <p:nvPr/>
        </p:nvSpPr>
        <p:spPr>
          <a:xfrm>
            <a:off x="7535091" y="1967547"/>
            <a:ext cx="1811045" cy="1014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6" name="Pravokutnik 5">
            <a:extLst>
              <a:ext uri="{FF2B5EF4-FFF2-40B4-BE49-F238E27FC236}">
                <a16:creationId xmlns:a16="http://schemas.microsoft.com/office/drawing/2014/main" id="{C78E4D45-B0B8-4051-AE9A-75F63EF215EC}"/>
              </a:ext>
            </a:extLst>
          </p:cNvPr>
          <p:cNvSpPr/>
          <p:nvPr/>
        </p:nvSpPr>
        <p:spPr>
          <a:xfrm>
            <a:off x="2634782" y="3113842"/>
            <a:ext cx="2134645" cy="10217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2AA1C8FA-8F1F-42B8-B0F1-6DD2479EBA30}"/>
              </a:ext>
            </a:extLst>
          </p:cNvPr>
          <p:cNvSpPr/>
          <p:nvPr/>
        </p:nvSpPr>
        <p:spPr>
          <a:xfrm>
            <a:off x="7898772" y="3309553"/>
            <a:ext cx="1811045" cy="826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F37BD2E2-DD73-4D61-80C1-0783395C1922}"/>
              </a:ext>
            </a:extLst>
          </p:cNvPr>
          <p:cNvSpPr/>
          <p:nvPr/>
        </p:nvSpPr>
        <p:spPr>
          <a:xfrm>
            <a:off x="2336223" y="0"/>
            <a:ext cx="7690915" cy="18209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BD623F25-BAC8-4DB1-9D5E-230288D14C6C}"/>
              </a:ext>
            </a:extLst>
          </p:cNvPr>
          <p:cNvSpPr txBox="1"/>
          <p:nvPr/>
        </p:nvSpPr>
        <p:spPr>
          <a:xfrm>
            <a:off x="2336223" y="249382"/>
            <a:ext cx="75195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400" b="1" dirty="0">
                <a:latin typeface="Segoe Print" panose="02000600000000000000" pitchFamily="2" charset="0"/>
              </a:rPr>
              <a:t>BIRAM VRIJEDNOSTI UMJESTO OVISNOSTI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FCE998AA-7263-458B-9F48-049297617680}"/>
              </a:ext>
            </a:extLst>
          </p:cNvPr>
          <p:cNvSpPr txBox="1"/>
          <p:nvPr/>
        </p:nvSpPr>
        <p:spPr>
          <a:xfrm>
            <a:off x="7768" y="1675159"/>
            <a:ext cx="4656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>
                <a:latin typeface="Segoe Print" panose="02000600000000000000" pitchFamily="2" charset="0"/>
              </a:rPr>
              <a:t>U zamkama ovisnosti</a:t>
            </a:r>
          </a:p>
        </p:txBody>
      </p:sp>
    </p:spTree>
    <p:extLst>
      <p:ext uri="{BB962C8B-B14F-4D97-AF65-F5344CB8AC3E}">
        <p14:creationId xmlns:p14="http://schemas.microsoft.com/office/powerpoint/2010/main" val="383100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5">
            <a:extLst>
              <a:ext uri="{FF2B5EF4-FFF2-40B4-BE49-F238E27FC236}">
                <a16:creationId xmlns:a16="http://schemas.microsoft.com/office/drawing/2014/main" id="{07322A9E-F1EC-405E-8971-BA906EFFC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29674" y="1290909"/>
            <a:ext cx="9702800" cy="5573512"/>
          </a:xfrm>
          <a:custGeom>
            <a:avLst/>
            <a:gdLst>
              <a:gd name="T0" fmla="*/ 1752 w 2038"/>
              <a:gd name="T1" fmla="*/ 1169 h 1169"/>
              <a:gd name="T2" fmla="*/ 1487 w 2038"/>
              <a:gd name="T3" fmla="*/ 334 h 1169"/>
              <a:gd name="T4" fmla="*/ 860 w 2038"/>
              <a:gd name="T5" fmla="*/ 22 h 1169"/>
              <a:gd name="T6" fmla="*/ 199 w 2038"/>
              <a:gd name="T7" fmla="*/ 318 h 1169"/>
              <a:gd name="T8" fmla="*/ 399 w 2038"/>
              <a:gd name="T9" fmla="*/ 116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8" h="1169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6">
            <a:extLst>
              <a:ext uri="{FF2B5EF4-FFF2-40B4-BE49-F238E27FC236}">
                <a16:creationId xmlns:a16="http://schemas.microsoft.com/office/drawing/2014/main" id="{A5704422-1118-4FD1-95AD-29A064EB8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0451" y="2010741"/>
            <a:ext cx="7373938" cy="4848892"/>
          </a:xfrm>
          <a:custGeom>
            <a:avLst/>
            <a:gdLst>
              <a:gd name="T0" fmla="*/ 1025 w 1549"/>
              <a:gd name="T1" fmla="*/ 1016 h 1017"/>
              <a:gd name="T2" fmla="*/ 1443 w 1549"/>
              <a:gd name="T3" fmla="*/ 592 h 1017"/>
              <a:gd name="T4" fmla="*/ 782 w 1549"/>
              <a:gd name="T5" fmla="*/ 53 h 1017"/>
              <a:gd name="T6" fmla="*/ 150 w 1549"/>
              <a:gd name="T7" fmla="*/ 329 h 1017"/>
              <a:gd name="T8" fmla="*/ 477 w 1549"/>
              <a:gd name="T9" fmla="*/ 1017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9" h="1017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">
            <a:extLst>
              <a:ext uri="{FF2B5EF4-FFF2-40B4-BE49-F238E27FC236}">
                <a16:creationId xmlns:a16="http://schemas.microsoft.com/office/drawing/2014/main" id="{A88B2AAA-B805-498E-A9E6-98B88585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51351" y="1780905"/>
            <a:ext cx="8035925" cy="5083516"/>
          </a:xfrm>
          <a:custGeom>
            <a:avLst/>
            <a:gdLst>
              <a:gd name="T0" fmla="*/ 1302 w 1688"/>
              <a:gd name="T1" fmla="*/ 1066 h 1066"/>
              <a:gd name="T2" fmla="*/ 1613 w 1688"/>
              <a:gd name="T3" fmla="*/ 850 h 1066"/>
              <a:gd name="T4" fmla="*/ 1517 w 1688"/>
              <a:gd name="T5" fmla="*/ 471 h 1066"/>
              <a:gd name="T6" fmla="*/ 798 w 1688"/>
              <a:gd name="T7" fmla="*/ 28 h 1066"/>
              <a:gd name="T8" fmla="*/ 181 w 1688"/>
              <a:gd name="T9" fmla="*/ 333 h 1066"/>
              <a:gd name="T10" fmla="*/ 420 w 1688"/>
              <a:gd name="T11" fmla="*/ 1066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8" h="1066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8">
            <a:extLst>
              <a:ext uri="{FF2B5EF4-FFF2-40B4-BE49-F238E27FC236}">
                <a16:creationId xmlns:a16="http://schemas.microsoft.com/office/drawing/2014/main" id="{9B8051E0-19D7-43E1-BFD9-E6DBFEB3A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542347"/>
            <a:ext cx="10334625" cy="6322075"/>
          </a:xfrm>
          <a:custGeom>
            <a:avLst/>
            <a:gdLst>
              <a:gd name="T0" fmla="*/ 1873 w 2171"/>
              <a:gd name="T1" fmla="*/ 1326 h 1326"/>
              <a:gd name="T2" fmla="*/ 1609 w 2171"/>
              <a:gd name="T3" fmla="*/ 473 h 1326"/>
              <a:gd name="T4" fmla="*/ 880 w 2171"/>
              <a:gd name="T5" fmla="*/ 63 h 1326"/>
              <a:gd name="T6" fmla="*/ 0 w 2171"/>
              <a:gd name="T7" fmla="*/ 42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1" h="1326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9">
            <a:extLst>
              <a:ext uri="{FF2B5EF4-FFF2-40B4-BE49-F238E27FC236}">
                <a16:creationId xmlns:a16="http://schemas.microsoft.com/office/drawing/2014/main" id="{4EDB2B02-86A2-46F5-A4BE-B7D9B1041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6178751"/>
            <a:ext cx="504825" cy="681527"/>
          </a:xfrm>
          <a:custGeom>
            <a:avLst/>
            <a:gdLst>
              <a:gd name="T0" fmla="*/ 0 w 106"/>
              <a:gd name="T1" fmla="*/ 0 h 143"/>
              <a:gd name="T2" fmla="*/ 106 w 106"/>
              <a:gd name="T3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6" h="143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4763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10">
            <a:extLst>
              <a:ext uri="{FF2B5EF4-FFF2-40B4-BE49-F238E27FC236}">
                <a16:creationId xmlns:a16="http://schemas.microsoft.com/office/drawing/2014/main" id="{43954639-FB5D-41F4-9560-6F6DFE778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59376"/>
            <a:ext cx="11091863" cy="6923796"/>
          </a:xfrm>
          <a:custGeom>
            <a:avLst/>
            <a:gdLst>
              <a:gd name="T0" fmla="*/ 2046 w 2330"/>
              <a:gd name="T1" fmla="*/ 1452 h 1452"/>
              <a:gd name="T2" fmla="*/ 1813 w 2330"/>
              <a:gd name="T3" fmla="*/ 601 h 1452"/>
              <a:gd name="T4" fmla="*/ 956 w 2330"/>
              <a:gd name="T5" fmla="*/ 97 h 1452"/>
              <a:gd name="T6" fmla="*/ 0 w 2330"/>
              <a:gd name="T7" fmla="*/ 366 h 1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30" h="1452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12">
            <a:extLst>
              <a:ext uri="{FF2B5EF4-FFF2-40B4-BE49-F238E27FC236}">
                <a16:creationId xmlns:a16="http://schemas.microsoft.com/office/drawing/2014/main" id="{E898931C-0323-41FA-A036-20F818B1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1057275" cy="614491"/>
          </a:xfrm>
          <a:custGeom>
            <a:avLst/>
            <a:gdLst>
              <a:gd name="T0" fmla="*/ 222 w 222"/>
              <a:gd name="T1" fmla="*/ 0 h 129"/>
              <a:gd name="T2" fmla="*/ 0 w 222"/>
              <a:gd name="T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2" h="129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14">
            <a:extLst>
              <a:ext uri="{FF2B5EF4-FFF2-40B4-BE49-F238E27FC236}">
                <a16:creationId xmlns:a16="http://schemas.microsoft.com/office/drawing/2014/main" id="{89AFE9DD-0792-4B98-B4EB-97ACA17E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-6705"/>
            <a:ext cx="595313" cy="352734"/>
          </a:xfrm>
          <a:custGeom>
            <a:avLst/>
            <a:gdLst>
              <a:gd name="T0" fmla="*/ 125 w 125"/>
              <a:gd name="T1" fmla="*/ 0 h 74"/>
              <a:gd name="T2" fmla="*/ 0 w 125"/>
              <a:gd name="T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5" h="74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16">
            <a:extLst>
              <a:ext uri="{FF2B5EF4-FFF2-40B4-BE49-F238E27FC236}">
                <a16:creationId xmlns:a16="http://schemas.microsoft.com/office/drawing/2014/main" id="{3981F5C4-9AE1-404E-AF44-A4E6DB374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357188" cy="213875"/>
          </a:xfrm>
          <a:custGeom>
            <a:avLst/>
            <a:gdLst>
              <a:gd name="T0" fmla="*/ 75 w 75"/>
              <a:gd name="T1" fmla="*/ 0 h 45"/>
              <a:gd name="T2" fmla="*/ 0 w 75"/>
              <a:gd name="T3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5" h="45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700" cap="flat">
            <a:solidFill>
              <a:schemeClr val="tx1">
                <a:alpha val="20000"/>
              </a:schemeClr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11">
            <a:extLst>
              <a:ext uri="{FF2B5EF4-FFF2-40B4-BE49-F238E27FC236}">
                <a16:creationId xmlns:a16="http://schemas.microsoft.com/office/drawing/2014/main" id="{763C1781-8726-4FAC-8C45-FF40376B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26601" y="-1916"/>
            <a:ext cx="5788025" cy="6847184"/>
          </a:xfrm>
          <a:custGeom>
            <a:avLst/>
            <a:gdLst>
              <a:gd name="T0" fmla="*/ 1094 w 1216"/>
              <a:gd name="T1" fmla="*/ 1436 h 1436"/>
              <a:gd name="T2" fmla="*/ 709 w 1216"/>
              <a:gd name="T3" fmla="*/ 551 h 1436"/>
              <a:gd name="T4" fmla="*/ 0 w 1216"/>
              <a:gd name="T5" fmla="*/ 0 h 1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6" h="1436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21">
            <a:extLst>
              <a:ext uri="{FF2B5EF4-FFF2-40B4-BE49-F238E27FC236}">
                <a16:creationId xmlns:a16="http://schemas.microsoft.com/office/drawing/2014/main" id="{301491B5-56C7-43DC-A3D9-861EECCA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235014" y="2872"/>
            <a:ext cx="2951163" cy="2555325"/>
          </a:xfrm>
          <a:custGeom>
            <a:avLst/>
            <a:gdLst>
              <a:gd name="T0" fmla="*/ 620 w 620"/>
              <a:gd name="T1" fmla="*/ 536 h 536"/>
              <a:gd name="T2" fmla="*/ 0 w 620"/>
              <a:gd name="T3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20" h="536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700F635E-DF49-4C3A-8AB2-167DC08D962F}"/>
              </a:ext>
            </a:extLst>
          </p:cNvPr>
          <p:cNvSpPr txBox="1"/>
          <p:nvPr/>
        </p:nvSpPr>
        <p:spPr>
          <a:xfrm>
            <a:off x="8842248" y="1481328"/>
            <a:ext cx="2926080" cy="24688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Segoe Print" panose="02000600000000000000" pitchFamily="2" charset="0"/>
                <a:ea typeface="+mj-ea"/>
                <a:cs typeface="+mj-cs"/>
              </a:rPr>
              <a:t>Što</a:t>
            </a: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 je </a:t>
            </a:r>
            <a:r>
              <a:rPr lang="en-US" sz="4000" dirty="0" err="1">
                <a:latin typeface="Segoe Print" panose="02000600000000000000" pitchFamily="2" charset="0"/>
                <a:ea typeface="+mj-ea"/>
                <a:cs typeface="+mj-cs"/>
              </a:rPr>
              <a:t>ovisnost</a:t>
            </a: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?</a:t>
            </a:r>
          </a:p>
        </p:txBody>
      </p:sp>
      <p:sp>
        <p:nvSpPr>
          <p:cNvPr id="93" name="Freeform 22">
            <a:extLst>
              <a:ext uri="{FF2B5EF4-FFF2-40B4-BE49-F238E27FC236}">
                <a16:creationId xmlns:a16="http://schemas.microsoft.com/office/drawing/2014/main" id="{237E2353-22DF-46E0-A200-FB30F8F39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20826" y="-1916"/>
            <a:ext cx="2165350" cy="1358265"/>
          </a:xfrm>
          <a:custGeom>
            <a:avLst/>
            <a:gdLst>
              <a:gd name="T0" fmla="*/ 0 w 455"/>
              <a:gd name="T1" fmla="*/ 0 h 285"/>
              <a:gd name="T2" fmla="*/ 455 w 455"/>
              <a:gd name="T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5" h="285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23">
            <a:extLst>
              <a:ext uri="{FF2B5EF4-FFF2-40B4-BE49-F238E27FC236}">
                <a16:creationId xmlns:a16="http://schemas.microsoft.com/office/drawing/2014/main" id="{DD6138DB-057B-45F7-A5F4-E7BFDA20D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90826" y="-1916"/>
            <a:ext cx="895350" cy="534687"/>
          </a:xfrm>
          <a:custGeom>
            <a:avLst/>
            <a:gdLst>
              <a:gd name="T0" fmla="*/ 0 w 188"/>
              <a:gd name="T1" fmla="*/ 0 h 112"/>
              <a:gd name="T2" fmla="*/ 188 w 188"/>
              <a:gd name="T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8" h="112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79A54AB1-B64F-4843-BFAB-81CB74E66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752078" y="2218040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1026" name="Picture 2" descr="Započelo obilježavanje Mjeseca borbe protiv ovisnosti | RADIO DELTA |  Metković">
            <a:extLst>
              <a:ext uri="{FF2B5EF4-FFF2-40B4-BE49-F238E27FC236}">
                <a16:creationId xmlns:a16="http://schemas.microsoft.com/office/drawing/2014/main" id="{5D282414-888D-4F3D-BC9D-31E8546D31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7" r="1" b="1"/>
          <a:stretch/>
        </p:blipFill>
        <p:spPr bwMode="auto">
          <a:xfrm>
            <a:off x="921910" y="465243"/>
            <a:ext cx="7761924" cy="5343065"/>
          </a:xfrm>
          <a:custGeom>
            <a:avLst/>
            <a:gdLst/>
            <a:ahLst/>
            <a:cxnLst/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2889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700F635E-DF49-4C3A-8AB2-167DC08D962F}"/>
              </a:ext>
            </a:extLst>
          </p:cNvPr>
          <p:cNvSpPr txBox="1"/>
          <p:nvPr/>
        </p:nvSpPr>
        <p:spPr>
          <a:xfrm>
            <a:off x="6698151" y="2987398"/>
            <a:ext cx="5175602" cy="24688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</a:t>
            </a:r>
            <a:r>
              <a:rPr lang="hr-HR" sz="4000" b="1" dirty="0">
                <a:latin typeface="Segoe Print" panose="02000600000000000000" pitchFamily="2" charset="0"/>
                <a:cs typeface="Arial" panose="020B0604020202020204" pitchFamily="34" charset="0"/>
              </a:rPr>
              <a:t>ovisnost je </a:t>
            </a:r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stanje u kojem čovjek više ne može ni psihički ni fizički živjeti bez nekoga od opojnih sredstava (duhan, alkohol, droga, …)</a:t>
            </a:r>
          </a:p>
        </p:txBody>
      </p:sp>
      <p:pic>
        <p:nvPicPr>
          <p:cNvPr id="1026" name="Picture 2" descr="Započelo obilježavanje Mjeseca borbe protiv ovisnosti | RADIO DELTA |  Metković">
            <a:extLst>
              <a:ext uri="{FF2B5EF4-FFF2-40B4-BE49-F238E27FC236}">
                <a16:creationId xmlns:a16="http://schemas.microsoft.com/office/drawing/2014/main" id="{5D282414-888D-4F3D-BC9D-31E8546D31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7" r="1" b="1"/>
          <a:stretch/>
        </p:blipFill>
        <p:spPr bwMode="auto">
          <a:xfrm>
            <a:off x="513335" y="1316056"/>
            <a:ext cx="5761537" cy="3966061"/>
          </a:xfrm>
          <a:custGeom>
            <a:avLst/>
            <a:gdLst/>
            <a:ahLst/>
            <a:cxnLst/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94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lavne mane svih ovisnosti - Motivacija, disciplina i samoostvarenje">
            <a:extLst>
              <a:ext uri="{FF2B5EF4-FFF2-40B4-BE49-F238E27FC236}">
                <a16:creationId xmlns:a16="http://schemas.microsoft.com/office/drawing/2014/main" id="{7CA5A136-6B56-47D6-BAAA-ECE3CA9C4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8620" y="935267"/>
            <a:ext cx="5625568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12350F3-DB83-413A-980B-1CEB92498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453265" y="1570814"/>
            <a:ext cx="0" cy="3710227"/>
          </a:xfrm>
          <a:prstGeom prst="line">
            <a:avLst/>
          </a:prstGeom>
          <a:ln w="19050">
            <a:solidFill>
              <a:srgbClr val="F8A7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kstniOkvir 2">
            <a:extLst>
              <a:ext uri="{FF2B5EF4-FFF2-40B4-BE49-F238E27FC236}">
                <a16:creationId xmlns:a16="http://schemas.microsoft.com/office/drawing/2014/main" id="{98C31984-AA4A-45B6-8A60-9A3C9E83F37D}"/>
              </a:ext>
            </a:extLst>
          </p:cNvPr>
          <p:cNvSpPr txBox="1"/>
          <p:nvPr/>
        </p:nvSpPr>
        <p:spPr>
          <a:xfrm>
            <a:off x="8615084" y="2232212"/>
            <a:ext cx="35769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</a:rPr>
              <a:t>Kako nastaje ovisnost?</a:t>
            </a:r>
          </a:p>
        </p:txBody>
      </p:sp>
    </p:spTree>
    <p:extLst>
      <p:ext uri="{BB962C8B-B14F-4D97-AF65-F5344CB8AC3E}">
        <p14:creationId xmlns:p14="http://schemas.microsoft.com/office/powerpoint/2010/main" val="3514275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:a16="http://schemas.microsoft.com/office/drawing/2014/main" id="{2C181BEA-1EFD-42D7-8444-0E3E8C791087}"/>
              </a:ext>
            </a:extLst>
          </p:cNvPr>
          <p:cNvSpPr/>
          <p:nvPr/>
        </p:nvSpPr>
        <p:spPr>
          <a:xfrm>
            <a:off x="336177" y="1228397"/>
            <a:ext cx="51905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</a:t>
            </a:r>
            <a:r>
              <a:rPr lang="hr-HR" sz="4000" b="1" dirty="0">
                <a:latin typeface="Segoe Print" panose="02000600000000000000" pitchFamily="2" charset="0"/>
                <a:cs typeface="Arial" panose="020B0604020202020204" pitchFamily="34" charset="0"/>
              </a:rPr>
              <a:t>ovisnost nastaje </a:t>
            </a:r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postupno, tj. učestalim i redovitim uzimanjem nekih od opojnih sredstava</a:t>
            </a:r>
          </a:p>
        </p:txBody>
      </p:sp>
      <p:pic>
        <p:nvPicPr>
          <p:cNvPr id="2050" name="Picture 2" descr="Glavne mane svih ovisnosti - Motivacija, disciplina i samoostvarenje">
            <a:extLst>
              <a:ext uri="{FF2B5EF4-FFF2-40B4-BE49-F238E27FC236}">
                <a16:creationId xmlns:a16="http://schemas.microsoft.com/office/drawing/2014/main" id="{10E9A2F0-822B-4CB2-9B9A-A189E0385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610" y="877253"/>
            <a:ext cx="5581230" cy="456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731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Ovisnost - AutogeniTrening.hr">
            <a:extLst>
              <a:ext uri="{FF2B5EF4-FFF2-40B4-BE49-F238E27FC236}">
                <a16:creationId xmlns:a16="http://schemas.microsoft.com/office/drawing/2014/main" id="{C1A3BA1B-D732-4FBA-86E6-50B054048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9" y="-120876"/>
            <a:ext cx="12245562" cy="6815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avokutnik 2">
            <a:extLst>
              <a:ext uri="{FF2B5EF4-FFF2-40B4-BE49-F238E27FC236}">
                <a16:creationId xmlns:a16="http://schemas.microsoft.com/office/drawing/2014/main" id="{E949BB2D-4934-41BC-A8E0-90C1952AB97C}"/>
              </a:ext>
            </a:extLst>
          </p:cNvPr>
          <p:cNvSpPr/>
          <p:nvPr/>
        </p:nvSpPr>
        <p:spPr>
          <a:xfrm>
            <a:off x="253940" y="299241"/>
            <a:ext cx="64796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4000" b="1" dirty="0">
                <a:latin typeface="Segoe Print" panose="02000600000000000000" pitchFamily="2" charset="0"/>
                <a:cs typeface="Arial" panose="020B0604020202020204" pitchFamily="34" charset="0"/>
              </a:rPr>
              <a:t>-najčešći oblici ovisnosti:</a:t>
            </a:r>
            <a:endParaRPr lang="hr-HR" sz="4000" b="1" dirty="0">
              <a:latin typeface="Segoe Print" panose="02000600000000000000" pitchFamily="2" charset="0"/>
            </a:endParaRP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AE91E89B-7DE1-4EA1-85AD-5D32995601B7}"/>
              </a:ext>
            </a:extLst>
          </p:cNvPr>
          <p:cNvSpPr txBox="1"/>
          <p:nvPr/>
        </p:nvSpPr>
        <p:spPr>
          <a:xfrm>
            <a:off x="8071972" y="1431702"/>
            <a:ext cx="3664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</a:rPr>
              <a:t>alkoholizam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23260ADD-8416-41BD-93AE-E310FE77B3FA}"/>
              </a:ext>
            </a:extLst>
          </p:cNvPr>
          <p:cNvSpPr txBox="1"/>
          <p:nvPr/>
        </p:nvSpPr>
        <p:spPr>
          <a:xfrm>
            <a:off x="10028373" y="3899765"/>
            <a:ext cx="2373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</a:rPr>
              <a:t>pušenje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19FB3B3D-0D0E-4476-A30C-4339CB1B50CA}"/>
              </a:ext>
            </a:extLst>
          </p:cNvPr>
          <p:cNvSpPr txBox="1"/>
          <p:nvPr/>
        </p:nvSpPr>
        <p:spPr>
          <a:xfrm>
            <a:off x="3697941" y="3053641"/>
            <a:ext cx="2003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</a:rPr>
              <a:t>droga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6D55C16F-A921-44A3-9035-43ECDE084482}"/>
              </a:ext>
            </a:extLst>
          </p:cNvPr>
          <p:cNvSpPr txBox="1"/>
          <p:nvPr/>
        </p:nvSpPr>
        <p:spPr>
          <a:xfrm>
            <a:off x="524436" y="1431702"/>
            <a:ext cx="26759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</a:rPr>
              <a:t>kockanje</a:t>
            </a: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id="{96B305CC-EA0A-4893-9AFD-FCAAC1DAA71A}"/>
              </a:ext>
            </a:extLst>
          </p:cNvPr>
          <p:cNvSpPr txBox="1"/>
          <p:nvPr/>
        </p:nvSpPr>
        <p:spPr>
          <a:xfrm>
            <a:off x="3487570" y="5146321"/>
            <a:ext cx="26759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</a:rPr>
              <a:t>moderne ovisnosti</a:t>
            </a:r>
          </a:p>
        </p:txBody>
      </p:sp>
    </p:spTree>
    <p:extLst>
      <p:ext uri="{BB962C8B-B14F-4D97-AF65-F5344CB8AC3E}">
        <p14:creationId xmlns:p14="http://schemas.microsoft.com/office/powerpoint/2010/main" val="57317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ajava okruglog stola o ovisnosti mladih">
            <a:extLst>
              <a:ext uri="{FF2B5EF4-FFF2-40B4-BE49-F238E27FC236}">
                <a16:creationId xmlns:a16="http://schemas.microsoft.com/office/drawing/2014/main" id="{6C19D976-42F4-4FFA-811E-6D01F8AF4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444" y="0"/>
            <a:ext cx="123914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7D66EB28-04AD-40E2-A776-E3B96A000C94}"/>
              </a:ext>
            </a:extLst>
          </p:cNvPr>
          <p:cNvSpPr txBox="1"/>
          <p:nvPr/>
        </p:nvSpPr>
        <p:spPr>
          <a:xfrm>
            <a:off x="-99722" y="3274423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Zašto mladi posežu za opojnim sredstvima?</a:t>
            </a:r>
          </a:p>
        </p:txBody>
      </p:sp>
    </p:spTree>
    <p:extLst>
      <p:ext uri="{BB962C8B-B14F-4D97-AF65-F5344CB8AC3E}">
        <p14:creationId xmlns:p14="http://schemas.microsoft.com/office/powerpoint/2010/main" val="24306394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ajava okruglog stola o ovisnosti mladih">
            <a:extLst>
              <a:ext uri="{FF2B5EF4-FFF2-40B4-BE49-F238E27FC236}">
                <a16:creationId xmlns:a16="http://schemas.microsoft.com/office/drawing/2014/main" id="{6C19D976-42F4-4FFA-811E-6D01F8AF4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444" y="0"/>
            <a:ext cx="123914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7D66EB28-04AD-40E2-A776-E3B96A000C94}"/>
              </a:ext>
            </a:extLst>
          </p:cNvPr>
          <p:cNvSpPr txBox="1"/>
          <p:nvPr/>
        </p:nvSpPr>
        <p:spPr>
          <a:xfrm>
            <a:off x="0" y="0"/>
            <a:ext cx="12192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</a:t>
            </a:r>
            <a:r>
              <a:rPr lang="hr-HR" sz="4000" b="1" dirty="0">
                <a:latin typeface="Segoe Print" panose="02000600000000000000" pitchFamily="2" charset="0"/>
                <a:cs typeface="Arial" panose="020B0604020202020204" pitchFamily="34" charset="0"/>
              </a:rPr>
              <a:t>mladi posežu za opojnim sredstvima:</a:t>
            </a:r>
          </a:p>
          <a:p>
            <a:r>
              <a:rPr lang="hr-HR" sz="4000" b="1" dirty="0">
                <a:latin typeface="Segoe Print" panose="02000600000000000000" pitchFamily="2" charset="0"/>
                <a:cs typeface="Arial" panose="020B0604020202020204" pitchFamily="34" charset="0"/>
              </a:rPr>
              <a:t>	</a:t>
            </a:r>
          </a:p>
          <a:p>
            <a:r>
              <a:rPr lang="hr-HR" sz="4000" b="1" dirty="0">
                <a:latin typeface="Segoe Print" panose="02000600000000000000" pitchFamily="2" charset="0"/>
                <a:cs typeface="Arial" panose="020B0604020202020204" pitchFamily="34" charset="0"/>
              </a:rPr>
              <a:t>	-</a:t>
            </a:r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iz znatiželje, ili na nagovor (prijatelja i 	vršnjaka)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	-mladi se u društvu svojih vršnjaka 	doživljavaju odraslima i slobodnima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	-zbog određenih životnih problema 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	-zbog osjećaja dosade i osamljenosti 	</a:t>
            </a:r>
          </a:p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	-zbog osobne nesigurnosti ili nedovoljnog 	samopoštovanja</a:t>
            </a:r>
          </a:p>
        </p:txBody>
      </p:sp>
    </p:spTree>
    <p:extLst>
      <p:ext uri="{BB962C8B-B14F-4D97-AF65-F5344CB8AC3E}">
        <p14:creationId xmlns:p14="http://schemas.microsoft.com/office/powerpoint/2010/main" val="179527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latin typeface="Segoe Print" panose="02000600000000000000" pitchFamily="2" charset="0"/>
            </a:endParaRPr>
          </a:p>
        </p:txBody>
      </p:sp>
      <p:pic>
        <p:nvPicPr>
          <p:cNvPr id="7170" name="Picture 2" descr="Addiction: Definition, symptoms, withdrawal, and treatment">
            <a:extLst>
              <a:ext uri="{FF2B5EF4-FFF2-40B4-BE49-F238E27FC236}">
                <a16:creationId xmlns:a16="http://schemas.microsoft.com/office/drawing/2014/main" id="{0E0D6770-C326-498C-82F0-676767BDCB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" t="9091" r="21487"/>
          <a:stretch/>
        </p:blipFill>
        <p:spPr bwMode="auto">
          <a:xfrm>
            <a:off x="4234050" y="10"/>
            <a:ext cx="795794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Segoe Print" panose="02000600000000000000" pitchFamily="2" charset="0"/>
            </a:endParaRP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56E6BCD8-6C70-41F1-AB96-F3C4AE6A277D}"/>
              </a:ext>
            </a:extLst>
          </p:cNvPr>
          <p:cNvSpPr/>
          <p:nvPr/>
        </p:nvSpPr>
        <p:spPr>
          <a:xfrm>
            <a:off x="238745" y="852567"/>
            <a:ext cx="6486906" cy="11247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-</a:t>
            </a:r>
            <a:r>
              <a:rPr lang="en-US" sz="4000" b="1" dirty="0" err="1">
                <a:latin typeface="Segoe Print" panose="02000600000000000000" pitchFamily="2" charset="0"/>
                <a:ea typeface="+mj-ea"/>
                <a:cs typeface="+mj-cs"/>
              </a:rPr>
              <a:t>opasnosti</a:t>
            </a:r>
            <a:r>
              <a:rPr lang="en-US" sz="4000" b="1" dirty="0"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sz="4000" b="1" dirty="0" err="1">
                <a:latin typeface="Segoe Print" panose="02000600000000000000" pitchFamily="2" charset="0"/>
                <a:ea typeface="+mj-ea"/>
                <a:cs typeface="+mj-cs"/>
              </a:rPr>
              <a:t>ovisnosti</a:t>
            </a: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: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Print" panose="02000600000000000000" pitchFamily="2" charset="0"/>
            </a:endParaRPr>
          </a:p>
        </p:txBody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9EEC16EE-A863-4174-817F-E82B175B2B79}"/>
              </a:ext>
            </a:extLst>
          </p:cNvPr>
          <p:cNvSpPr/>
          <p:nvPr/>
        </p:nvSpPr>
        <p:spPr>
          <a:xfrm>
            <a:off x="238745" y="2697214"/>
            <a:ext cx="6222211" cy="32072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000" dirty="0" err="1">
                <a:latin typeface="Segoe Print" panose="02000600000000000000" pitchFamily="2" charset="0"/>
              </a:rPr>
              <a:t>različiti</a:t>
            </a:r>
            <a:r>
              <a:rPr lang="en-US" sz="4000" dirty="0">
                <a:latin typeface="Segoe Print" panose="02000600000000000000" pitchFamily="2" charset="0"/>
              </a:rPr>
              <a:t> </a:t>
            </a:r>
            <a:r>
              <a:rPr lang="en-US" sz="4000" dirty="0" err="1">
                <a:latin typeface="Segoe Print" panose="02000600000000000000" pitchFamily="2" charset="0"/>
              </a:rPr>
              <a:t>oblici</a:t>
            </a:r>
            <a:r>
              <a:rPr lang="en-US" sz="4000" dirty="0">
                <a:latin typeface="Segoe Print" panose="02000600000000000000" pitchFamily="2" charset="0"/>
              </a:rPr>
              <a:t> </a:t>
            </a:r>
            <a:r>
              <a:rPr lang="en-US" sz="4000" dirty="0" err="1">
                <a:latin typeface="Segoe Print" panose="02000600000000000000" pitchFamily="2" charset="0"/>
              </a:rPr>
              <a:t>obolijevanja</a:t>
            </a:r>
            <a:r>
              <a:rPr lang="en-US" sz="4000" dirty="0">
                <a:latin typeface="Segoe Print" panose="02000600000000000000" pitchFamily="2" charset="0"/>
              </a:rPr>
              <a:t>, </a:t>
            </a:r>
            <a:r>
              <a:rPr lang="en-US" sz="4000" dirty="0" err="1">
                <a:latin typeface="Segoe Print" panose="02000600000000000000" pitchFamily="2" charset="0"/>
              </a:rPr>
              <a:t>ovisnost</a:t>
            </a:r>
            <a:r>
              <a:rPr lang="en-US" sz="4000" dirty="0">
                <a:latin typeface="Segoe Print" panose="02000600000000000000" pitchFamily="2" charset="0"/>
              </a:rPr>
              <a:t> </a:t>
            </a:r>
            <a:r>
              <a:rPr lang="en-US" sz="4000" dirty="0" err="1">
                <a:latin typeface="Segoe Print" panose="02000600000000000000" pitchFamily="2" charset="0"/>
              </a:rPr>
              <a:t>potiče</a:t>
            </a:r>
            <a:r>
              <a:rPr lang="en-US" sz="4000" dirty="0">
                <a:latin typeface="Segoe Print" panose="02000600000000000000" pitchFamily="2" charset="0"/>
              </a:rPr>
              <a:t> </a:t>
            </a:r>
            <a:r>
              <a:rPr lang="en-US" sz="4000" dirty="0" err="1">
                <a:latin typeface="Segoe Print" panose="02000600000000000000" pitchFamily="2" charset="0"/>
              </a:rPr>
              <a:t>na</a:t>
            </a:r>
            <a:r>
              <a:rPr lang="en-US" sz="4000" dirty="0">
                <a:latin typeface="Segoe Print" panose="02000600000000000000" pitchFamily="2" charset="0"/>
              </a:rPr>
              <a:t> </a:t>
            </a:r>
            <a:r>
              <a:rPr lang="en-US" sz="4000" dirty="0" err="1">
                <a:latin typeface="Segoe Print" panose="02000600000000000000" pitchFamily="2" charset="0"/>
              </a:rPr>
              <a:t>agresivno</a:t>
            </a:r>
            <a:r>
              <a:rPr lang="en-US" sz="4000" dirty="0">
                <a:latin typeface="Segoe Print" panose="02000600000000000000" pitchFamily="2" charset="0"/>
              </a:rPr>
              <a:t> </a:t>
            </a:r>
            <a:r>
              <a:rPr lang="en-US" sz="4000" dirty="0" err="1">
                <a:latin typeface="Segoe Print" panose="02000600000000000000" pitchFamily="2" charset="0"/>
              </a:rPr>
              <a:t>i</a:t>
            </a:r>
            <a:r>
              <a:rPr lang="en-US" sz="4000" dirty="0">
                <a:latin typeface="Segoe Print" panose="02000600000000000000" pitchFamily="2" charset="0"/>
              </a:rPr>
              <a:t> </a:t>
            </a:r>
            <a:r>
              <a:rPr lang="en-US" sz="4000" dirty="0" err="1">
                <a:latin typeface="Segoe Print" panose="02000600000000000000" pitchFamily="2" charset="0"/>
              </a:rPr>
              <a:t>nasilno</a:t>
            </a:r>
            <a:r>
              <a:rPr lang="en-US" sz="4000" dirty="0">
                <a:latin typeface="Segoe Print" panose="02000600000000000000" pitchFamily="2" charset="0"/>
              </a:rPr>
              <a:t> </a:t>
            </a:r>
            <a:r>
              <a:rPr lang="en-US" sz="4000" dirty="0" err="1">
                <a:latin typeface="Segoe Print" panose="02000600000000000000" pitchFamily="2" charset="0"/>
              </a:rPr>
              <a:t>ponašanje</a:t>
            </a:r>
            <a:r>
              <a:rPr lang="en-US" sz="4000" dirty="0">
                <a:latin typeface="Segoe Print" panose="02000600000000000000" pitchFamily="2" charset="0"/>
              </a:rPr>
              <a:t>, </a:t>
            </a:r>
            <a:r>
              <a:rPr lang="en-US" sz="4000" dirty="0" err="1">
                <a:latin typeface="Segoe Print" panose="02000600000000000000" pitchFamily="2" charset="0"/>
              </a:rPr>
              <a:t>često</a:t>
            </a:r>
            <a:r>
              <a:rPr lang="en-US" sz="4000" dirty="0">
                <a:latin typeface="Segoe Print" panose="02000600000000000000" pitchFamily="2" charset="0"/>
              </a:rPr>
              <a:t> </a:t>
            </a:r>
            <a:r>
              <a:rPr lang="en-US" sz="4000" dirty="0" err="1">
                <a:latin typeface="Segoe Print" panose="02000600000000000000" pitchFamily="2" charset="0"/>
              </a:rPr>
              <a:t>dovode</a:t>
            </a:r>
            <a:r>
              <a:rPr lang="en-US" sz="4000" dirty="0">
                <a:latin typeface="Segoe Print" panose="02000600000000000000" pitchFamily="2" charset="0"/>
              </a:rPr>
              <a:t> do </a:t>
            </a:r>
            <a:r>
              <a:rPr lang="en-US" sz="4000" dirty="0" err="1">
                <a:latin typeface="Segoe Print" panose="02000600000000000000" pitchFamily="2" charset="0"/>
              </a:rPr>
              <a:t>razaranja</a:t>
            </a:r>
            <a:r>
              <a:rPr lang="en-US" sz="4000" dirty="0">
                <a:latin typeface="Segoe Print" panose="02000600000000000000" pitchFamily="2" charset="0"/>
              </a:rPr>
              <a:t> </a:t>
            </a:r>
            <a:r>
              <a:rPr lang="en-US" sz="4000" dirty="0" err="1">
                <a:latin typeface="Segoe Print" panose="02000600000000000000" pitchFamily="2" charset="0"/>
              </a:rPr>
              <a:t>obitelji</a:t>
            </a:r>
            <a:r>
              <a:rPr lang="en-US" sz="4000" dirty="0">
                <a:latin typeface="Segoe Print" panose="02000600000000000000" pitchFamily="2" charset="0"/>
              </a:rPr>
              <a:t>, </a:t>
            </a:r>
            <a:r>
              <a:rPr lang="en-US" sz="4000" dirty="0" err="1">
                <a:latin typeface="Segoe Print" panose="02000600000000000000" pitchFamily="2" charset="0"/>
              </a:rPr>
              <a:t>kriminala</a:t>
            </a:r>
            <a:r>
              <a:rPr lang="en-US" sz="4000" dirty="0">
                <a:latin typeface="Segoe Print" panose="02000600000000000000" pitchFamily="2" charset="0"/>
              </a:rPr>
              <a:t>, …</a:t>
            </a:r>
          </a:p>
        </p:txBody>
      </p:sp>
    </p:spTree>
    <p:extLst>
      <p:ext uri="{BB962C8B-B14F-4D97-AF65-F5344CB8AC3E}">
        <p14:creationId xmlns:p14="http://schemas.microsoft.com/office/powerpoint/2010/main" val="264449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5">
            <a:extLst>
              <a:ext uri="{FF2B5EF4-FFF2-40B4-BE49-F238E27FC236}">
                <a16:creationId xmlns:a16="http://schemas.microsoft.com/office/drawing/2014/main" id="{07322A9E-F1EC-405E-8971-BA906EFFC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329674" y="1290909"/>
            <a:ext cx="9702800" cy="5573512"/>
          </a:xfrm>
          <a:custGeom>
            <a:avLst/>
            <a:gdLst>
              <a:gd name="T0" fmla="*/ 1752 w 2038"/>
              <a:gd name="T1" fmla="*/ 1169 h 1169"/>
              <a:gd name="T2" fmla="*/ 1487 w 2038"/>
              <a:gd name="T3" fmla="*/ 334 h 1169"/>
              <a:gd name="T4" fmla="*/ 860 w 2038"/>
              <a:gd name="T5" fmla="*/ 22 h 1169"/>
              <a:gd name="T6" fmla="*/ 199 w 2038"/>
              <a:gd name="T7" fmla="*/ 318 h 1169"/>
              <a:gd name="T8" fmla="*/ 399 w 2038"/>
              <a:gd name="T9" fmla="*/ 1165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8" h="1169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6">
            <a:extLst>
              <a:ext uri="{FF2B5EF4-FFF2-40B4-BE49-F238E27FC236}">
                <a16:creationId xmlns:a16="http://schemas.microsoft.com/office/drawing/2014/main" id="{A5704422-1118-4FD1-95AD-29A064EB8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70451" y="2010741"/>
            <a:ext cx="7373938" cy="4848892"/>
          </a:xfrm>
          <a:custGeom>
            <a:avLst/>
            <a:gdLst>
              <a:gd name="T0" fmla="*/ 1025 w 1549"/>
              <a:gd name="T1" fmla="*/ 1016 h 1017"/>
              <a:gd name="T2" fmla="*/ 1443 w 1549"/>
              <a:gd name="T3" fmla="*/ 592 h 1017"/>
              <a:gd name="T4" fmla="*/ 782 w 1549"/>
              <a:gd name="T5" fmla="*/ 53 h 1017"/>
              <a:gd name="T6" fmla="*/ 150 w 1549"/>
              <a:gd name="T7" fmla="*/ 329 h 1017"/>
              <a:gd name="T8" fmla="*/ 477 w 1549"/>
              <a:gd name="T9" fmla="*/ 1017 h 10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49" h="1017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">
            <a:extLst>
              <a:ext uri="{FF2B5EF4-FFF2-40B4-BE49-F238E27FC236}">
                <a16:creationId xmlns:a16="http://schemas.microsoft.com/office/drawing/2014/main" id="{A88B2AAA-B805-498E-A9E6-98B88585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251351" y="1780905"/>
            <a:ext cx="8035925" cy="5083516"/>
          </a:xfrm>
          <a:custGeom>
            <a:avLst/>
            <a:gdLst>
              <a:gd name="T0" fmla="*/ 1302 w 1688"/>
              <a:gd name="T1" fmla="*/ 1066 h 1066"/>
              <a:gd name="T2" fmla="*/ 1613 w 1688"/>
              <a:gd name="T3" fmla="*/ 850 h 1066"/>
              <a:gd name="T4" fmla="*/ 1517 w 1688"/>
              <a:gd name="T5" fmla="*/ 471 h 1066"/>
              <a:gd name="T6" fmla="*/ 798 w 1688"/>
              <a:gd name="T7" fmla="*/ 28 h 1066"/>
              <a:gd name="T8" fmla="*/ 181 w 1688"/>
              <a:gd name="T9" fmla="*/ 333 h 1066"/>
              <a:gd name="T10" fmla="*/ 420 w 1688"/>
              <a:gd name="T11" fmla="*/ 1066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8" h="1066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8">
            <a:extLst>
              <a:ext uri="{FF2B5EF4-FFF2-40B4-BE49-F238E27FC236}">
                <a16:creationId xmlns:a16="http://schemas.microsoft.com/office/drawing/2014/main" id="{9B8051E0-19D7-43E1-BFD9-E6DBFEB3A3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542347"/>
            <a:ext cx="10334625" cy="6322075"/>
          </a:xfrm>
          <a:custGeom>
            <a:avLst/>
            <a:gdLst>
              <a:gd name="T0" fmla="*/ 1873 w 2171"/>
              <a:gd name="T1" fmla="*/ 1326 h 1326"/>
              <a:gd name="T2" fmla="*/ 1609 w 2171"/>
              <a:gd name="T3" fmla="*/ 473 h 1326"/>
              <a:gd name="T4" fmla="*/ 880 w 2171"/>
              <a:gd name="T5" fmla="*/ 63 h 1326"/>
              <a:gd name="T6" fmla="*/ 0 w 2171"/>
              <a:gd name="T7" fmla="*/ 42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71" h="1326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9">
            <a:extLst>
              <a:ext uri="{FF2B5EF4-FFF2-40B4-BE49-F238E27FC236}">
                <a16:creationId xmlns:a16="http://schemas.microsoft.com/office/drawing/2014/main" id="{4EDB2B02-86A2-46F5-A4BE-B7D9B1041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6178751"/>
            <a:ext cx="504825" cy="681527"/>
          </a:xfrm>
          <a:custGeom>
            <a:avLst/>
            <a:gdLst>
              <a:gd name="T0" fmla="*/ 0 w 106"/>
              <a:gd name="T1" fmla="*/ 0 h 143"/>
              <a:gd name="T2" fmla="*/ 106 w 106"/>
              <a:gd name="T3" fmla="*/ 143 h 143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6" h="143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4763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10">
            <a:extLst>
              <a:ext uri="{FF2B5EF4-FFF2-40B4-BE49-F238E27FC236}">
                <a16:creationId xmlns:a16="http://schemas.microsoft.com/office/drawing/2014/main" id="{43954639-FB5D-41F4-9560-6F6DFE778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59376"/>
            <a:ext cx="11091863" cy="6923796"/>
          </a:xfrm>
          <a:custGeom>
            <a:avLst/>
            <a:gdLst>
              <a:gd name="T0" fmla="*/ 2046 w 2330"/>
              <a:gd name="T1" fmla="*/ 1452 h 1452"/>
              <a:gd name="T2" fmla="*/ 1813 w 2330"/>
              <a:gd name="T3" fmla="*/ 601 h 1452"/>
              <a:gd name="T4" fmla="*/ 956 w 2330"/>
              <a:gd name="T5" fmla="*/ 97 h 1452"/>
              <a:gd name="T6" fmla="*/ 0 w 2330"/>
              <a:gd name="T7" fmla="*/ 366 h 1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30" h="1452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12">
            <a:extLst>
              <a:ext uri="{FF2B5EF4-FFF2-40B4-BE49-F238E27FC236}">
                <a16:creationId xmlns:a16="http://schemas.microsoft.com/office/drawing/2014/main" id="{E898931C-0323-41FA-A036-20F818B1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1057275" cy="614491"/>
          </a:xfrm>
          <a:custGeom>
            <a:avLst/>
            <a:gdLst>
              <a:gd name="T0" fmla="*/ 222 w 222"/>
              <a:gd name="T1" fmla="*/ 0 h 129"/>
              <a:gd name="T2" fmla="*/ 0 w 222"/>
              <a:gd name="T3" fmla="*/ 129 h 12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22" h="129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14">
            <a:extLst>
              <a:ext uri="{FF2B5EF4-FFF2-40B4-BE49-F238E27FC236}">
                <a16:creationId xmlns:a16="http://schemas.microsoft.com/office/drawing/2014/main" id="{89AFE9DD-0792-4B98-B4EB-97ACA17E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701" y="-6705"/>
            <a:ext cx="595313" cy="352734"/>
          </a:xfrm>
          <a:custGeom>
            <a:avLst/>
            <a:gdLst>
              <a:gd name="T0" fmla="*/ 125 w 125"/>
              <a:gd name="T1" fmla="*/ 0 h 74"/>
              <a:gd name="T2" fmla="*/ 0 w 125"/>
              <a:gd name="T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5" h="74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16">
            <a:extLst>
              <a:ext uri="{FF2B5EF4-FFF2-40B4-BE49-F238E27FC236}">
                <a16:creationId xmlns:a16="http://schemas.microsoft.com/office/drawing/2014/main" id="{3981F5C4-9AE1-404E-AF44-A4E6DB374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-1061" y="-1916"/>
            <a:ext cx="357188" cy="213875"/>
          </a:xfrm>
          <a:custGeom>
            <a:avLst/>
            <a:gdLst>
              <a:gd name="T0" fmla="*/ 75 w 75"/>
              <a:gd name="T1" fmla="*/ 0 h 45"/>
              <a:gd name="T2" fmla="*/ 0 w 75"/>
              <a:gd name="T3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75" h="45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700" cap="flat">
            <a:solidFill>
              <a:schemeClr val="tx1">
                <a:alpha val="20000"/>
              </a:schemeClr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11">
            <a:extLst>
              <a:ext uri="{FF2B5EF4-FFF2-40B4-BE49-F238E27FC236}">
                <a16:creationId xmlns:a16="http://schemas.microsoft.com/office/drawing/2014/main" id="{763C1781-8726-4FAC-8C45-FF40376B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26601" y="-1916"/>
            <a:ext cx="5788025" cy="6847184"/>
          </a:xfrm>
          <a:custGeom>
            <a:avLst/>
            <a:gdLst>
              <a:gd name="T0" fmla="*/ 1094 w 1216"/>
              <a:gd name="T1" fmla="*/ 1436 h 1436"/>
              <a:gd name="T2" fmla="*/ 709 w 1216"/>
              <a:gd name="T3" fmla="*/ 551 h 1436"/>
              <a:gd name="T4" fmla="*/ 0 w 1216"/>
              <a:gd name="T5" fmla="*/ 0 h 1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16" h="1436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21">
            <a:extLst>
              <a:ext uri="{FF2B5EF4-FFF2-40B4-BE49-F238E27FC236}">
                <a16:creationId xmlns:a16="http://schemas.microsoft.com/office/drawing/2014/main" id="{301491B5-56C7-43DC-A3D9-861EECCA0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9235014" y="2872"/>
            <a:ext cx="2951163" cy="2555325"/>
          </a:xfrm>
          <a:custGeom>
            <a:avLst/>
            <a:gdLst>
              <a:gd name="T0" fmla="*/ 620 w 620"/>
              <a:gd name="T1" fmla="*/ 536 h 536"/>
              <a:gd name="T2" fmla="*/ 0 w 620"/>
              <a:gd name="T3" fmla="*/ 0 h 5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20" h="536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A2989487-E22A-4AE6-8CDF-EF746FFB74A5}"/>
              </a:ext>
            </a:extLst>
          </p:cNvPr>
          <p:cNvSpPr txBox="1"/>
          <p:nvPr/>
        </p:nvSpPr>
        <p:spPr>
          <a:xfrm>
            <a:off x="5864518" y="3553737"/>
            <a:ext cx="6234439" cy="24688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-</a:t>
            </a:r>
            <a:r>
              <a:rPr lang="en-US" sz="4000" dirty="0" err="1">
                <a:latin typeface="Segoe Print" panose="02000600000000000000" pitchFamily="2" charset="0"/>
                <a:ea typeface="+mj-ea"/>
                <a:cs typeface="+mj-cs"/>
              </a:rPr>
              <a:t>novac</a:t>
            </a: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/</a:t>
            </a:r>
            <a:r>
              <a:rPr lang="en-US" sz="4000" dirty="0" err="1">
                <a:latin typeface="Segoe Print" panose="02000600000000000000" pitchFamily="2" charset="0"/>
                <a:ea typeface="+mj-ea"/>
                <a:cs typeface="+mj-cs"/>
              </a:rPr>
              <a:t>materijalna</a:t>
            </a: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Segoe Print" panose="02000600000000000000" pitchFamily="2" charset="0"/>
                <a:ea typeface="+mj-ea"/>
                <a:cs typeface="+mj-cs"/>
              </a:rPr>
              <a:t>dimenzija</a:t>
            </a:r>
            <a:endParaRPr lang="en-US" sz="4000" dirty="0">
              <a:latin typeface="Segoe Print" panose="02000600000000000000" pitchFamily="2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Segoe Print" panose="02000600000000000000" pitchFamily="2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-</a:t>
            </a:r>
            <a:r>
              <a:rPr lang="en-US" sz="4000" dirty="0" err="1">
                <a:latin typeface="Segoe Print" panose="02000600000000000000" pitchFamily="2" charset="0"/>
                <a:ea typeface="+mj-ea"/>
                <a:cs typeface="+mj-cs"/>
              </a:rPr>
              <a:t>zdravlje</a:t>
            </a:r>
            <a:endParaRPr lang="en-US" sz="4000" dirty="0">
              <a:latin typeface="Segoe Print" panose="02000600000000000000" pitchFamily="2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Segoe Print" panose="02000600000000000000" pitchFamily="2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-</a:t>
            </a:r>
            <a:r>
              <a:rPr lang="en-US" sz="4000" dirty="0" err="1">
                <a:latin typeface="Segoe Print" panose="02000600000000000000" pitchFamily="2" charset="0"/>
                <a:ea typeface="+mj-ea"/>
                <a:cs typeface="+mj-cs"/>
              </a:rPr>
              <a:t>društvena</a:t>
            </a: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Segoe Print" panose="02000600000000000000" pitchFamily="2" charset="0"/>
                <a:ea typeface="+mj-ea"/>
                <a:cs typeface="+mj-cs"/>
              </a:rPr>
              <a:t>dimenzija</a:t>
            </a:r>
            <a:endParaRPr lang="en-US" sz="4000" dirty="0">
              <a:latin typeface="Segoe Print" panose="02000600000000000000" pitchFamily="2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Segoe Print" panose="02000600000000000000" pitchFamily="2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-</a:t>
            </a:r>
            <a:r>
              <a:rPr lang="en-US" sz="4000" dirty="0" err="1">
                <a:latin typeface="Segoe Print" panose="02000600000000000000" pitchFamily="2" charset="0"/>
                <a:ea typeface="+mj-ea"/>
                <a:cs typeface="+mj-cs"/>
              </a:rPr>
              <a:t>duhovna</a:t>
            </a:r>
            <a:r>
              <a:rPr lang="en-US" sz="4000" dirty="0"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n-US" sz="4000" dirty="0" err="1">
                <a:latin typeface="Segoe Print" panose="02000600000000000000" pitchFamily="2" charset="0"/>
                <a:ea typeface="+mj-ea"/>
                <a:cs typeface="+mj-cs"/>
              </a:rPr>
              <a:t>dimenzija</a:t>
            </a:r>
            <a:endParaRPr lang="en-US" sz="4000" dirty="0"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93" name="Freeform 22">
            <a:extLst>
              <a:ext uri="{FF2B5EF4-FFF2-40B4-BE49-F238E27FC236}">
                <a16:creationId xmlns:a16="http://schemas.microsoft.com/office/drawing/2014/main" id="{237E2353-22DF-46E0-A200-FB30F8F39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0020826" y="-1916"/>
            <a:ext cx="2165350" cy="1358265"/>
          </a:xfrm>
          <a:custGeom>
            <a:avLst/>
            <a:gdLst>
              <a:gd name="T0" fmla="*/ 0 w 455"/>
              <a:gd name="T1" fmla="*/ 0 h 285"/>
              <a:gd name="T2" fmla="*/ 455 w 455"/>
              <a:gd name="T3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455" h="285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23">
            <a:extLst>
              <a:ext uri="{FF2B5EF4-FFF2-40B4-BE49-F238E27FC236}">
                <a16:creationId xmlns:a16="http://schemas.microsoft.com/office/drawing/2014/main" id="{DD6138DB-057B-45F7-A5F4-E7BFDA20D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90826" y="-1916"/>
            <a:ext cx="895350" cy="534687"/>
          </a:xfrm>
          <a:custGeom>
            <a:avLst/>
            <a:gdLst>
              <a:gd name="T0" fmla="*/ 0 w 188"/>
              <a:gd name="T1" fmla="*/ 0 h 112"/>
              <a:gd name="T2" fmla="*/ 188 w 188"/>
              <a:gd name="T3" fmla="*/ 112 h 1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8" h="112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525" cap="flat">
            <a:solidFill>
              <a:schemeClr val="tx1">
                <a:alpha val="2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Vrste ovisnosti - OVISNOSTI">
            <a:extLst>
              <a:ext uri="{FF2B5EF4-FFF2-40B4-BE49-F238E27FC236}">
                <a16:creationId xmlns:a16="http://schemas.microsoft.com/office/drawing/2014/main" id="{0D41C1EE-4780-44F0-9A0A-A53B258C9A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10" b="1"/>
          <a:stretch/>
        </p:blipFill>
        <p:spPr bwMode="auto">
          <a:xfrm>
            <a:off x="-490172" y="972588"/>
            <a:ext cx="7761924" cy="5343065"/>
          </a:xfrm>
          <a:custGeom>
            <a:avLst/>
            <a:gdLst/>
            <a:ahLst/>
            <a:cxnLst/>
            <a:rect l="l" t="t" r="r" b="b"/>
            <a:pathLst>
              <a:path w="7761924" h="5343065">
                <a:moveTo>
                  <a:pt x="3025687" y="76"/>
                </a:moveTo>
                <a:cubicBezTo>
                  <a:pt x="3140786" y="756"/>
                  <a:pt x="3256631" y="6055"/>
                  <a:pt x="3372722" y="16088"/>
                </a:cubicBezTo>
                <a:cubicBezTo>
                  <a:pt x="5230178" y="176616"/>
                  <a:pt x="7761924" y="1424594"/>
                  <a:pt x="7761924" y="3316816"/>
                </a:cubicBezTo>
                <a:cubicBezTo>
                  <a:pt x="7646022" y="5237647"/>
                  <a:pt x="4988715" y="5423921"/>
                  <a:pt x="3701109" y="5320611"/>
                </a:cubicBezTo>
                <a:cubicBezTo>
                  <a:pt x="2413504" y="5217301"/>
                  <a:pt x="351800" y="4486992"/>
                  <a:pt x="36290" y="2696959"/>
                </a:cubicBezTo>
                <a:cubicBezTo>
                  <a:pt x="-259500" y="1018804"/>
                  <a:pt x="1299198" y="-10133"/>
                  <a:pt x="3025687" y="7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79A54AB1-B64F-4843-BFAB-81CB74E66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752078" y="2218040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04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479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6789142-0A2C-4338-AECC-4A75214A5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327" y="923925"/>
            <a:ext cx="10349345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08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jeca i mobiteli - Provjereno">
            <a:hlinkClick r:id="" action="ppaction://media"/>
            <a:extLst>
              <a:ext uri="{FF2B5EF4-FFF2-40B4-BE49-F238E27FC236}">
                <a16:creationId xmlns:a16="http://schemas.microsoft.com/office/drawing/2014/main" id="{2F2A5363-BACB-4C1E-AA56-6408E51CB5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75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lkoholizam – Velika opasnost za život i zdravlje | Rastimo u Gospodinu">
            <a:extLst>
              <a:ext uri="{FF2B5EF4-FFF2-40B4-BE49-F238E27FC236}">
                <a16:creationId xmlns:a16="http://schemas.microsoft.com/office/drawing/2014/main" id="{E346020C-181E-4029-94D8-B6B622BA1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99CB382F-22E7-40FF-B183-47CC603D7BB7}"/>
              </a:ext>
            </a:extLst>
          </p:cNvPr>
          <p:cNvSpPr txBox="1"/>
          <p:nvPr/>
        </p:nvSpPr>
        <p:spPr>
          <a:xfrm>
            <a:off x="3824662" y="692885"/>
            <a:ext cx="5416434" cy="8821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rgbClr val="000000"/>
                </a:solidFill>
                <a:latin typeface="Segoe Print" panose="02000600000000000000" pitchFamily="2" charset="0"/>
                <a:ea typeface="+mj-ea"/>
                <a:cs typeface="+mj-cs"/>
              </a:rPr>
              <a:t>alkohol</a:t>
            </a:r>
            <a:r>
              <a:rPr lang="en-US" sz="4000" dirty="0">
                <a:solidFill>
                  <a:srgbClr val="000000"/>
                </a:solidFill>
                <a:latin typeface="Segoe Print" panose="02000600000000000000" pitchFamily="2" charset="0"/>
                <a:ea typeface="+mj-ea"/>
                <a:cs typeface="+mj-cs"/>
              </a:rPr>
              <a:t>/</a:t>
            </a:r>
            <a:r>
              <a:rPr lang="en-US" sz="4000" dirty="0" err="1">
                <a:solidFill>
                  <a:srgbClr val="000000"/>
                </a:solidFill>
                <a:latin typeface="Segoe Print" panose="02000600000000000000" pitchFamily="2" charset="0"/>
                <a:ea typeface="+mj-ea"/>
                <a:cs typeface="+mj-cs"/>
              </a:rPr>
              <a:t>alkoholizam</a:t>
            </a:r>
            <a:endParaRPr lang="en-US" sz="4000" dirty="0">
              <a:solidFill>
                <a:srgbClr val="000000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75460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lkoholizam – Velika opasnost za život i zdravlje | Rastimo u Gospodinu">
            <a:extLst>
              <a:ext uri="{FF2B5EF4-FFF2-40B4-BE49-F238E27FC236}">
                <a16:creationId xmlns:a16="http://schemas.microsoft.com/office/drawing/2014/main" id="{E346020C-181E-4029-94D8-B6B622BA1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99CB382F-22E7-40FF-B183-47CC603D7BB7}"/>
              </a:ext>
            </a:extLst>
          </p:cNvPr>
          <p:cNvSpPr txBox="1"/>
          <p:nvPr/>
        </p:nvSpPr>
        <p:spPr>
          <a:xfrm>
            <a:off x="3387782" y="238338"/>
            <a:ext cx="5416434" cy="8821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rgbClr val="000000"/>
                </a:solidFill>
                <a:latin typeface="Segoe Print" panose="02000600000000000000" pitchFamily="2" charset="0"/>
                <a:ea typeface="+mj-ea"/>
                <a:cs typeface="+mj-cs"/>
              </a:rPr>
              <a:t>alkohol</a:t>
            </a:r>
            <a:r>
              <a:rPr lang="en-US" sz="4000" dirty="0">
                <a:solidFill>
                  <a:srgbClr val="000000"/>
                </a:solidFill>
                <a:latin typeface="Segoe Print" panose="02000600000000000000" pitchFamily="2" charset="0"/>
                <a:ea typeface="+mj-ea"/>
                <a:cs typeface="+mj-cs"/>
              </a:rPr>
              <a:t>/</a:t>
            </a:r>
            <a:r>
              <a:rPr lang="en-US" sz="4000" dirty="0" err="1">
                <a:solidFill>
                  <a:srgbClr val="000000"/>
                </a:solidFill>
                <a:latin typeface="Segoe Print" panose="02000600000000000000" pitchFamily="2" charset="0"/>
                <a:ea typeface="+mj-ea"/>
                <a:cs typeface="+mj-cs"/>
              </a:rPr>
              <a:t>alkoholizam</a:t>
            </a:r>
            <a:endParaRPr lang="en-US" sz="4000" dirty="0">
              <a:solidFill>
                <a:srgbClr val="000000"/>
              </a:solidFill>
              <a:latin typeface="Segoe Print" panose="02000600000000000000" pitchFamily="2" charset="0"/>
              <a:ea typeface="+mj-ea"/>
              <a:cs typeface="+mj-cs"/>
            </a:endParaRPr>
          </a:p>
        </p:txBody>
      </p:sp>
      <p:sp>
        <p:nvSpPr>
          <p:cNvPr id="2" name="Pravokutnik 1">
            <a:extLst>
              <a:ext uri="{FF2B5EF4-FFF2-40B4-BE49-F238E27FC236}">
                <a16:creationId xmlns:a16="http://schemas.microsoft.com/office/drawing/2014/main" id="{C5F922D1-4727-4DD7-A37C-0D32FC0ABA97}"/>
              </a:ext>
            </a:extLst>
          </p:cNvPr>
          <p:cNvSpPr/>
          <p:nvPr/>
        </p:nvSpPr>
        <p:spPr>
          <a:xfrm>
            <a:off x="144771" y="1184574"/>
            <a:ext cx="5747086" cy="46735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latin typeface="Segoe Print" panose="02000600000000000000" pitchFamily="2" charset="0"/>
              </a:rPr>
              <a:t>-</a:t>
            </a:r>
            <a:r>
              <a:rPr lang="en-US" sz="2800" dirty="0" err="1">
                <a:latin typeface="Segoe Print" panose="02000600000000000000" pitchFamily="2" charset="0"/>
              </a:rPr>
              <a:t>novac</a:t>
            </a:r>
            <a:r>
              <a:rPr lang="en-US" sz="2800" dirty="0">
                <a:latin typeface="Segoe Print" panose="02000600000000000000" pitchFamily="2" charset="0"/>
              </a:rPr>
              <a:t>/</a:t>
            </a:r>
            <a:r>
              <a:rPr lang="en-US" sz="2800" dirty="0" err="1">
                <a:latin typeface="Segoe Print" panose="02000600000000000000" pitchFamily="2" charset="0"/>
              </a:rPr>
              <a:t>materijalna</a:t>
            </a:r>
            <a:r>
              <a:rPr lang="en-US" sz="2800" dirty="0">
                <a:latin typeface="Segoe Print" panose="02000600000000000000" pitchFamily="2" charset="0"/>
              </a:rPr>
              <a:t> </a:t>
            </a:r>
            <a:r>
              <a:rPr lang="en-US" sz="2800" dirty="0" err="1">
                <a:latin typeface="Segoe Print" panose="02000600000000000000" pitchFamily="2" charset="0"/>
              </a:rPr>
              <a:t>dimenzija</a:t>
            </a:r>
            <a:r>
              <a:rPr lang="hr-HR" sz="2800" dirty="0">
                <a:latin typeface="Segoe Print" panose="02000600000000000000" pitchFamily="2" charset="0"/>
              </a:rPr>
              <a:t>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r-HR" sz="2800" dirty="0">
                <a:latin typeface="Segoe Print" panose="02000600000000000000" pitchFamily="2" charset="0"/>
              </a:rPr>
              <a:t>-zdravlje: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r-HR" sz="2800" dirty="0">
                <a:latin typeface="Segoe Print" panose="02000600000000000000" pitchFamily="2" charset="0"/>
              </a:rPr>
              <a:t>-društvena dimenzija: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r-HR" sz="2800" dirty="0">
                <a:latin typeface="Segoe Print" panose="02000600000000000000" pitchFamily="2" charset="0"/>
              </a:rPr>
              <a:t>-duhovna dimenzija:  </a:t>
            </a:r>
            <a:endParaRPr lang="en-US" sz="2800" dirty="0">
              <a:latin typeface="Segoe Print" panose="02000600000000000000" pitchFamily="2" charset="0"/>
            </a:endParaRP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42B0E713-0E3C-4246-B06E-B44E0A14288B}"/>
              </a:ext>
            </a:extLst>
          </p:cNvPr>
          <p:cNvSpPr txBox="1"/>
          <p:nvPr/>
        </p:nvSpPr>
        <p:spPr>
          <a:xfrm>
            <a:off x="5823075" y="1184574"/>
            <a:ext cx="62241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-alkoholizam može voditi u siromaštvo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E8340598-05A8-41BF-890D-74DA7CB11734}"/>
              </a:ext>
            </a:extLst>
          </p:cNvPr>
          <p:cNvSpPr txBox="1"/>
          <p:nvPr/>
        </p:nvSpPr>
        <p:spPr>
          <a:xfrm>
            <a:off x="1962745" y="2537609"/>
            <a:ext cx="1022925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-jetra, mozak, krvožilni sustav, utjecaj na </a:t>
            </a:r>
            <a:r>
              <a:rPr lang="hr-HR" sz="2800" dirty="0" err="1">
                <a:latin typeface="Segoe Print" panose="02000600000000000000" pitchFamily="2" charset="0"/>
              </a:rPr>
              <a:t>pamčenje</a:t>
            </a:r>
            <a:r>
              <a:rPr lang="hr-HR" sz="2800" dirty="0">
                <a:latin typeface="Segoe Print" panose="02000600000000000000" pitchFamily="2" charset="0"/>
              </a:rPr>
              <a:t> i sposobnost koncentracije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8E3427CE-A755-41E7-94B6-34FE04CEF587}"/>
              </a:ext>
            </a:extLst>
          </p:cNvPr>
          <p:cNvSpPr txBox="1"/>
          <p:nvPr/>
        </p:nvSpPr>
        <p:spPr>
          <a:xfrm>
            <a:off x="4208318" y="3908754"/>
            <a:ext cx="83127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-odbojan izgled, nametljivost, rizik gubitka ugleda i dostojanstva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CC8A5B5A-BFA4-4ED9-AE84-E84019FF442D}"/>
              </a:ext>
            </a:extLst>
          </p:cNvPr>
          <p:cNvSpPr txBox="1"/>
          <p:nvPr/>
        </p:nvSpPr>
        <p:spPr>
          <a:xfrm>
            <a:off x="3899707" y="5304846"/>
            <a:ext cx="612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-piti alkohol nije grijeh, </a:t>
            </a:r>
            <a:r>
              <a:rPr lang="hr-HR" sz="2800" dirty="0">
                <a:solidFill>
                  <a:srgbClr val="FF0000"/>
                </a:solidFill>
                <a:latin typeface="Segoe Print" panose="02000600000000000000" pitchFamily="2" charset="0"/>
              </a:rPr>
              <a:t>ALI …</a:t>
            </a:r>
          </a:p>
        </p:txBody>
      </p:sp>
    </p:spTree>
    <p:extLst>
      <p:ext uri="{BB962C8B-B14F-4D97-AF65-F5344CB8AC3E}">
        <p14:creationId xmlns:p14="http://schemas.microsoft.com/office/powerpoint/2010/main" val="397707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bilježavanje Mjeseca borbe protiv ovisnosti (15.11. – 15.12.) – INFORMIRAJ  SE, RECI NE!!!! – Udruga Mladi u EU">
            <a:extLst>
              <a:ext uri="{FF2B5EF4-FFF2-40B4-BE49-F238E27FC236}">
                <a16:creationId xmlns:a16="http://schemas.microsoft.com/office/drawing/2014/main" id="{F041DCC4-E914-46F3-A49A-90F20290B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FC5C287C-721E-48ED-A8B4-839F3DDC7007}"/>
              </a:ext>
            </a:extLst>
          </p:cNvPr>
          <p:cNvSpPr txBox="1"/>
          <p:nvPr/>
        </p:nvSpPr>
        <p:spPr>
          <a:xfrm>
            <a:off x="3810000" y="243474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</a:rPr>
              <a:t>cigarete/pušenje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53A4E759-936E-43DA-BB6A-654E769378BB}"/>
              </a:ext>
            </a:extLst>
          </p:cNvPr>
          <p:cNvSpPr/>
          <p:nvPr/>
        </p:nvSpPr>
        <p:spPr>
          <a:xfrm>
            <a:off x="144771" y="1184574"/>
            <a:ext cx="5747086" cy="46735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latin typeface="Segoe Print" panose="02000600000000000000" pitchFamily="2" charset="0"/>
              </a:rPr>
              <a:t>-</a:t>
            </a:r>
            <a:r>
              <a:rPr lang="en-US" sz="2800" dirty="0" err="1">
                <a:latin typeface="Segoe Print" panose="02000600000000000000" pitchFamily="2" charset="0"/>
              </a:rPr>
              <a:t>novac</a:t>
            </a:r>
            <a:r>
              <a:rPr lang="en-US" sz="2800" dirty="0">
                <a:latin typeface="Segoe Print" panose="02000600000000000000" pitchFamily="2" charset="0"/>
              </a:rPr>
              <a:t>/</a:t>
            </a:r>
            <a:r>
              <a:rPr lang="en-US" sz="2800" dirty="0" err="1">
                <a:latin typeface="Segoe Print" panose="02000600000000000000" pitchFamily="2" charset="0"/>
              </a:rPr>
              <a:t>materijalna</a:t>
            </a:r>
            <a:r>
              <a:rPr lang="en-US" sz="2800" dirty="0">
                <a:latin typeface="Segoe Print" panose="02000600000000000000" pitchFamily="2" charset="0"/>
              </a:rPr>
              <a:t> </a:t>
            </a:r>
            <a:r>
              <a:rPr lang="en-US" sz="2800" dirty="0" err="1">
                <a:latin typeface="Segoe Print" panose="02000600000000000000" pitchFamily="2" charset="0"/>
              </a:rPr>
              <a:t>dimenzija</a:t>
            </a:r>
            <a:r>
              <a:rPr lang="hr-HR" sz="2800" dirty="0">
                <a:latin typeface="Segoe Print" panose="02000600000000000000" pitchFamily="2" charset="0"/>
              </a:rPr>
              <a:t>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r-HR" sz="2800" dirty="0">
                <a:latin typeface="Segoe Print" panose="02000600000000000000" pitchFamily="2" charset="0"/>
              </a:rPr>
              <a:t>-zdravlje: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r-HR" sz="2800" dirty="0">
                <a:latin typeface="Segoe Print" panose="02000600000000000000" pitchFamily="2" charset="0"/>
              </a:rPr>
              <a:t>-društvena dimenzija: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hr-HR" sz="2800" dirty="0">
              <a:latin typeface="Segoe Print" panose="02000600000000000000" pitchFamily="2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hr-HR" sz="2800" dirty="0">
                <a:latin typeface="Segoe Print" panose="02000600000000000000" pitchFamily="2" charset="0"/>
              </a:rPr>
              <a:t>-duhovna dimenzija:  </a:t>
            </a:r>
            <a:endParaRPr lang="en-US" sz="2800" dirty="0">
              <a:latin typeface="Segoe Print" panose="02000600000000000000" pitchFamily="2" charset="0"/>
            </a:endParaRPr>
          </a:p>
        </p:txBody>
      </p:sp>
      <p:sp>
        <p:nvSpPr>
          <p:cNvPr id="2" name="TekstniOkvir 1">
            <a:extLst>
              <a:ext uri="{FF2B5EF4-FFF2-40B4-BE49-F238E27FC236}">
                <a16:creationId xmlns:a16="http://schemas.microsoft.com/office/drawing/2014/main" id="{DB64EE5D-50C8-4652-9257-7AD8A63356ED}"/>
              </a:ext>
            </a:extLst>
          </p:cNvPr>
          <p:cNvSpPr txBox="1"/>
          <p:nvPr/>
        </p:nvSpPr>
        <p:spPr>
          <a:xfrm>
            <a:off x="6235908" y="1274164"/>
            <a:ext cx="5336499" cy="479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dirty="0"/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413ECEBA-1AFE-442E-BB26-D491A0B8FA87}"/>
              </a:ext>
            </a:extLst>
          </p:cNvPr>
          <p:cNvSpPr txBox="1"/>
          <p:nvPr/>
        </p:nvSpPr>
        <p:spPr>
          <a:xfrm>
            <a:off x="5814874" y="1179540"/>
            <a:ext cx="6045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-veliki trošak</a:t>
            </a: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007AE2AB-4FD8-469B-865C-BAC7E4CC6E5D}"/>
              </a:ext>
            </a:extLst>
          </p:cNvPr>
          <p:cNvSpPr txBox="1"/>
          <p:nvPr/>
        </p:nvSpPr>
        <p:spPr>
          <a:xfrm>
            <a:off x="2116254" y="2549328"/>
            <a:ext cx="8856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-srčane bolesti, loša cirkulacija, rak pluća, …</a:t>
            </a:r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5BB576B6-A94D-466C-8A0E-26AFB5140AC0}"/>
              </a:ext>
            </a:extLst>
          </p:cNvPr>
          <p:cNvSpPr txBox="1"/>
          <p:nvPr/>
        </p:nvSpPr>
        <p:spPr>
          <a:xfrm>
            <a:off x="4243527" y="3923180"/>
            <a:ext cx="79484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-odbojno, negativan utjecaj na naš izgled, miris odjeće, …</a:t>
            </a:r>
          </a:p>
        </p:txBody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7A3205E8-9333-4263-ABA8-DF81566EAC95}"/>
              </a:ext>
            </a:extLst>
          </p:cNvPr>
          <p:cNvSpPr txBox="1"/>
          <p:nvPr/>
        </p:nvSpPr>
        <p:spPr>
          <a:xfrm>
            <a:off x="3899707" y="5322226"/>
            <a:ext cx="612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dirty="0">
                <a:latin typeface="Segoe Print" panose="02000600000000000000" pitchFamily="2" charset="0"/>
              </a:rPr>
              <a:t>-pušenje nije grijeh, </a:t>
            </a:r>
            <a:r>
              <a:rPr lang="hr-HR" sz="2800" dirty="0">
                <a:solidFill>
                  <a:srgbClr val="FF0000"/>
                </a:solidFill>
                <a:latin typeface="Segoe Print" panose="02000600000000000000" pitchFamily="2" charset="0"/>
              </a:rPr>
              <a:t>ALI …</a:t>
            </a:r>
          </a:p>
        </p:txBody>
      </p:sp>
    </p:spTree>
    <p:extLst>
      <p:ext uri="{BB962C8B-B14F-4D97-AF65-F5344CB8AC3E}">
        <p14:creationId xmlns:p14="http://schemas.microsoft.com/office/powerpoint/2010/main" val="181891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ajava okruglog stola o ovisnosti mladih">
            <a:extLst>
              <a:ext uri="{FF2B5EF4-FFF2-40B4-BE49-F238E27FC236}">
                <a16:creationId xmlns:a16="http://schemas.microsoft.com/office/drawing/2014/main" id="{6C19D976-42F4-4FFA-811E-6D01F8AF4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9444" y="0"/>
            <a:ext cx="123914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niOkvir 2">
            <a:extLst>
              <a:ext uri="{FF2B5EF4-FFF2-40B4-BE49-F238E27FC236}">
                <a16:creationId xmlns:a16="http://schemas.microsoft.com/office/drawing/2014/main" id="{7D66EB28-04AD-40E2-A776-E3B96A000C94}"/>
              </a:ext>
            </a:extLst>
          </p:cNvPr>
          <p:cNvSpPr txBox="1"/>
          <p:nvPr/>
        </p:nvSpPr>
        <p:spPr>
          <a:xfrm>
            <a:off x="0" y="378823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-</a:t>
            </a:r>
            <a:r>
              <a:rPr lang="hr-HR" sz="4000" b="1" dirty="0">
                <a:latin typeface="Segoe Print" panose="02000600000000000000" pitchFamily="2" charset="0"/>
                <a:cs typeface="Arial" panose="020B0604020202020204" pitchFamily="34" charset="0"/>
              </a:rPr>
              <a:t>mladi posežu za opojnim sredstvima</a:t>
            </a:r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 iz </a:t>
            </a:r>
            <a:r>
              <a:rPr lang="hr-HR" sz="4000" u="sng" dirty="0">
                <a:latin typeface="Segoe Print" panose="02000600000000000000" pitchFamily="2" charset="0"/>
                <a:cs typeface="Arial" panose="020B0604020202020204" pitchFamily="34" charset="0"/>
              </a:rPr>
              <a:t>znatiželje</a:t>
            </a:r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, ili </a:t>
            </a:r>
            <a:r>
              <a:rPr lang="hr-HR" sz="4000" u="sng" dirty="0">
                <a:latin typeface="Segoe Print" panose="02000600000000000000" pitchFamily="2" charset="0"/>
                <a:cs typeface="Arial" panose="020B0604020202020204" pitchFamily="34" charset="0"/>
              </a:rPr>
              <a:t>na nagovor </a:t>
            </a:r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prijatelja i vršnjaka, uzimajući opojna sredstva, mladi se u društvu svojih vršnjaka doživljavaju odraslima i slobodnima, </a:t>
            </a:r>
            <a:r>
              <a:rPr lang="hr-HR" sz="4000" u="sng" dirty="0">
                <a:latin typeface="Segoe Print" panose="02000600000000000000" pitchFamily="2" charset="0"/>
                <a:cs typeface="Arial" panose="020B0604020202020204" pitchFamily="34" charset="0"/>
              </a:rPr>
              <a:t>zbog određenih životnih problema </a:t>
            </a:r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(neuspjeh u školi, napuštanje prijatelja, prekid „veze”), zbog osjećaja </a:t>
            </a:r>
            <a:r>
              <a:rPr lang="hr-HR" sz="4000" u="sng" dirty="0">
                <a:latin typeface="Segoe Print" panose="02000600000000000000" pitchFamily="2" charset="0"/>
                <a:cs typeface="Arial" panose="020B0604020202020204" pitchFamily="34" charset="0"/>
              </a:rPr>
              <a:t>dosade</a:t>
            </a:r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 i </a:t>
            </a:r>
            <a:r>
              <a:rPr lang="hr-HR" sz="4000" u="sng" dirty="0">
                <a:latin typeface="Segoe Print" panose="02000600000000000000" pitchFamily="2" charset="0"/>
                <a:cs typeface="Arial" panose="020B0604020202020204" pitchFamily="34" charset="0"/>
              </a:rPr>
              <a:t>osamljenosti</a:t>
            </a:r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, osobne </a:t>
            </a:r>
            <a:r>
              <a:rPr lang="hr-HR" sz="4000" u="sng" dirty="0">
                <a:latin typeface="Segoe Print" panose="02000600000000000000" pitchFamily="2" charset="0"/>
                <a:cs typeface="Arial" panose="020B0604020202020204" pitchFamily="34" charset="0"/>
              </a:rPr>
              <a:t>nesigurnosti</a:t>
            </a:r>
            <a:r>
              <a:rPr lang="hr-HR" sz="4000" dirty="0">
                <a:latin typeface="Segoe Print" panose="02000600000000000000" pitchFamily="2" charset="0"/>
                <a:cs typeface="Arial" panose="020B0604020202020204" pitchFamily="34" charset="0"/>
              </a:rPr>
              <a:t> ili nedovoljnog samopoštovanja</a:t>
            </a:r>
          </a:p>
        </p:txBody>
      </p:sp>
    </p:spTree>
    <p:extLst>
      <p:ext uri="{BB962C8B-B14F-4D97-AF65-F5344CB8AC3E}">
        <p14:creationId xmlns:p14="http://schemas.microsoft.com/office/powerpoint/2010/main" val="11987562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346</Words>
  <Application>Microsoft Office PowerPoint</Application>
  <PresentationFormat>Široki zaslon</PresentationFormat>
  <Paragraphs>61</Paragraphs>
  <Slides>22</Slides>
  <Notes>0</Notes>
  <HiddenSlides>0</HiddenSlides>
  <MMClips>2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Rockwell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18</cp:revision>
  <dcterms:created xsi:type="dcterms:W3CDTF">2020-10-13T08:50:41Z</dcterms:created>
  <dcterms:modified xsi:type="dcterms:W3CDTF">2025-10-01T15:13:50Z</dcterms:modified>
</cp:coreProperties>
</file>