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64" r:id="rId3"/>
    <p:sldId id="257" r:id="rId4"/>
    <p:sldId id="258" r:id="rId5"/>
    <p:sldId id="270" r:id="rId6"/>
    <p:sldId id="269" r:id="rId7"/>
    <p:sldId id="271" r:id="rId8"/>
    <p:sldId id="266" r:id="rId9"/>
    <p:sldId id="268" r:id="rId10"/>
    <p:sldId id="272" r:id="rId11"/>
    <p:sldId id="265" r:id="rId12"/>
    <p:sldId id="274" r:id="rId13"/>
    <p:sldId id="275" r:id="rId14"/>
    <p:sldId id="276" r:id="rId15"/>
    <p:sldId id="285" r:id="rId16"/>
    <p:sldId id="286" r:id="rId17"/>
    <p:sldId id="287" r:id="rId18"/>
    <p:sldId id="288" r:id="rId19"/>
    <p:sldId id="289" r:id="rId20"/>
    <p:sldId id="292" r:id="rId21"/>
    <p:sldId id="291" r:id="rId22"/>
    <p:sldId id="290" r:id="rId23"/>
    <p:sldId id="293" r:id="rId24"/>
    <p:sldId id="294" r:id="rId25"/>
    <p:sldId id="295" r:id="rId26"/>
    <p:sldId id="296" r:id="rId27"/>
    <p:sldId id="279" r:id="rId28"/>
    <p:sldId id="297" r:id="rId29"/>
    <p:sldId id="267" r:id="rId30"/>
    <p:sldId id="298" r:id="rId3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F173DE-E76A-410C-B3D0-5D13F751F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25BFC0A-15B4-4564-85EC-D1439470A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CE180FA-B60A-49C1-99FC-C435DD67C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74EB-53D8-4869-A96C-23399EB74893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A8AAD99-2814-4047-B790-195BEE3C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0DFC22B-01B2-41BC-9560-4091198E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0A94-902E-4B44-BA86-5E5BCC02FD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099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9D2F34-9CE7-4172-AE4D-1318EDAD4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0364CFA-908A-4786-8BDE-5BC76A260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3285FE9-C73D-47C1-A115-038AE3273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74EB-53D8-4869-A96C-23399EB74893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4ADC6B9-8F10-403A-9941-DB93E4D2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0F9C4BE-7771-4424-BAA4-26DB312D2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0A94-902E-4B44-BA86-5E5BCC02FD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130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B9C8101-2144-40F8-9A84-AE3969067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B771B28-9C99-444B-82C4-384AFD966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BE77398-7AEF-4A01-8000-6D022BF4C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74EB-53D8-4869-A96C-23399EB74893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599105F-02AE-453E-8C0C-521F0586F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6A42BAD-57CD-4B63-985A-4013AF6F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0A94-902E-4B44-BA86-5E5BCC02FD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333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6805D2-7549-4B98-ACDD-1C467B851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9CBE211-3144-44AE-8543-EAFCFB946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538F3E2-A461-4A23-BC8B-11EA0C04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74EB-53D8-4869-A96C-23399EB74893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621F319-2B32-4E7E-A79F-DCDC1DDC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005C345-F7EA-453E-9D11-6A67B0A4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0A94-902E-4B44-BA86-5E5BCC02FD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596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C9A2B5-1611-40E9-9C23-C84E70B8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18B9EC9-91C5-417A-8C04-F022E1D3C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4AB0D40-178B-4757-AC1D-98EA861AE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74EB-53D8-4869-A96C-23399EB74893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335064D-1D7B-4555-AA1D-86BBF580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747BB7-82D6-4D75-9DFE-4D1F173C0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0A94-902E-4B44-BA86-5E5BCC02FD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959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23EB67-8DB2-4E04-AB11-A2900E38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C04B90-2FCB-4641-9EED-A449DBFA6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189CCC8-4C3B-4E4C-8865-A3EAC3D2C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001D8DE-DBF9-4EE5-9206-014555A5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74EB-53D8-4869-A96C-23399EB74893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F6C18CC-E3A2-474C-A316-B280C7EC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17A2A61-1C49-4F94-8115-2A885F2D0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0A94-902E-4B44-BA86-5E5BCC02FD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240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6C6822-3DD4-4AF7-95BB-779514312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178F5FA-C802-4FF1-BFFB-06894D6BE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FF64773-5E1B-454F-80E6-86A0FEE49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B9AC255-A31A-49B5-8069-AC9133EAC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6316799-EB2A-4B46-A983-9C6CDE7A0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43469C8-CA1A-4070-974F-09A98E90A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74EB-53D8-4869-A96C-23399EB74893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90856D5-0456-407D-A7C2-08BF3265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B5FE649-1C1E-46EA-A383-088CC2E62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0A94-902E-4B44-BA86-5E5BCC02FD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8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9EE43A-CFCA-4A16-B1F2-9B89227E1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27619BA-1F20-4415-94E8-5E586CD12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74EB-53D8-4869-A96C-23399EB74893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9069315-0881-4506-A6E0-27E78A62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FDBBDB0-516D-4405-8FC8-B5011CDA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0A94-902E-4B44-BA86-5E5BCC02FD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62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5A5B8B3-60CC-4E22-9F1E-3CD14762F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74EB-53D8-4869-A96C-23399EB74893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C84ACC4-1689-4644-8EEB-4F128F4D5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8D81FBF-CBF5-4091-86AA-06C39E89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0A94-902E-4B44-BA86-5E5BCC02FD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163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FB4586-3050-4B95-B0B8-E24BAB60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FF43899-72D3-483F-BB67-16E6366A3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4F43F39-B4AF-4CFA-8608-1978446BF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E537A08-9EBC-4989-B051-913D037DA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74EB-53D8-4869-A96C-23399EB74893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4171DDA-FB34-463E-8B0E-63D80F4F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6E6A855-A64D-4E67-A346-1D03D9F28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0A94-902E-4B44-BA86-5E5BCC02FD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627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674859-30D3-4778-BE81-E72064EF4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1C2CEF8-C8D1-441A-9AA5-79C19B341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90B5F40-6955-4028-93C5-9E19F002F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225B92C-3A97-4EFA-BECF-7BFB0BD00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74EB-53D8-4869-A96C-23399EB74893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FF9C145-A753-41EC-9BF6-E33F64F4F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362FF64-9E98-4634-9621-83C7EABE2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0A94-902E-4B44-BA86-5E5BCC02FD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127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848617D-29B0-41E3-A4E6-4B730475A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0083BC-97B9-4E03-B97C-0ABA1CCE2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D52EC54-8863-4B9C-AFAE-FF10A9B9DA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74EB-53D8-4869-A96C-23399EB74893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662D492-F504-45DE-A5ED-8EA970B96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9D270BE-B192-4692-A744-DAFFC2F41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50A94-902E-4B44-BA86-5E5BCC02FD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923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26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Slika 19">
            <a:extLst>
              <a:ext uri="{FF2B5EF4-FFF2-40B4-BE49-F238E27FC236}">
                <a16:creationId xmlns:a16="http://schemas.microsoft.com/office/drawing/2014/main" id="{DE5314FC-B4FB-4FEE-9F3A-51C4B34980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65" b="1"/>
          <a:stretch/>
        </p:blipFill>
        <p:spPr>
          <a:xfrm>
            <a:off x="706568" y="1004323"/>
            <a:ext cx="3209544" cy="4546683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Slika 20">
            <a:extLst>
              <a:ext uri="{FF2B5EF4-FFF2-40B4-BE49-F238E27FC236}">
                <a16:creationId xmlns:a16="http://schemas.microsoft.com/office/drawing/2014/main" id="{951CA711-B745-4FD8-9943-4FD5DA562A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96" r="1098" b="1"/>
          <a:stretch/>
        </p:blipFill>
        <p:spPr>
          <a:xfrm>
            <a:off x="4487333" y="1013940"/>
            <a:ext cx="3209544" cy="4527450"/>
          </a:xfrm>
          <a:prstGeom prst="rect">
            <a:avLst/>
          </a:prstGeom>
        </p:spPr>
      </p:pic>
      <p:grpSp>
        <p:nvGrpSpPr>
          <p:cNvPr id="44" name="Group 36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45" name="Rectangle 37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Slika 1">
            <a:extLst>
              <a:ext uri="{FF2B5EF4-FFF2-40B4-BE49-F238E27FC236}">
                <a16:creationId xmlns:a16="http://schemas.microsoft.com/office/drawing/2014/main" id="{68E0034E-9714-4860-836D-BBB6308FA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" r="1" b="1"/>
          <a:stretch/>
        </p:blipFill>
        <p:spPr bwMode="auto">
          <a:xfrm>
            <a:off x="8275887" y="995064"/>
            <a:ext cx="3209544" cy="456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211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ED7652FE-CE88-42C4-B814-68F53EBF7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-242888"/>
            <a:ext cx="86042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>
                <a:latin typeface="Segoe Print" panose="02000600000000000000" pitchFamily="2" charset="0"/>
              </a:rPr>
              <a:t>                                  							             -naporom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>
                <a:latin typeface="Segoe Print" panose="02000600000000000000" pitchFamily="2" charset="0"/>
              </a:rPr>
              <a:t>oko vlastitog rasta i </a:t>
            </a:r>
            <a:r>
              <a:rPr lang="hr-HR" altLang="sr-Latn-RS" sz="3600" b="1">
                <a:latin typeface="Segoe Print" panose="02000600000000000000" pitchFamily="2" charset="0"/>
              </a:rPr>
              <a:t>usklađivanjem svojih želja s dužnostima i obvezama u obitelji i zajednici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534A4541-C14F-4F89-BD9F-A9934A1A6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333376"/>
            <a:ext cx="7129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>
                <a:latin typeface="Segoe Print" panose="02000600000000000000" pitchFamily="2" charset="0"/>
              </a:rPr>
              <a:t>-duševna zrelost postiže 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D569AD3F-DB38-4B44-96E1-1E58DAD5E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47626"/>
            <a:ext cx="6858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r-HR" altLang="sr-Latn-RS" sz="3600">
                <a:latin typeface="Segoe Print" panose="02000600000000000000" pitchFamily="2" charset="0"/>
              </a:rPr>
              <a:t>Sukobi u pubertetu</a:t>
            </a:r>
            <a:endParaRPr lang="en-US" altLang="sr-Latn-RS" sz="3600">
              <a:latin typeface="Segoe Print" panose="02000600000000000000" pitchFamily="2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D4FED54-9C8E-46CE-AA21-FBDA72D28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389" y="950914"/>
            <a:ext cx="9082087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>
                <a:latin typeface="Segoe Print" panose="02000600000000000000" pitchFamily="2" charset="0"/>
              </a:rPr>
              <a:t>-nastaju zbog razlika u stajalištima i razmišljanjima među generacijama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sr-Latn-RS" sz="3600"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1C7B426A-58CD-4058-95AF-0F4053FF1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1444625"/>
            <a:ext cx="9288463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>
                <a:latin typeface="Segoe Print" panose="02000600000000000000" pitchFamily="2" charset="0"/>
              </a:rPr>
              <a:t>-o</a:t>
            </a:r>
            <a:r>
              <a:rPr lang="it-IT" altLang="sr-Latn-RS" sz="3600">
                <a:latin typeface="Segoe Print" panose="02000600000000000000" pitchFamily="2" charset="0"/>
              </a:rPr>
              <a:t>tvoreno razgovarati</a:t>
            </a:r>
            <a:r>
              <a:rPr lang="hr-HR" altLang="sr-Latn-RS" sz="3600">
                <a:latin typeface="Segoe Print" panose="02000600000000000000" pitchFamily="2" charset="0"/>
              </a:rPr>
              <a:t>!</a:t>
            </a:r>
            <a:endParaRPr lang="it-IT" altLang="sr-Latn-RS" sz="3600">
              <a:latin typeface="Segoe Print" panose="020006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>
                <a:latin typeface="Segoe Print" panose="02000600000000000000" pitchFamily="2" charset="0"/>
              </a:rPr>
              <a:t>-p</a:t>
            </a:r>
            <a:r>
              <a:rPr lang="it-IT" altLang="sr-Latn-RS" sz="3600">
                <a:latin typeface="Segoe Print" panose="02000600000000000000" pitchFamily="2" charset="0"/>
              </a:rPr>
              <a:t>rihvatiti drugoga onakvog kakav je</a:t>
            </a:r>
            <a:r>
              <a:rPr lang="hr-HR" altLang="sr-Latn-RS" sz="3600">
                <a:latin typeface="Segoe Print" panose="02000600000000000000" pitchFamily="2" charset="0"/>
              </a:rPr>
              <a:t>!</a:t>
            </a:r>
            <a:endParaRPr lang="it-IT" altLang="sr-Latn-RS" sz="3600">
              <a:latin typeface="Segoe Print" panose="020006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>
                <a:latin typeface="Segoe Print" panose="02000600000000000000" pitchFamily="2" charset="0"/>
              </a:rPr>
              <a:t>-z</a:t>
            </a:r>
            <a:r>
              <a:rPr lang="it-IT" altLang="sr-Latn-RS" sz="3600">
                <a:latin typeface="Segoe Print" panose="02000600000000000000" pitchFamily="2" charset="0"/>
              </a:rPr>
              <a:t>nati čuti drugoga i razumjeti</a:t>
            </a:r>
            <a:r>
              <a:rPr lang="hr-HR" altLang="sr-Latn-RS" sz="3600">
                <a:latin typeface="Segoe Print" panose="02000600000000000000" pitchFamily="2" charset="0"/>
              </a:rPr>
              <a:t>!</a:t>
            </a:r>
            <a:endParaRPr lang="it-IT" altLang="sr-Latn-RS" sz="3600">
              <a:latin typeface="Segoe Print" panose="020006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>
                <a:latin typeface="Segoe Print" panose="02000600000000000000" pitchFamily="2" charset="0"/>
              </a:rPr>
              <a:t>-š</a:t>
            </a:r>
            <a:r>
              <a:rPr lang="it-IT" altLang="sr-Latn-RS" sz="3600">
                <a:latin typeface="Segoe Print" panose="02000600000000000000" pitchFamily="2" charset="0"/>
              </a:rPr>
              <a:t>tovateljski se odnositi prema starijima</a:t>
            </a:r>
            <a:r>
              <a:rPr lang="hr-HR" altLang="sr-Latn-RS" sz="3600">
                <a:latin typeface="Segoe Print" panose="02000600000000000000" pitchFamily="2" charset="0"/>
              </a:rPr>
              <a:t>!</a:t>
            </a:r>
            <a:endParaRPr lang="it-IT" altLang="sr-Latn-RS" sz="3600">
              <a:latin typeface="Segoe Print" panose="020006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>
                <a:latin typeface="Segoe Print" panose="02000600000000000000" pitchFamily="2" charset="0"/>
              </a:rPr>
              <a:t>-p</a:t>
            </a:r>
            <a:r>
              <a:rPr lang="it-IT" altLang="sr-Latn-RS" sz="3600">
                <a:latin typeface="Segoe Print" panose="02000600000000000000" pitchFamily="2" charset="0"/>
              </a:rPr>
              <a:t>ružiti slobodu drugome da izrazi sebe</a:t>
            </a:r>
            <a:r>
              <a:rPr lang="hr-HR" altLang="sr-Latn-RS" sz="3600">
                <a:latin typeface="Segoe Print" panose="02000600000000000000" pitchFamily="2" charset="0"/>
              </a:rPr>
              <a:t>!</a:t>
            </a:r>
            <a:endParaRPr lang="en-US" altLang="sr-Latn-RS" sz="3600">
              <a:latin typeface="Segoe Print" panose="02000600000000000000" pitchFamily="2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896DA7A7-51E3-4E38-B1D5-49AC7F2F8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33376"/>
            <a:ext cx="685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>
                <a:latin typeface="Segoe Print" panose="02000600000000000000" pitchFamily="2" charset="0"/>
              </a:rPr>
              <a:t>-izlaz iz sukoba: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617E7885-D2DD-4316-8FA5-0BEA862B21EB}"/>
              </a:ext>
            </a:extLst>
          </p:cNvPr>
          <p:cNvSpPr txBox="1"/>
          <p:nvPr/>
        </p:nvSpPr>
        <p:spPr>
          <a:xfrm>
            <a:off x="0" y="15948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>
                <a:latin typeface="Segoe Print" panose="02000600000000000000" pitchFamily="2" charset="0"/>
              </a:rPr>
              <a:t>Idol ili ideal?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454B757-68D6-4F7A-9497-25A9FEEBBED8}"/>
              </a:ext>
            </a:extLst>
          </p:cNvPr>
          <p:cNvSpPr txBox="1"/>
          <p:nvPr/>
        </p:nvSpPr>
        <p:spPr>
          <a:xfrm>
            <a:off x="0" y="1190625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-idol – kumir, kip ili slika božanstva</a:t>
            </a:r>
          </a:p>
          <a:p>
            <a:r>
              <a:rPr lang="hr-HR" sz="2800" dirty="0">
                <a:latin typeface="Segoe Print" panose="02000600000000000000" pitchFamily="2" charset="0"/>
              </a:rPr>
              <a:t>	 - osoba ili predmet slijepog obožavanja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-idolatrija – štovanje idola (idolopoklonstvo)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-ideal – uzor</a:t>
            </a:r>
          </a:p>
          <a:p>
            <a:r>
              <a:rPr lang="hr-HR" sz="2800" dirty="0">
                <a:latin typeface="Segoe Print" panose="02000600000000000000" pitchFamily="2" charset="0"/>
              </a:rPr>
              <a:t>	  - najveće savršenstvo</a:t>
            </a:r>
          </a:p>
          <a:p>
            <a:r>
              <a:rPr lang="hr-HR" sz="2800" dirty="0">
                <a:latin typeface="Segoe Print" panose="02000600000000000000" pitchFamily="2" charset="0"/>
              </a:rPr>
              <a:t>	  - konačni cilj, težnja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-kršćanima je jedini ideal Bog: Otac, Sin i Duh Sveti</a:t>
            </a:r>
          </a:p>
        </p:txBody>
      </p:sp>
    </p:spTree>
    <p:extLst>
      <p:ext uri="{BB962C8B-B14F-4D97-AF65-F5344CB8AC3E}">
        <p14:creationId xmlns:p14="http://schemas.microsoft.com/office/powerpoint/2010/main" val="4189151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DB2D34EF-EAE5-47FE-B104-0C641E1601FC}"/>
              </a:ext>
            </a:extLst>
          </p:cNvPr>
          <p:cNvSpPr/>
          <p:nvPr/>
        </p:nvSpPr>
        <p:spPr>
          <a:xfrm>
            <a:off x="3444536" y="2183907"/>
            <a:ext cx="1811045" cy="630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32DAAB30-709A-4514-A472-03B304F9F1A3}"/>
              </a:ext>
            </a:extLst>
          </p:cNvPr>
          <p:cNvSpPr/>
          <p:nvPr/>
        </p:nvSpPr>
        <p:spPr>
          <a:xfrm>
            <a:off x="7535091" y="1967547"/>
            <a:ext cx="1811045" cy="1014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C78E4D45-B0B8-4051-AE9A-75F63EF215EC}"/>
              </a:ext>
            </a:extLst>
          </p:cNvPr>
          <p:cNvSpPr/>
          <p:nvPr/>
        </p:nvSpPr>
        <p:spPr>
          <a:xfrm>
            <a:off x="2634782" y="3113842"/>
            <a:ext cx="2134645" cy="1021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2AA1C8FA-8F1F-42B8-B0F1-6DD2479EBA30}"/>
              </a:ext>
            </a:extLst>
          </p:cNvPr>
          <p:cNvSpPr/>
          <p:nvPr/>
        </p:nvSpPr>
        <p:spPr>
          <a:xfrm>
            <a:off x="7898772" y="3309553"/>
            <a:ext cx="1811045" cy="826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F37BD2E2-DD73-4D61-80C1-0783395C1922}"/>
              </a:ext>
            </a:extLst>
          </p:cNvPr>
          <p:cNvSpPr/>
          <p:nvPr/>
        </p:nvSpPr>
        <p:spPr>
          <a:xfrm>
            <a:off x="2336223" y="0"/>
            <a:ext cx="7690915" cy="1820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BD623F25-BAC8-4DB1-9D5E-230288D14C6C}"/>
              </a:ext>
            </a:extLst>
          </p:cNvPr>
          <p:cNvSpPr txBox="1"/>
          <p:nvPr/>
        </p:nvSpPr>
        <p:spPr>
          <a:xfrm>
            <a:off x="1421823" y="248552"/>
            <a:ext cx="9797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latin typeface="Segoe Print" panose="02000600000000000000" pitchFamily="2" charset="0"/>
              </a:rPr>
              <a:t>BIRAM VRIJEDNOSTI UMJESTO OVISNOSTI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FCE998AA-7263-458B-9F48-049297617680}"/>
              </a:ext>
            </a:extLst>
          </p:cNvPr>
          <p:cNvSpPr txBox="1"/>
          <p:nvPr/>
        </p:nvSpPr>
        <p:spPr>
          <a:xfrm>
            <a:off x="7768" y="1675159"/>
            <a:ext cx="4656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Segoe Print" panose="02000600000000000000" pitchFamily="2" charset="0"/>
              </a:rPr>
              <a:t>U zamkama ovisnosti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B21700D-BCE9-4FE5-BD91-843450EC761D}"/>
              </a:ext>
            </a:extLst>
          </p:cNvPr>
          <p:cNvSpPr txBox="1"/>
          <p:nvPr/>
        </p:nvSpPr>
        <p:spPr>
          <a:xfrm>
            <a:off x="229916" y="1647530"/>
            <a:ext cx="11903527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 sz="3200" dirty="0">
                <a:latin typeface="Segoe Print" panose="02000600000000000000" pitchFamily="2" charset="0"/>
                <a:cs typeface="Arial" panose="020B0604020202020204" pitchFamily="34" charset="0"/>
              </a:rPr>
              <a:t>-</a:t>
            </a:r>
            <a:r>
              <a:rPr lang="hr-HR" sz="3200" b="1" dirty="0">
                <a:latin typeface="Segoe Print" panose="02000600000000000000" pitchFamily="2" charset="0"/>
                <a:cs typeface="Arial" panose="020B0604020202020204" pitchFamily="34" charset="0"/>
              </a:rPr>
              <a:t>ovisnost je </a:t>
            </a:r>
            <a:r>
              <a:rPr lang="hr-HR" sz="3200" dirty="0">
                <a:latin typeface="Segoe Print" panose="02000600000000000000" pitchFamily="2" charset="0"/>
                <a:cs typeface="Arial" panose="020B0604020202020204" pitchFamily="34" charset="0"/>
              </a:rPr>
              <a:t>stanje u kojem čovjek više ne može ni psihički ni fizički živjeti bez nekoga od opojnih sredstava (duhan, alkohol, droga, …)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5E4A94AD-34E2-4318-A1B8-6CF4D9F50F0F}"/>
              </a:ext>
            </a:extLst>
          </p:cNvPr>
          <p:cNvSpPr/>
          <p:nvPr/>
        </p:nvSpPr>
        <p:spPr>
          <a:xfrm>
            <a:off x="65017" y="4564797"/>
            <a:ext cx="121269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latin typeface="Segoe Print" panose="02000600000000000000" pitchFamily="2" charset="0"/>
                <a:cs typeface="Arial" panose="020B0604020202020204" pitchFamily="34" charset="0"/>
              </a:rPr>
              <a:t>-</a:t>
            </a:r>
            <a:r>
              <a:rPr lang="hr-HR" sz="3200" b="1" dirty="0">
                <a:latin typeface="Segoe Print" panose="02000600000000000000" pitchFamily="2" charset="0"/>
                <a:cs typeface="Arial" panose="020B0604020202020204" pitchFamily="34" charset="0"/>
              </a:rPr>
              <a:t>ovisnost nastaje </a:t>
            </a:r>
            <a:r>
              <a:rPr lang="hr-HR" sz="3200" dirty="0">
                <a:latin typeface="Segoe Print" panose="02000600000000000000" pitchFamily="2" charset="0"/>
                <a:cs typeface="Arial" panose="020B0604020202020204" pitchFamily="34" charset="0"/>
              </a:rPr>
              <a:t>postupno, tj. učestalim i redovitim uzimanjem nekih od opojnih sredstava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9CD0D447-4470-48C0-9E19-2E4C9E482603}"/>
              </a:ext>
            </a:extLst>
          </p:cNvPr>
          <p:cNvSpPr/>
          <p:nvPr/>
        </p:nvSpPr>
        <p:spPr>
          <a:xfrm>
            <a:off x="7768" y="5900732"/>
            <a:ext cx="5247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>
                <a:latin typeface="Segoe Print" panose="02000600000000000000" pitchFamily="2" charset="0"/>
                <a:cs typeface="Arial" panose="020B0604020202020204" pitchFamily="34" charset="0"/>
              </a:rPr>
              <a:t>-najčešći oblici ovisnosti: </a:t>
            </a:r>
            <a:endParaRPr lang="hr-HR" sz="32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00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8DF781B1-668A-4273-8C0E-3D44C4243BAF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Segoe Print" panose="02000600000000000000" pitchFamily="2" charset="0"/>
                <a:cs typeface="Arial" panose="020B0604020202020204" pitchFamily="34" charset="0"/>
              </a:rPr>
              <a:t>Zašto mladi posežu za opojnim sredstvima?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37677066-ADB4-4407-88BA-695D404E8166}"/>
              </a:ext>
            </a:extLst>
          </p:cNvPr>
          <p:cNvSpPr txBox="1"/>
          <p:nvPr/>
        </p:nvSpPr>
        <p:spPr>
          <a:xfrm>
            <a:off x="0" y="787916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  <a:cs typeface="Arial" panose="020B0604020202020204" pitchFamily="34" charset="0"/>
              </a:rPr>
              <a:t>-</a:t>
            </a:r>
            <a:r>
              <a:rPr lang="hr-HR" sz="2800" b="1" dirty="0">
                <a:latin typeface="Segoe Print" panose="02000600000000000000" pitchFamily="2" charset="0"/>
                <a:cs typeface="Arial" panose="020B0604020202020204" pitchFamily="34" charset="0"/>
              </a:rPr>
              <a:t>mladi posežu za opojnim sredstvima</a:t>
            </a:r>
            <a:r>
              <a:rPr lang="hr-HR" sz="2800" dirty="0">
                <a:latin typeface="Segoe Print" panose="02000600000000000000" pitchFamily="2" charset="0"/>
                <a:cs typeface="Arial" panose="020B0604020202020204" pitchFamily="34" charset="0"/>
              </a:rPr>
              <a:t> iz </a:t>
            </a:r>
            <a:r>
              <a:rPr lang="hr-HR" sz="2800" u="sng" dirty="0">
                <a:latin typeface="Segoe Print" panose="02000600000000000000" pitchFamily="2" charset="0"/>
                <a:cs typeface="Arial" panose="020B0604020202020204" pitchFamily="34" charset="0"/>
              </a:rPr>
              <a:t>znatiželje</a:t>
            </a:r>
            <a:r>
              <a:rPr lang="hr-HR" sz="2800" dirty="0">
                <a:latin typeface="Segoe Print" panose="02000600000000000000" pitchFamily="2" charset="0"/>
                <a:cs typeface="Arial" panose="020B0604020202020204" pitchFamily="34" charset="0"/>
              </a:rPr>
              <a:t>, ili </a:t>
            </a:r>
            <a:r>
              <a:rPr lang="hr-HR" sz="2800" u="sng" dirty="0">
                <a:latin typeface="Segoe Print" panose="02000600000000000000" pitchFamily="2" charset="0"/>
                <a:cs typeface="Arial" panose="020B0604020202020204" pitchFamily="34" charset="0"/>
              </a:rPr>
              <a:t>na nagovor </a:t>
            </a:r>
            <a:r>
              <a:rPr lang="hr-HR" sz="2800" dirty="0">
                <a:latin typeface="Segoe Print" panose="02000600000000000000" pitchFamily="2" charset="0"/>
                <a:cs typeface="Arial" panose="020B0604020202020204" pitchFamily="34" charset="0"/>
              </a:rPr>
              <a:t>prijatelja i vršnjaka, uzimajući opojna sredstva, mladi se u društvu svojih vršnjaka doživljavaju odraslima i slobodnima, </a:t>
            </a:r>
            <a:r>
              <a:rPr lang="hr-HR" sz="2800" u="sng" dirty="0">
                <a:latin typeface="Segoe Print" panose="02000600000000000000" pitchFamily="2" charset="0"/>
                <a:cs typeface="Arial" panose="020B0604020202020204" pitchFamily="34" charset="0"/>
              </a:rPr>
              <a:t>zbog određenih životnih problema </a:t>
            </a:r>
            <a:r>
              <a:rPr lang="hr-HR" sz="2800" dirty="0">
                <a:latin typeface="Segoe Print" panose="02000600000000000000" pitchFamily="2" charset="0"/>
                <a:cs typeface="Arial" panose="020B0604020202020204" pitchFamily="34" charset="0"/>
              </a:rPr>
              <a:t>(neuspjeh u školi, napuštanje prijatelja, prekid „veze”), zbog osjećaja </a:t>
            </a:r>
            <a:r>
              <a:rPr lang="hr-HR" sz="2800" u="sng" dirty="0">
                <a:latin typeface="Segoe Print" panose="02000600000000000000" pitchFamily="2" charset="0"/>
                <a:cs typeface="Arial" panose="020B0604020202020204" pitchFamily="34" charset="0"/>
              </a:rPr>
              <a:t>dosade</a:t>
            </a:r>
            <a:r>
              <a:rPr lang="hr-HR" sz="2800" dirty="0">
                <a:latin typeface="Segoe Print" panose="02000600000000000000" pitchFamily="2" charset="0"/>
                <a:cs typeface="Arial" panose="020B0604020202020204" pitchFamily="34" charset="0"/>
              </a:rPr>
              <a:t> i </a:t>
            </a:r>
            <a:r>
              <a:rPr lang="hr-HR" sz="2800" u="sng" dirty="0">
                <a:latin typeface="Segoe Print" panose="02000600000000000000" pitchFamily="2" charset="0"/>
                <a:cs typeface="Arial" panose="020B0604020202020204" pitchFamily="34" charset="0"/>
              </a:rPr>
              <a:t>osamljenosti</a:t>
            </a:r>
            <a:r>
              <a:rPr lang="hr-HR" sz="2800" dirty="0">
                <a:latin typeface="Segoe Print" panose="02000600000000000000" pitchFamily="2" charset="0"/>
                <a:cs typeface="Arial" panose="020B0604020202020204" pitchFamily="34" charset="0"/>
              </a:rPr>
              <a:t>, osobne </a:t>
            </a:r>
            <a:r>
              <a:rPr lang="hr-HR" sz="2800" u="sng" dirty="0">
                <a:latin typeface="Segoe Print" panose="02000600000000000000" pitchFamily="2" charset="0"/>
                <a:cs typeface="Arial" panose="020B0604020202020204" pitchFamily="34" charset="0"/>
              </a:rPr>
              <a:t>nesigurnosti</a:t>
            </a:r>
            <a:r>
              <a:rPr lang="hr-HR" sz="2800" dirty="0">
                <a:latin typeface="Segoe Print" panose="02000600000000000000" pitchFamily="2" charset="0"/>
                <a:cs typeface="Arial" panose="020B0604020202020204" pitchFamily="34" charset="0"/>
              </a:rPr>
              <a:t> ili nedovoljnog samopoštovanja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EBCF4A53-3098-4A7D-AB61-3EE998BD5FE0}"/>
              </a:ext>
            </a:extLst>
          </p:cNvPr>
          <p:cNvSpPr/>
          <p:nvPr/>
        </p:nvSpPr>
        <p:spPr>
          <a:xfrm>
            <a:off x="0" y="2903216"/>
            <a:ext cx="6486906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Segoe Print" panose="02000600000000000000" pitchFamily="2" charset="0"/>
                <a:ea typeface="+mj-ea"/>
                <a:cs typeface="+mj-cs"/>
              </a:rPr>
              <a:t>-</a:t>
            </a:r>
            <a:r>
              <a:rPr lang="en-US" sz="2800" b="1" dirty="0" err="1">
                <a:latin typeface="Segoe Print" panose="02000600000000000000" pitchFamily="2" charset="0"/>
                <a:ea typeface="+mj-ea"/>
                <a:cs typeface="+mj-cs"/>
              </a:rPr>
              <a:t>opasnosti</a:t>
            </a:r>
            <a:r>
              <a:rPr lang="en-US" sz="2800" b="1" dirty="0"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Segoe Print" panose="02000600000000000000" pitchFamily="2" charset="0"/>
                <a:ea typeface="+mj-ea"/>
                <a:cs typeface="+mj-cs"/>
              </a:rPr>
              <a:t>ovisnosti</a:t>
            </a:r>
            <a:r>
              <a:rPr lang="en-US" sz="2800" dirty="0">
                <a:latin typeface="Segoe Print" panose="02000600000000000000" pitchFamily="2" charset="0"/>
                <a:ea typeface="+mj-ea"/>
                <a:cs typeface="+mj-cs"/>
              </a:rPr>
              <a:t>: 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C0457372-47F8-409A-BCED-1CC8407E521B}"/>
              </a:ext>
            </a:extLst>
          </p:cNvPr>
          <p:cNvSpPr/>
          <p:nvPr/>
        </p:nvSpPr>
        <p:spPr>
          <a:xfrm>
            <a:off x="0" y="4249563"/>
            <a:ext cx="5252720" cy="16036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Segoe Print" panose="02000600000000000000" pitchFamily="2" charset="0"/>
              </a:rPr>
              <a:t>različiti</a:t>
            </a:r>
            <a:r>
              <a:rPr lang="en-US" sz="2800" dirty="0">
                <a:latin typeface="Segoe Print" panose="02000600000000000000" pitchFamily="2" charset="0"/>
              </a:rPr>
              <a:t> </a:t>
            </a:r>
            <a:r>
              <a:rPr lang="en-US" sz="2800" dirty="0" err="1">
                <a:latin typeface="Segoe Print" panose="02000600000000000000" pitchFamily="2" charset="0"/>
              </a:rPr>
              <a:t>oblici</a:t>
            </a:r>
            <a:r>
              <a:rPr lang="en-US" sz="2800" dirty="0">
                <a:latin typeface="Segoe Print" panose="02000600000000000000" pitchFamily="2" charset="0"/>
              </a:rPr>
              <a:t> </a:t>
            </a:r>
            <a:r>
              <a:rPr lang="en-US" sz="2800" dirty="0" err="1">
                <a:latin typeface="Segoe Print" panose="02000600000000000000" pitchFamily="2" charset="0"/>
              </a:rPr>
              <a:t>obolijevanja</a:t>
            </a:r>
            <a:r>
              <a:rPr lang="en-US" sz="2800" dirty="0">
                <a:latin typeface="Segoe Print" panose="02000600000000000000" pitchFamily="2" charset="0"/>
              </a:rPr>
              <a:t>, </a:t>
            </a:r>
            <a:r>
              <a:rPr lang="en-US" sz="2800" dirty="0" err="1">
                <a:latin typeface="Segoe Print" panose="02000600000000000000" pitchFamily="2" charset="0"/>
              </a:rPr>
              <a:t>ovisnost</a:t>
            </a:r>
            <a:r>
              <a:rPr lang="en-US" sz="2800" dirty="0">
                <a:latin typeface="Segoe Print" panose="02000600000000000000" pitchFamily="2" charset="0"/>
              </a:rPr>
              <a:t> </a:t>
            </a:r>
            <a:r>
              <a:rPr lang="en-US" sz="2800" dirty="0" err="1">
                <a:latin typeface="Segoe Print" panose="02000600000000000000" pitchFamily="2" charset="0"/>
              </a:rPr>
              <a:t>potiče</a:t>
            </a:r>
            <a:r>
              <a:rPr lang="en-US" sz="2800" dirty="0">
                <a:latin typeface="Segoe Print" panose="02000600000000000000" pitchFamily="2" charset="0"/>
              </a:rPr>
              <a:t> </a:t>
            </a:r>
            <a:r>
              <a:rPr lang="en-US" sz="2800" dirty="0" err="1">
                <a:latin typeface="Segoe Print" panose="02000600000000000000" pitchFamily="2" charset="0"/>
              </a:rPr>
              <a:t>na</a:t>
            </a:r>
            <a:r>
              <a:rPr lang="en-US" sz="2800" dirty="0">
                <a:latin typeface="Segoe Print" panose="02000600000000000000" pitchFamily="2" charset="0"/>
              </a:rPr>
              <a:t> </a:t>
            </a:r>
            <a:r>
              <a:rPr lang="en-US" sz="2800" dirty="0" err="1">
                <a:latin typeface="Segoe Print" panose="02000600000000000000" pitchFamily="2" charset="0"/>
              </a:rPr>
              <a:t>agresivno</a:t>
            </a:r>
            <a:r>
              <a:rPr lang="en-US" sz="2800" dirty="0">
                <a:latin typeface="Segoe Print" panose="02000600000000000000" pitchFamily="2" charset="0"/>
              </a:rPr>
              <a:t> </a:t>
            </a:r>
            <a:r>
              <a:rPr lang="en-US" sz="2800" dirty="0" err="1">
                <a:latin typeface="Segoe Print" panose="02000600000000000000" pitchFamily="2" charset="0"/>
              </a:rPr>
              <a:t>i</a:t>
            </a:r>
            <a:r>
              <a:rPr lang="en-US" sz="2800" dirty="0">
                <a:latin typeface="Segoe Print" panose="02000600000000000000" pitchFamily="2" charset="0"/>
              </a:rPr>
              <a:t> </a:t>
            </a:r>
            <a:r>
              <a:rPr lang="en-US" sz="2800" dirty="0" err="1">
                <a:latin typeface="Segoe Print" panose="02000600000000000000" pitchFamily="2" charset="0"/>
              </a:rPr>
              <a:t>nasilno</a:t>
            </a:r>
            <a:r>
              <a:rPr lang="en-US" sz="2800" dirty="0">
                <a:latin typeface="Segoe Print" panose="02000600000000000000" pitchFamily="2" charset="0"/>
              </a:rPr>
              <a:t> </a:t>
            </a:r>
            <a:r>
              <a:rPr lang="en-US" sz="2800" dirty="0" err="1">
                <a:latin typeface="Segoe Print" panose="02000600000000000000" pitchFamily="2" charset="0"/>
              </a:rPr>
              <a:t>ponašanje</a:t>
            </a:r>
            <a:r>
              <a:rPr lang="en-US" sz="2800" dirty="0">
                <a:latin typeface="Segoe Print" panose="02000600000000000000" pitchFamily="2" charset="0"/>
              </a:rPr>
              <a:t>, </a:t>
            </a:r>
            <a:r>
              <a:rPr lang="en-US" sz="2800" dirty="0" err="1">
                <a:latin typeface="Segoe Print" panose="02000600000000000000" pitchFamily="2" charset="0"/>
              </a:rPr>
              <a:t>često</a:t>
            </a:r>
            <a:r>
              <a:rPr lang="en-US" sz="2800" dirty="0">
                <a:latin typeface="Segoe Print" panose="02000600000000000000" pitchFamily="2" charset="0"/>
              </a:rPr>
              <a:t> </a:t>
            </a:r>
            <a:r>
              <a:rPr lang="en-US" sz="2800" dirty="0" err="1">
                <a:latin typeface="Segoe Print" panose="02000600000000000000" pitchFamily="2" charset="0"/>
              </a:rPr>
              <a:t>dovode</a:t>
            </a:r>
            <a:r>
              <a:rPr lang="en-US" sz="2800" dirty="0">
                <a:latin typeface="Segoe Print" panose="02000600000000000000" pitchFamily="2" charset="0"/>
              </a:rPr>
              <a:t> do </a:t>
            </a:r>
            <a:r>
              <a:rPr lang="en-US" sz="2800" dirty="0" err="1">
                <a:latin typeface="Segoe Print" panose="02000600000000000000" pitchFamily="2" charset="0"/>
              </a:rPr>
              <a:t>razaranja</a:t>
            </a:r>
            <a:r>
              <a:rPr lang="en-US" sz="2800" dirty="0">
                <a:latin typeface="Segoe Print" panose="02000600000000000000" pitchFamily="2" charset="0"/>
              </a:rPr>
              <a:t> </a:t>
            </a:r>
            <a:r>
              <a:rPr lang="en-US" sz="2800" dirty="0" err="1">
                <a:latin typeface="Segoe Print" panose="02000600000000000000" pitchFamily="2" charset="0"/>
              </a:rPr>
              <a:t>obitelji</a:t>
            </a:r>
            <a:r>
              <a:rPr lang="en-US" sz="2800" dirty="0">
                <a:latin typeface="Segoe Print" panose="02000600000000000000" pitchFamily="2" charset="0"/>
              </a:rPr>
              <a:t>, </a:t>
            </a:r>
            <a:r>
              <a:rPr lang="en-US" sz="2800" dirty="0" err="1">
                <a:latin typeface="Segoe Print" panose="02000600000000000000" pitchFamily="2" charset="0"/>
              </a:rPr>
              <a:t>kriminala</a:t>
            </a:r>
            <a:r>
              <a:rPr lang="en-US" sz="2800" dirty="0">
                <a:latin typeface="Segoe Print" panose="02000600000000000000" pitchFamily="2" charset="0"/>
              </a:rPr>
              <a:t>, …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58060EC5-6C0E-40D4-966F-2F3B421C1968}"/>
              </a:ext>
            </a:extLst>
          </p:cNvPr>
          <p:cNvSpPr txBox="1"/>
          <p:nvPr/>
        </p:nvSpPr>
        <p:spPr>
          <a:xfrm>
            <a:off x="6222234" y="3601204"/>
            <a:ext cx="62344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Segoe Print" panose="02000600000000000000" pitchFamily="2" charset="0"/>
                <a:ea typeface="+mj-ea"/>
                <a:cs typeface="+mj-cs"/>
              </a:rPr>
              <a:t>-</a:t>
            </a:r>
            <a:r>
              <a:rPr lang="en-US" sz="2800" dirty="0" err="1">
                <a:latin typeface="Segoe Print" panose="02000600000000000000" pitchFamily="2" charset="0"/>
                <a:ea typeface="+mj-ea"/>
                <a:cs typeface="+mj-cs"/>
              </a:rPr>
              <a:t>novac</a:t>
            </a:r>
            <a:r>
              <a:rPr lang="en-US" sz="2800" dirty="0">
                <a:latin typeface="Segoe Print" panose="02000600000000000000" pitchFamily="2" charset="0"/>
                <a:ea typeface="+mj-ea"/>
                <a:cs typeface="+mj-cs"/>
              </a:rPr>
              <a:t>/</a:t>
            </a:r>
            <a:r>
              <a:rPr lang="en-US" sz="2800" dirty="0" err="1">
                <a:latin typeface="Segoe Print" panose="02000600000000000000" pitchFamily="2" charset="0"/>
                <a:ea typeface="+mj-ea"/>
                <a:cs typeface="+mj-cs"/>
              </a:rPr>
              <a:t>materijalna</a:t>
            </a:r>
            <a:r>
              <a:rPr lang="en-US" sz="2800" dirty="0"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latin typeface="Segoe Print" panose="02000600000000000000" pitchFamily="2" charset="0"/>
                <a:ea typeface="+mj-ea"/>
                <a:cs typeface="+mj-cs"/>
              </a:rPr>
              <a:t>dimenzija</a:t>
            </a:r>
            <a:endParaRPr lang="en-US" sz="2800" dirty="0">
              <a:latin typeface="Segoe Print" panose="02000600000000000000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Segoe Print" panose="02000600000000000000" pitchFamily="2" charset="0"/>
                <a:ea typeface="+mj-ea"/>
                <a:cs typeface="+mj-cs"/>
              </a:rPr>
              <a:t>-</a:t>
            </a:r>
            <a:r>
              <a:rPr lang="en-US" sz="2800" dirty="0" err="1">
                <a:latin typeface="Segoe Print" panose="02000600000000000000" pitchFamily="2" charset="0"/>
                <a:ea typeface="+mj-ea"/>
                <a:cs typeface="+mj-cs"/>
              </a:rPr>
              <a:t>zdravlje</a:t>
            </a:r>
            <a:endParaRPr lang="en-US" sz="2800" dirty="0">
              <a:latin typeface="Segoe Print" panose="02000600000000000000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Segoe Print" panose="02000600000000000000" pitchFamily="2" charset="0"/>
                <a:ea typeface="+mj-ea"/>
                <a:cs typeface="+mj-cs"/>
              </a:rPr>
              <a:t>-</a:t>
            </a:r>
            <a:r>
              <a:rPr lang="en-US" sz="2800" dirty="0" err="1">
                <a:latin typeface="Segoe Print" panose="02000600000000000000" pitchFamily="2" charset="0"/>
                <a:ea typeface="+mj-ea"/>
                <a:cs typeface="+mj-cs"/>
              </a:rPr>
              <a:t>društvena</a:t>
            </a:r>
            <a:r>
              <a:rPr lang="en-US" sz="2800" dirty="0"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latin typeface="Segoe Print" panose="02000600000000000000" pitchFamily="2" charset="0"/>
                <a:ea typeface="+mj-ea"/>
                <a:cs typeface="+mj-cs"/>
              </a:rPr>
              <a:t>dimenzija</a:t>
            </a:r>
            <a:endParaRPr lang="en-US" sz="2800" dirty="0">
              <a:latin typeface="Segoe Print" panose="02000600000000000000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Segoe Print" panose="02000600000000000000" pitchFamily="2" charset="0"/>
                <a:ea typeface="+mj-ea"/>
                <a:cs typeface="+mj-cs"/>
              </a:rPr>
              <a:t>-</a:t>
            </a:r>
            <a:r>
              <a:rPr lang="en-US" sz="2800" dirty="0" err="1">
                <a:latin typeface="Segoe Print" panose="02000600000000000000" pitchFamily="2" charset="0"/>
                <a:ea typeface="+mj-ea"/>
                <a:cs typeface="+mj-cs"/>
              </a:rPr>
              <a:t>duhovna</a:t>
            </a:r>
            <a:r>
              <a:rPr lang="en-US" sz="2800" dirty="0"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latin typeface="Segoe Print" panose="02000600000000000000" pitchFamily="2" charset="0"/>
                <a:ea typeface="+mj-ea"/>
                <a:cs typeface="+mj-cs"/>
              </a:rPr>
              <a:t>dimenzija</a:t>
            </a:r>
            <a:endParaRPr lang="en-US" sz="2800" dirty="0">
              <a:latin typeface="Segoe Print" panose="020006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5129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-561109" y="23081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hr-HR" sz="2400" b="1" dirty="0">
                <a:effectLst/>
                <a:latin typeface="Segoe Print" panose="02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Živjeti po krepostima</a:t>
            </a:r>
            <a:endParaRPr lang="hr-HR" sz="2400" dirty="0">
              <a:effectLst/>
              <a:latin typeface="Segoe Print" panose="020006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1495864" y="860577"/>
            <a:ext cx="10135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sz="2400" dirty="0">
                <a:latin typeface="Segoe Print" panose="02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-naše čvrsto i postojano raspoloženje činiti dobro</a:t>
            </a:r>
          </a:p>
        </p:txBody>
      </p:sp>
      <p:sp>
        <p:nvSpPr>
          <p:cNvPr id="4" name="Pravokutnik 3"/>
          <p:cNvSpPr/>
          <p:nvPr/>
        </p:nvSpPr>
        <p:spPr>
          <a:xfrm>
            <a:off x="1495864" y="1322242"/>
            <a:ext cx="7032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hr-HR" sz="2400" dirty="0">
                <a:latin typeface="Segoe Print" panose="02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-nastaje dugotrajnim vršenjem dobrih djela</a:t>
            </a:r>
          </a:p>
        </p:txBody>
      </p:sp>
      <p:sp>
        <p:nvSpPr>
          <p:cNvPr id="5" name="Pravokutnik 4"/>
          <p:cNvSpPr/>
          <p:nvPr/>
        </p:nvSpPr>
        <p:spPr>
          <a:xfrm>
            <a:off x="2392947" y="1783906"/>
            <a:ext cx="5684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hr-HR" sz="2400" dirty="0">
                <a:latin typeface="Segoe Print" panose="02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dobro, časno, pošteno i lijepo djelo </a:t>
            </a:r>
          </a:p>
        </p:txBody>
      </p:sp>
      <p:sp>
        <p:nvSpPr>
          <p:cNvPr id="6" name="Pravokutnik 5"/>
          <p:cNvSpPr/>
          <p:nvPr/>
        </p:nvSpPr>
        <p:spPr>
          <a:xfrm>
            <a:off x="0" y="860577"/>
            <a:ext cx="1653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-krepost </a:t>
            </a:r>
            <a:endParaRPr lang="hr-HR" sz="2400" dirty="0">
              <a:latin typeface="Segoe Print" panose="02000600000000000000" pitchFamily="2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-72737" y="1783907"/>
            <a:ext cx="2622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-plod kreposti: </a:t>
            </a:r>
            <a:endParaRPr lang="hr-HR" sz="2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2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23E2876-FF3C-4848-BFF5-7CCC3D8A3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3552825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4650FFDF-6900-4C85-A097-45D63E3345A4}"/>
              </a:ext>
            </a:extLst>
          </p:cNvPr>
          <p:cNvSpPr txBox="1"/>
          <p:nvPr/>
        </p:nvSpPr>
        <p:spPr>
          <a:xfrm>
            <a:off x="154527" y="3552824"/>
            <a:ext cx="1626648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Segoe Print" panose="02000600000000000000" pitchFamily="2" charset="0"/>
              </a:rPr>
              <a:t>-pomaže da raspoznajemo i biramo što je dobro i to postižemo prikladnim sredstvima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9E92F048-C076-40A6-B8FA-A68AF2054F0C}"/>
              </a:ext>
            </a:extLst>
          </p:cNvPr>
          <p:cNvSpPr txBox="1"/>
          <p:nvPr/>
        </p:nvSpPr>
        <p:spPr>
          <a:xfrm>
            <a:off x="1983798" y="3552825"/>
            <a:ext cx="1466850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Segoe Print" panose="02000600000000000000" pitchFamily="2" charset="0"/>
              </a:rPr>
              <a:t>-čvrsta volja da svakomu damo ono što mu pripada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3791C9B-FB86-497E-BDC1-7839D56C91F0}"/>
              </a:ext>
            </a:extLst>
          </p:cNvPr>
          <p:cNvSpPr txBox="1"/>
          <p:nvPr/>
        </p:nvSpPr>
        <p:spPr>
          <a:xfrm>
            <a:off x="3653271" y="3552825"/>
            <a:ext cx="1466850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Segoe Print" panose="02000600000000000000" pitchFamily="2" charset="0"/>
              </a:rPr>
              <a:t>-čvrstoća u životnim situacijama i ustrajnost u traženju dobra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3756948-6FCB-4331-82AD-5555394B5EFC}"/>
              </a:ext>
            </a:extLst>
          </p:cNvPr>
          <p:cNvSpPr txBox="1"/>
          <p:nvPr/>
        </p:nvSpPr>
        <p:spPr>
          <a:xfrm>
            <a:off x="5362575" y="3552825"/>
            <a:ext cx="1466850" cy="206210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Segoe Print" panose="02000600000000000000" pitchFamily="2" charset="0"/>
              </a:rPr>
              <a:t>-obuzdava naše tijelo i potiče nas na umjereno korištenje materijalnim dobrima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A9FD832C-E877-4DFF-BCDD-A10930342799}"/>
              </a:ext>
            </a:extLst>
          </p:cNvPr>
          <p:cNvSpPr txBox="1"/>
          <p:nvPr/>
        </p:nvSpPr>
        <p:spPr>
          <a:xfrm>
            <a:off x="7067983" y="3590806"/>
            <a:ext cx="1633537" cy="255454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Segoe Print" panose="02000600000000000000" pitchFamily="2" charset="0"/>
              </a:rPr>
              <a:t>-krepost po kojoj vjerujemo u Boga, u sve što nam je Bog objavio i što nam Crkva predlaže vjerovati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2AFFA24-F2D0-4B0A-B52A-7DDE91102BF5}"/>
              </a:ext>
            </a:extLst>
          </p:cNvPr>
          <p:cNvSpPr txBox="1"/>
          <p:nvPr/>
        </p:nvSpPr>
        <p:spPr>
          <a:xfrm>
            <a:off x="8777288" y="3590806"/>
            <a:ext cx="1633537" cy="329320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Segoe Print" panose="02000600000000000000" pitchFamily="2" charset="0"/>
              </a:rPr>
              <a:t>-</a:t>
            </a:r>
            <a:r>
              <a:rPr lang="hr-HR" sz="1600" dirty="0">
                <a:latin typeface="Segoe Print" panose="02000600000000000000" pitchFamily="2" charset="0"/>
                <a:ea typeface="Times New Roman" panose="02020603050405020304" pitchFamily="18" charset="0"/>
              </a:rPr>
              <a:t> krepost po kojoj čeznemo za nebeskim kraljevstvom i vječnim životom, po njoj čovjek prima snagu u životnim teškoćama, volju za život i kršćanski optimizam</a:t>
            </a:r>
            <a:endParaRPr lang="hr-HR" sz="1600" dirty="0">
              <a:latin typeface="Segoe Print" panose="02000600000000000000" pitchFamily="2" charset="0"/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9560ED2-0B16-408F-B407-75F2697B0FAB}"/>
              </a:ext>
            </a:extLst>
          </p:cNvPr>
          <p:cNvSpPr txBox="1"/>
          <p:nvPr/>
        </p:nvSpPr>
        <p:spPr>
          <a:xfrm>
            <a:off x="10486593" y="3590806"/>
            <a:ext cx="1633537" cy="304698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Segoe Print" panose="02000600000000000000" pitchFamily="2" charset="0"/>
              </a:rPr>
              <a:t>-</a:t>
            </a:r>
            <a:r>
              <a:rPr lang="hr-HR" sz="1600" dirty="0">
                <a:latin typeface="Segoe Print" panose="02000600000000000000" pitchFamily="2" charset="0"/>
                <a:ea typeface="Times New Roman" panose="02020603050405020304" pitchFamily="18" charset="0"/>
              </a:rPr>
              <a:t> </a:t>
            </a:r>
            <a:r>
              <a:rPr lang="hr-HR" sz="1600" dirty="0">
                <a:latin typeface="Segoe Print" panose="02000600000000000000" pitchFamily="2" charset="0"/>
              </a:rPr>
              <a:t>krepost kojom Boga ljubimo iznad svega radi njega samoga, a svoga bližnjega kao samoga 	sebe iz ljubavi prema Bogu</a:t>
            </a:r>
          </a:p>
          <a:p>
            <a:endParaRPr lang="hr-HR" sz="16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4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47D7B305-FBE3-445D-A11B-C07BDBA41E75}"/>
              </a:ext>
            </a:extLst>
          </p:cNvPr>
          <p:cNvSpPr txBox="1"/>
          <p:nvPr/>
        </p:nvSpPr>
        <p:spPr>
          <a:xfrm>
            <a:off x="0" y="278321"/>
            <a:ext cx="523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  <a:cs typeface="Arial" panose="020B0604020202020204" pitchFamily="34" charset="0"/>
              </a:rPr>
              <a:t>-grijesi protiv kreposti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9F6CB1B-E488-4C29-985B-C29254F84F80}"/>
              </a:ext>
            </a:extLst>
          </p:cNvPr>
          <p:cNvSpPr txBox="1"/>
          <p:nvPr/>
        </p:nvSpPr>
        <p:spPr>
          <a:xfrm>
            <a:off x="3609107" y="278321"/>
            <a:ext cx="75368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  <a:cs typeface="Arial" panose="020B0604020202020204" pitchFamily="34" charset="0"/>
              </a:rPr>
              <a:t>-nerazboritost</a:t>
            </a:r>
          </a:p>
          <a:p>
            <a:r>
              <a:rPr lang="hr-HR" sz="2400" dirty="0">
                <a:latin typeface="Segoe Print" panose="02000600000000000000" pitchFamily="2" charset="0"/>
                <a:cs typeface="Arial" panose="020B0604020202020204" pitchFamily="34" charset="0"/>
              </a:rPr>
              <a:t>-nepravednost</a:t>
            </a:r>
          </a:p>
          <a:p>
            <a:r>
              <a:rPr lang="hr-HR" sz="2400" dirty="0">
                <a:latin typeface="Segoe Print" panose="02000600000000000000" pitchFamily="2" charset="0"/>
                <a:cs typeface="Arial" panose="020B0604020202020204" pitchFamily="34" charset="0"/>
              </a:rPr>
              <a:t>-neumjerenost</a:t>
            </a:r>
          </a:p>
          <a:p>
            <a:r>
              <a:rPr lang="hr-HR" sz="2400" dirty="0">
                <a:latin typeface="Segoe Print" panose="02000600000000000000" pitchFamily="2" charset="0"/>
                <a:cs typeface="Arial" panose="020B0604020202020204" pitchFamily="34" charset="0"/>
              </a:rPr>
              <a:t>-nevjera</a:t>
            </a:r>
          </a:p>
          <a:p>
            <a:r>
              <a:rPr lang="hr-HR" sz="2400" dirty="0">
                <a:latin typeface="Segoe Print" panose="02000600000000000000" pitchFamily="2" charset="0"/>
                <a:cs typeface="Arial" panose="020B0604020202020204" pitchFamily="34" charset="0"/>
              </a:rPr>
              <a:t>-očaj, preuzetnost</a:t>
            </a:r>
          </a:p>
          <a:p>
            <a:r>
              <a:rPr lang="hr-HR" sz="2400" dirty="0">
                <a:latin typeface="Segoe Print" panose="02000600000000000000" pitchFamily="2" charset="0"/>
                <a:cs typeface="Arial" panose="020B0604020202020204" pitchFamily="34" charset="0"/>
              </a:rPr>
              <a:t>-mržnja</a:t>
            </a:r>
          </a:p>
        </p:txBody>
      </p:sp>
    </p:spTree>
    <p:extLst>
      <p:ext uri="{BB962C8B-B14F-4D97-AF65-F5344CB8AC3E}">
        <p14:creationId xmlns:p14="http://schemas.microsoft.com/office/powerpoint/2010/main" val="314176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637845F-0E07-4C50-BDE3-EBF73E4072E5}"/>
              </a:ext>
            </a:extLst>
          </p:cNvPr>
          <p:cNvSpPr txBox="1"/>
          <p:nvPr/>
        </p:nvSpPr>
        <p:spPr>
          <a:xfrm>
            <a:off x="0" y="16625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latin typeface="Segoe Print" panose="02000600000000000000" pitchFamily="2" charset="0"/>
              </a:rPr>
              <a:t>Tajna smrti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038FC4B-29DD-429B-B5B3-5DCE892BDF7D}"/>
              </a:ext>
            </a:extLst>
          </p:cNvPr>
          <p:cNvSpPr txBox="1"/>
          <p:nvPr/>
        </p:nvSpPr>
        <p:spPr>
          <a:xfrm>
            <a:off x="1" y="997879"/>
            <a:ext cx="1219199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-Što je smrt?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	-kraj zemaljskog života</a:t>
            </a:r>
          </a:p>
          <a:p>
            <a:r>
              <a:rPr lang="hr-HR" sz="2800" dirty="0">
                <a:latin typeface="Segoe Print" panose="02000600000000000000" pitchFamily="2" charset="0"/>
              </a:rPr>
              <a:t>	</a:t>
            </a:r>
          </a:p>
          <a:p>
            <a:r>
              <a:rPr lang="hr-HR" sz="2800" dirty="0">
                <a:latin typeface="Segoe Print" panose="02000600000000000000" pitchFamily="2" charset="0"/>
              </a:rPr>
              <a:t>	-prelazak u život vječni (za vjernike)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	-dijeljenje duše od tijela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	-tijelo je raspadljivo, a duša besmrtna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	-osobni susret s Bogom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	-trenutak otkrivanja konačne istine o našem životu</a:t>
            </a:r>
          </a:p>
        </p:txBody>
      </p:sp>
    </p:spTree>
    <p:extLst>
      <p:ext uri="{BB962C8B-B14F-4D97-AF65-F5344CB8AC3E}">
        <p14:creationId xmlns:p14="http://schemas.microsoft.com/office/powerpoint/2010/main" val="7226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tekst&#10;&#10;Opis je automatski generiran">
            <a:extLst>
              <a:ext uri="{FF2B5EF4-FFF2-40B4-BE49-F238E27FC236}">
                <a16:creationId xmlns:a16="http://schemas.microsoft.com/office/drawing/2014/main" id="{CD28D08E-5485-4294-BE89-F360DAD26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76199"/>
            <a:ext cx="12153254" cy="214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37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E0650D5-1D43-4608-9E70-6018684E5F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48" r="1" b="11640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0957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D72C7EEC-D24A-4F6D-8AFC-AAFA4F8A22DB}"/>
              </a:ext>
            </a:extLst>
          </p:cNvPr>
          <p:cNvSpPr txBox="1"/>
          <p:nvPr/>
        </p:nvSpPr>
        <p:spPr>
          <a:xfrm>
            <a:off x="1" y="745724"/>
            <a:ext cx="3764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Posebni (osobni) sud: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6A7ACA76-6880-4220-BA71-CA98D133EBE3}"/>
              </a:ext>
            </a:extLst>
          </p:cNvPr>
          <p:cNvSpPr txBox="1"/>
          <p:nvPr/>
        </p:nvSpPr>
        <p:spPr>
          <a:xfrm>
            <a:off x="3852909" y="745724"/>
            <a:ext cx="833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-u trenutku smrti čovjek se prvi put izravno susreće s Bogom („licem u lice”), i stavlja svoj život u odnos prema Kristu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A9D9BA1-D444-43E7-BAC9-AEB6DA34A666}"/>
              </a:ext>
            </a:extLst>
          </p:cNvPr>
          <p:cNvSpPr txBox="1"/>
          <p:nvPr/>
        </p:nvSpPr>
        <p:spPr>
          <a:xfrm>
            <a:off x="0" y="2858610"/>
            <a:ext cx="2707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Posljednji sud: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3637A10-F53C-4C11-A43B-5FFBD99D05A3}"/>
              </a:ext>
            </a:extLst>
          </p:cNvPr>
          <p:cNvSpPr txBox="1"/>
          <p:nvPr/>
        </p:nvSpPr>
        <p:spPr>
          <a:xfrm>
            <a:off x="2536056" y="2858610"/>
            <a:ext cx="8339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-dolazi na kraju vremena kada će Krist ponovno doći suditi žive i mrtve</a:t>
            </a:r>
          </a:p>
        </p:txBody>
      </p:sp>
    </p:spTree>
    <p:extLst>
      <p:ext uri="{BB962C8B-B14F-4D97-AF65-F5344CB8AC3E}">
        <p14:creationId xmlns:p14="http://schemas.microsoft.com/office/powerpoint/2010/main" val="383474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-88776" y="2712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>
                <a:latin typeface="Segoe Print" panose="02000600000000000000" pitchFamily="2" charset="0"/>
              </a:rPr>
              <a:t>Vječni život</a:t>
            </a:r>
            <a:endParaRPr lang="hr-HR" sz="3200" b="1" dirty="0">
              <a:latin typeface="Segoe Print" panose="02000600000000000000" pitchFamily="2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0" y="1184856"/>
            <a:ext cx="1622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-pakao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1414529" y="1206191"/>
            <a:ext cx="9362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-stanje vječne odijeljenosti od Boga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0" y="2150772"/>
            <a:ext cx="978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-raj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811369" y="2162581"/>
            <a:ext cx="10406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-biti u potpunom zajedništvu s Bogom</a:t>
            </a:r>
          </a:p>
          <a:p>
            <a:r>
              <a:rPr lang="hr-HR" sz="2800" dirty="0">
                <a:latin typeface="Segoe Print" panose="02000600000000000000" pitchFamily="2" charset="0"/>
              </a:rPr>
              <a:t>-stanje beskrajne sreće, konačni susret s Bogom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0" y="3947601"/>
            <a:ext cx="2949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-čistilište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1761404" y="3947601"/>
            <a:ext cx="100197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-vrijeme čišćenja duša pokojnika</a:t>
            </a:r>
          </a:p>
          <a:p>
            <a:r>
              <a:rPr lang="hr-HR" sz="2800" dirty="0">
                <a:latin typeface="Segoe Print" panose="02000600000000000000" pitchFamily="2" charset="0"/>
              </a:rPr>
              <a:t>-međurazdoblje između posebnog suda i posljednjeg suda</a:t>
            </a:r>
          </a:p>
        </p:txBody>
      </p:sp>
    </p:spTree>
    <p:extLst>
      <p:ext uri="{BB962C8B-B14F-4D97-AF65-F5344CB8AC3E}">
        <p14:creationId xmlns:p14="http://schemas.microsoft.com/office/powerpoint/2010/main" val="131001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>
            <a:extLst>
              <a:ext uri="{FF2B5EF4-FFF2-40B4-BE49-F238E27FC236}">
                <a16:creationId xmlns:a16="http://schemas.microsoft.com/office/drawing/2014/main" id="{7E12613A-9989-4F50-9D5C-52091D1CD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5888"/>
            <a:ext cx="9144000" cy="16319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r-HR" altLang="sr-Latn-R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TKO SU PROROCI?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hr-HR" altLang="sr-Latn-R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Poziv i poslanje proroka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F84FBFA9-09D6-48FF-8005-F197B230A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912" y="2238376"/>
            <a:ext cx="1692276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3600"/>
              <a:t>Proroci  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CB492218-C65D-452F-A46E-94A62F7F7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2238376"/>
            <a:ext cx="758348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3600"/>
              <a:t>-su </a:t>
            </a:r>
            <a:r>
              <a:rPr lang="hr-HR" altLang="sr-Latn-RS" sz="3600" b="1"/>
              <a:t>Božji izabranici </a:t>
            </a:r>
            <a:r>
              <a:rPr lang="hr-HR" altLang="sr-Latn-RS" sz="3600"/>
              <a:t>koje </a:t>
            </a:r>
            <a:r>
              <a:rPr lang="hr-HR" altLang="sr-Latn-RS" sz="3600" b="1"/>
              <a:t>Bog poziva </a:t>
            </a:r>
            <a:r>
              <a:rPr lang="hr-HR" altLang="sr-Latn-RS" sz="3600"/>
              <a:t>da budu </a:t>
            </a:r>
            <a:r>
              <a:rPr lang="hr-HR" altLang="sr-Latn-RS" sz="3600" b="1"/>
              <a:t>vjesnici</a:t>
            </a:r>
            <a:r>
              <a:rPr lang="hr-HR" altLang="sr-Latn-RS" sz="3600"/>
              <a:t> i </a:t>
            </a:r>
            <a:r>
              <a:rPr lang="hr-HR" altLang="sr-Latn-RS" sz="3600" b="1"/>
              <a:t>tumači</a:t>
            </a:r>
            <a:r>
              <a:rPr lang="hr-HR" altLang="sr-Latn-RS" sz="3600"/>
              <a:t> njegove riječi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3600"/>
              <a:t>-sposobni su prosuditi sadašnjost i vidjeti budućnost u Božjem svjetlu</a:t>
            </a:r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674BF4B3-B879-46B5-9F2B-A5D9090F2C69}"/>
              </a:ext>
            </a:extLst>
          </p:cNvPr>
          <p:cNvSpPr/>
          <p:nvPr/>
        </p:nvSpPr>
        <p:spPr>
          <a:xfrm>
            <a:off x="3151188" y="63501"/>
            <a:ext cx="6119812" cy="708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0BBF3612-BA1E-4719-A8C5-9090511B8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6" y="115889"/>
            <a:ext cx="54070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4000"/>
              <a:t>-oblici proročke službe: 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18D11F42-1F47-4FC7-A989-ECDEF3BBE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981076"/>
            <a:ext cx="3683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4000"/>
              <a:t>-ohrabrivanje 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7EA3FF8-4986-4D26-A3A4-BE5CDA0D3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1" y="115889"/>
            <a:ext cx="39417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4000"/>
              <a:t>-prekoravanje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E32B6C2C-3AA2-468A-AE63-6A96B9611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575" y="5964239"/>
            <a:ext cx="7740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4000">
                <a:cs typeface="Times New Roman" panose="02020603050405020304" pitchFamily="18" charset="0"/>
              </a:rPr>
              <a:t>-</a:t>
            </a:r>
            <a:r>
              <a:rPr lang="hr-HR" altLang="sr-Latn-RS" sz="4000">
                <a:cs typeface="Times New Roman" panose="02020603050405020304" pitchFamily="18" charset="0"/>
                <a:hlinkClick r:id="rId2" action="ppaction://hlinksldjump"/>
              </a:rPr>
              <a:t>Mojsije</a:t>
            </a:r>
            <a:r>
              <a:rPr lang="hr-HR" altLang="sr-Latn-RS" sz="4000">
                <a:cs typeface="Times New Roman" panose="02020603050405020304" pitchFamily="18" charset="0"/>
              </a:rPr>
              <a:t> – prvi i najveći prorok SZ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4283EB9F-8312-4007-BC5E-5EE4F9CA515D}"/>
              </a:ext>
            </a:extLst>
          </p:cNvPr>
          <p:cNvSpPr/>
          <p:nvPr/>
        </p:nvSpPr>
        <p:spPr>
          <a:xfrm>
            <a:off x="1703389" y="1989139"/>
            <a:ext cx="1728787" cy="708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E4463E1-67C8-4D49-94D8-DE6B7FE3D281}"/>
              </a:ext>
            </a:extLst>
          </p:cNvPr>
          <p:cNvSpPr txBox="1"/>
          <p:nvPr/>
        </p:nvSpPr>
        <p:spPr>
          <a:xfrm>
            <a:off x="1524000" y="1381126"/>
            <a:ext cx="9144000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4000" dirty="0">
                <a:solidFill>
                  <a:srgbClr val="000000"/>
                </a:solidFill>
              </a:rPr>
              <a:t>-proroci: </a:t>
            </a:r>
          </a:p>
          <a:p>
            <a:pPr>
              <a:defRPr/>
            </a:pPr>
            <a:r>
              <a:rPr lang="hr-HR" sz="4000" dirty="0">
                <a:solidFill>
                  <a:srgbClr val="000000"/>
                </a:solidFill>
              </a:rPr>
              <a:t>- pozivaju na vjeru u jednog Boga </a:t>
            </a:r>
          </a:p>
          <a:p>
            <a:pPr>
              <a:defRPr/>
            </a:pPr>
            <a:r>
              <a:rPr lang="hr-HR" sz="4000" dirty="0">
                <a:solidFill>
                  <a:srgbClr val="000000"/>
                </a:solidFill>
              </a:rPr>
              <a:t>- prekoravaju narod zbog kršenja Saveza </a:t>
            </a:r>
          </a:p>
          <a:p>
            <a:pPr>
              <a:defRPr/>
            </a:pPr>
            <a:r>
              <a:rPr lang="hr-HR" sz="4000" dirty="0">
                <a:solidFill>
                  <a:srgbClr val="000000"/>
                </a:solidFill>
              </a:rPr>
              <a:t>- ohrabruju narod u teškim situacijama </a:t>
            </a:r>
          </a:p>
          <a:p>
            <a:pPr>
              <a:defRPr/>
            </a:pPr>
            <a:r>
              <a:rPr lang="hr-HR" sz="4000" dirty="0">
                <a:solidFill>
                  <a:srgbClr val="000000"/>
                </a:solidFill>
              </a:rPr>
              <a:t>- pozivaju na obraćenje </a:t>
            </a:r>
          </a:p>
          <a:p>
            <a:pPr>
              <a:defRPr/>
            </a:pPr>
            <a:r>
              <a:rPr lang="hr-HR" sz="4000" dirty="0">
                <a:solidFill>
                  <a:srgbClr val="000000"/>
                </a:solidFill>
              </a:rPr>
              <a:t>- naviještaju dolazak Mesije </a:t>
            </a:r>
          </a:p>
          <a:p>
            <a:pPr>
              <a:defRPr/>
            </a:pPr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D129B8A5-C604-4643-992F-26817BB27D42}"/>
              </a:ext>
            </a:extLst>
          </p:cNvPr>
          <p:cNvSpPr/>
          <p:nvPr/>
        </p:nvSpPr>
        <p:spPr>
          <a:xfrm>
            <a:off x="1547814" y="31750"/>
            <a:ext cx="42968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4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-podjela proroka SZ:</a:t>
            </a:r>
            <a:endParaRPr lang="hr-HR" sz="4000" dirty="0">
              <a:latin typeface="+mj-lt"/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FB5993B9-B5A1-4468-ADC8-A07305E5544E}"/>
              </a:ext>
            </a:extLst>
          </p:cNvPr>
          <p:cNvSpPr/>
          <p:nvPr/>
        </p:nvSpPr>
        <p:spPr>
          <a:xfrm>
            <a:off x="3767138" y="666751"/>
            <a:ext cx="3408362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4000" dirty="0">
                <a:latin typeface="+mj-lt"/>
                <a:ea typeface="Times New Roman" panose="02020603050405020304" pitchFamily="18" charset="0"/>
              </a:rPr>
              <a:t>-stariji proroci: </a:t>
            </a:r>
          </a:p>
          <a:p>
            <a:pPr>
              <a:defRPr/>
            </a:pPr>
            <a:r>
              <a:rPr lang="hr-HR" sz="4000" dirty="0">
                <a:latin typeface="+mj-lt"/>
                <a:ea typeface="Times New Roman" panose="02020603050405020304" pitchFamily="18" charset="0"/>
              </a:rPr>
              <a:t>   </a:t>
            </a:r>
            <a:r>
              <a:rPr lang="hr-HR" sz="4000" i="1" dirty="0">
                <a:latin typeface="+mj-lt"/>
                <a:ea typeface="Times New Roman" panose="02020603050405020304" pitchFamily="18" charset="0"/>
              </a:rPr>
              <a:t>(govornici)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70C9997B-5EEA-40BA-9198-2CB24D710987}"/>
              </a:ext>
            </a:extLst>
          </p:cNvPr>
          <p:cNvSpPr/>
          <p:nvPr/>
        </p:nvSpPr>
        <p:spPr>
          <a:xfrm>
            <a:off x="3795714" y="3271838"/>
            <a:ext cx="30837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4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-proroci pisci: </a:t>
            </a:r>
            <a:endParaRPr lang="hr-HR" sz="4000" dirty="0">
              <a:latin typeface="+mj-lt"/>
            </a:endParaRPr>
          </a:p>
        </p:txBody>
      </p:sp>
      <p:cxnSp>
        <p:nvCxnSpPr>
          <p:cNvPr id="6" name="Ravni poveznik 5">
            <a:extLst>
              <a:ext uri="{FF2B5EF4-FFF2-40B4-BE49-F238E27FC236}">
                <a16:creationId xmlns:a16="http://schemas.microsoft.com/office/drawing/2014/main" id="{3D6EB81F-92C3-4D0A-99A5-E57E4825F99B}"/>
              </a:ext>
            </a:extLst>
          </p:cNvPr>
          <p:cNvCxnSpPr>
            <a:endCxn id="9" idx="0"/>
          </p:cNvCxnSpPr>
          <p:nvPr/>
        </p:nvCxnSpPr>
        <p:spPr>
          <a:xfrm flipH="1">
            <a:off x="3490914" y="4068763"/>
            <a:ext cx="1443037" cy="773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>
            <a:extLst>
              <a:ext uri="{FF2B5EF4-FFF2-40B4-BE49-F238E27FC236}">
                <a16:creationId xmlns:a16="http://schemas.microsoft.com/office/drawing/2014/main" id="{BE77FB6C-3B34-4685-B2FD-D878185CFDC7}"/>
              </a:ext>
            </a:extLst>
          </p:cNvPr>
          <p:cNvCxnSpPr>
            <a:cxnSpLocks/>
          </p:cNvCxnSpPr>
          <p:nvPr/>
        </p:nvCxnSpPr>
        <p:spPr>
          <a:xfrm>
            <a:off x="6167439" y="4198938"/>
            <a:ext cx="2625725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avokutnik 8">
            <a:extLst>
              <a:ext uri="{FF2B5EF4-FFF2-40B4-BE49-F238E27FC236}">
                <a16:creationId xmlns:a16="http://schemas.microsoft.com/office/drawing/2014/main" id="{BFF91E6F-4434-4AEE-BF27-F3812F79895D}"/>
              </a:ext>
            </a:extLst>
          </p:cNvPr>
          <p:cNvSpPr/>
          <p:nvPr/>
        </p:nvSpPr>
        <p:spPr>
          <a:xfrm>
            <a:off x="1006475" y="4841875"/>
            <a:ext cx="4967288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4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	veliki (4)</a:t>
            </a:r>
          </a:p>
          <a:p>
            <a:pPr algn="ctr" eaLnBrk="1" hangingPunct="1">
              <a:defRPr/>
            </a:pPr>
            <a:r>
              <a:rPr lang="hr-HR" sz="4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(Izaija, Jeremija, Ezekiel, Daniel )</a:t>
            </a:r>
            <a:endParaRPr lang="hr-HR" sz="4000" dirty="0">
              <a:latin typeface="+mj-lt"/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65CED92B-250D-4CEB-A90A-C7427205BB8D}"/>
              </a:ext>
            </a:extLst>
          </p:cNvPr>
          <p:cNvSpPr/>
          <p:nvPr/>
        </p:nvSpPr>
        <p:spPr>
          <a:xfrm>
            <a:off x="8128001" y="5189538"/>
            <a:ext cx="21178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4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mali (12) </a:t>
            </a:r>
            <a:endParaRPr lang="hr-HR" sz="4000" dirty="0">
              <a:latin typeface="+mj-lt"/>
            </a:endParaRPr>
          </a:p>
        </p:txBody>
      </p:sp>
      <p:sp>
        <p:nvSpPr>
          <p:cNvPr id="15" name="Pravokutnik 14">
            <a:hlinkClick r:id="rId2" action="ppaction://hlinksldjump"/>
            <a:extLst>
              <a:ext uri="{FF2B5EF4-FFF2-40B4-BE49-F238E27FC236}">
                <a16:creationId xmlns:a16="http://schemas.microsoft.com/office/drawing/2014/main" id="{380905D7-D184-4981-B870-1C490C10DE41}"/>
              </a:ext>
            </a:extLst>
          </p:cNvPr>
          <p:cNvSpPr/>
          <p:nvPr/>
        </p:nvSpPr>
        <p:spPr>
          <a:xfrm>
            <a:off x="8393113" y="3644901"/>
            <a:ext cx="798512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 sz="400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61DE255C-83FA-4CD1-9244-1C3F4CF85BCA}"/>
              </a:ext>
            </a:extLst>
          </p:cNvPr>
          <p:cNvSpPr/>
          <p:nvPr/>
        </p:nvSpPr>
        <p:spPr>
          <a:xfrm>
            <a:off x="6523039" y="666750"/>
            <a:ext cx="320992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4000" dirty="0">
                <a:latin typeface="+mj-lt"/>
                <a:ea typeface="Times New Roman" panose="02020603050405020304" pitchFamily="18" charset="0"/>
              </a:rPr>
              <a:t>Samuel</a:t>
            </a:r>
          </a:p>
          <a:p>
            <a:pPr algn="ctr">
              <a:defRPr/>
            </a:pPr>
            <a:r>
              <a:rPr lang="hr-HR" sz="4000" dirty="0" err="1">
                <a:latin typeface="+mj-lt"/>
                <a:ea typeface="Times New Roman" panose="02020603050405020304" pitchFamily="18" charset="0"/>
              </a:rPr>
              <a:t>Natan</a:t>
            </a:r>
            <a:endParaRPr lang="hr-HR" sz="4000" dirty="0">
              <a:latin typeface="+mj-lt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hr-HR" sz="4000" dirty="0">
                <a:latin typeface="+mj-lt"/>
                <a:ea typeface="Times New Roman" panose="02020603050405020304" pitchFamily="18" charset="0"/>
              </a:rPr>
              <a:t>Ilija</a:t>
            </a:r>
          </a:p>
          <a:p>
            <a:pPr algn="ctr">
              <a:defRPr/>
            </a:pPr>
            <a:r>
              <a:rPr lang="hr-HR" sz="4000" dirty="0">
                <a:latin typeface="+mj-lt"/>
                <a:ea typeface="Times New Roman" panose="02020603050405020304" pitchFamily="18" charset="0"/>
              </a:rPr>
              <a:t>Elizej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C983B264-A1C1-46F6-B2F4-866BEEC08D18}"/>
              </a:ext>
            </a:extLst>
          </p:cNvPr>
          <p:cNvSpPr/>
          <p:nvPr/>
        </p:nvSpPr>
        <p:spPr>
          <a:xfrm>
            <a:off x="4079875" y="3429000"/>
            <a:ext cx="273685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378B0C17-AFAB-4883-8EE6-E117C6B34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8914"/>
            <a:ext cx="9144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4000">
                <a:cs typeface="Times New Roman" panose="02020603050405020304" pitchFamily="18" charset="0"/>
              </a:rPr>
              <a:t>-Ivan Krstitelj – posljednji prorok SZ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4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4000">
                <a:cs typeface="Times New Roman" panose="02020603050405020304" pitchFamily="18" charset="0"/>
              </a:rPr>
              <a:t>- Isus Krist – ispunjenje svih starozavjetnih proročanstava i obećanja</a:t>
            </a:r>
            <a:endParaRPr lang="hr-HR" altLang="sr-Latn-R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82BD0483-7FCD-498A-82FA-084620A50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5889"/>
            <a:ext cx="9144000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4000" b="1">
                <a:hlinkClick r:id="rId2" action="ppaction://hlinksldjump"/>
              </a:rPr>
              <a:t>Prorok Ilija </a:t>
            </a:r>
            <a:r>
              <a:rPr lang="hr-HR" altLang="sr-Latn-RS" sz="4000" b="1"/>
              <a:t>– borac za vjeru u jednoga Boga</a:t>
            </a:r>
          </a:p>
          <a:p>
            <a:pPr>
              <a:spcBef>
                <a:spcPct val="0"/>
              </a:spcBef>
              <a:buFontTx/>
              <a:buNone/>
            </a:pPr>
            <a:endParaRPr lang="hr-HR" altLang="sr-Latn-RS" sz="4000"/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4000"/>
              <a:t>-djelovao u 9. st. prije Krista, u Izraelu (Sjeverno kraljevstvo)</a:t>
            </a:r>
          </a:p>
          <a:p>
            <a:pPr>
              <a:spcBef>
                <a:spcPct val="0"/>
              </a:spcBef>
              <a:buFontTx/>
              <a:buNone/>
            </a:pPr>
            <a:endParaRPr lang="hr-HR" altLang="sr-Latn-RS" sz="4000"/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4000"/>
              <a:t>-poticao narod na priznanje Gospodina kao jedinoga Boga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41943554-37EE-4630-8489-99613FB76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476251"/>
            <a:ext cx="9144000" cy="56943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r-HR" altLang="sr-Latn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egoe Print" panose="02000600000000000000" pitchFamily="2" charset="0"/>
                <a:cs typeface="Arial" charset="0"/>
              </a:rPr>
              <a:t>Ivan Krstitelj – </a:t>
            </a:r>
            <a:r>
              <a:rPr lang="hr-HR" altLang="sr-Latn-R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egoe Print" panose="02000600000000000000" pitchFamily="2" charset="0"/>
                <a:cs typeface="Arial" charset="0"/>
              </a:rPr>
              <a:t>Mesijin</a:t>
            </a:r>
            <a:r>
              <a:rPr lang="hr-HR" altLang="sr-Latn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egoe Print" panose="02000600000000000000" pitchFamily="2" charset="0"/>
                <a:cs typeface="Arial" charset="0"/>
              </a:rPr>
              <a:t> preteča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hr-HR" altLang="sr-Latn-RS" sz="2800" dirty="0">
                <a:latin typeface="Segoe Print" panose="02000600000000000000" pitchFamily="2" charset="0"/>
                <a:cs typeface="Arial" charset="0"/>
              </a:rPr>
              <a:t>	-posljednji veliki starozavjetni prorok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hr-HR" altLang="sr-Latn-RS" sz="2800" dirty="0">
                <a:latin typeface="Segoe Print" panose="02000600000000000000" pitchFamily="2" charset="0"/>
                <a:cs typeface="Arial" charset="0"/>
              </a:rPr>
              <a:t>	-</a:t>
            </a:r>
            <a:r>
              <a:rPr lang="hr-HR" altLang="sr-Latn-RS" sz="2800" b="1" dirty="0">
                <a:latin typeface="Segoe Print" panose="02000600000000000000" pitchFamily="2" charset="0"/>
                <a:cs typeface="Arial" charset="0"/>
              </a:rPr>
              <a:t>poziva</a:t>
            </a:r>
            <a:r>
              <a:rPr lang="hr-HR" altLang="sr-Latn-RS" sz="2800" dirty="0">
                <a:latin typeface="Segoe Print" panose="02000600000000000000" pitchFamily="2" charset="0"/>
                <a:cs typeface="Arial" charset="0"/>
              </a:rPr>
              <a:t> narod na obraćenje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hr-HR" altLang="sr-Latn-RS" sz="2800" b="1" dirty="0">
                <a:latin typeface="Segoe Print" panose="02000600000000000000" pitchFamily="2" charset="0"/>
                <a:cs typeface="Arial" charset="0"/>
              </a:rPr>
              <a:t>	-krsti</a:t>
            </a:r>
            <a:r>
              <a:rPr lang="hr-HR" altLang="sr-Latn-RS" sz="2800" dirty="0">
                <a:latin typeface="Segoe Print" panose="02000600000000000000" pitchFamily="2" charset="0"/>
                <a:cs typeface="Arial" charset="0"/>
              </a:rPr>
              <a:t> vodom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hr-HR" altLang="sr-Latn-RS" sz="2800" b="1" dirty="0">
                <a:latin typeface="Segoe Print" panose="02000600000000000000" pitchFamily="2" charset="0"/>
                <a:cs typeface="Arial" charset="0"/>
              </a:rPr>
              <a:t>	-priprema</a:t>
            </a:r>
            <a:r>
              <a:rPr lang="hr-HR" altLang="sr-Latn-RS" sz="2800" dirty="0">
                <a:latin typeface="Segoe Print" panose="02000600000000000000" pitchFamily="2" charset="0"/>
                <a:cs typeface="Arial" charset="0"/>
              </a:rPr>
              <a:t> narod na skori dolazak Mesije = 	Isusa Krista = </a:t>
            </a:r>
            <a:r>
              <a:rPr lang="hr-HR" altLang="sr-Latn-RS" sz="2800" b="1" dirty="0">
                <a:latin typeface="Segoe Print" panose="02000600000000000000" pitchFamily="2" charset="0"/>
                <a:cs typeface="Arial" charset="0"/>
              </a:rPr>
              <a:t>PRETEČA ISUSA KRISTA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hr-HR" altLang="sr-Latn-RS" sz="2800" dirty="0">
                <a:latin typeface="Segoe Print" panose="02000600000000000000" pitchFamily="2" charset="0"/>
                <a:cs typeface="Arial" charset="0"/>
              </a:rPr>
              <a:t>	-</a:t>
            </a:r>
            <a:r>
              <a:rPr lang="hr-HR" altLang="sr-Latn-RS" sz="2800" b="1" dirty="0">
                <a:latin typeface="Segoe Print" panose="02000600000000000000" pitchFamily="2" charset="0"/>
                <a:cs typeface="Arial" charset="0"/>
              </a:rPr>
              <a:t>24. lipnja </a:t>
            </a:r>
            <a:r>
              <a:rPr lang="hr-HR" altLang="sr-Latn-RS" sz="2800" dirty="0">
                <a:latin typeface="Segoe Print" panose="02000600000000000000" pitchFamily="2" charset="0"/>
                <a:cs typeface="Arial" charset="0"/>
              </a:rPr>
              <a:t>– svetkovina rođenja Ivana 	Krstitelja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hr-HR" altLang="sr-Latn-RS" sz="2800" dirty="0">
                <a:latin typeface="Segoe Print" panose="02000600000000000000" pitchFamily="2" charset="0"/>
                <a:cs typeface="Arial" charset="0"/>
              </a:rPr>
              <a:t>	-</a:t>
            </a:r>
            <a:r>
              <a:rPr lang="hr-HR" altLang="sr-Latn-RS" sz="2800" b="1" dirty="0">
                <a:latin typeface="Segoe Print" panose="02000600000000000000" pitchFamily="2" charset="0"/>
                <a:cs typeface="Arial" charset="0"/>
              </a:rPr>
              <a:t>29. kolovoza </a:t>
            </a:r>
            <a:r>
              <a:rPr lang="hr-HR" altLang="sr-Latn-RS" sz="2800" dirty="0">
                <a:latin typeface="Segoe Print" panose="02000600000000000000" pitchFamily="2" charset="0"/>
                <a:cs typeface="Arial" charset="0"/>
              </a:rPr>
              <a:t>– spomen mučeništva Ivana 	Krstitelja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A4DC5B1A-0BC6-41EE-865B-56B66AB2FEF6}"/>
              </a:ext>
            </a:extLst>
          </p:cNvPr>
          <p:cNvSpPr/>
          <p:nvPr/>
        </p:nvSpPr>
        <p:spPr>
          <a:xfrm>
            <a:off x="3324225" y="3617913"/>
            <a:ext cx="4535488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C1FBE2CA-E338-46C5-A50D-38EC77666767}"/>
              </a:ext>
            </a:extLst>
          </p:cNvPr>
          <p:cNvSpPr/>
          <p:nvPr/>
        </p:nvSpPr>
        <p:spPr>
          <a:xfrm>
            <a:off x="3324225" y="3617913"/>
            <a:ext cx="4535488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338AA0F-4D00-4DF5-A2A1-6EDE1A405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981076"/>
            <a:ext cx="3348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800">
                <a:latin typeface="Segoe Print" panose="02000600000000000000" pitchFamily="2" charset="0"/>
              </a:rPr>
              <a:t>Ivan o Isusu: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9C04C332-78C0-4F70-BEF3-154B9DA96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601" y="981075"/>
            <a:ext cx="61563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800">
                <a:latin typeface="Segoe Print" panose="02000600000000000000" pitchFamily="2" charset="0"/>
              </a:rPr>
              <a:t>„Evo Jaganjca Božjega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800">
                <a:latin typeface="Segoe Print" panose="02000600000000000000" pitchFamily="2" charset="0"/>
              </a:rPr>
              <a:t> koji odnosi grijeh svijeta.”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2800">
              <a:latin typeface="Segoe Print" panose="020006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800">
                <a:latin typeface="Segoe Print" panose="02000600000000000000" pitchFamily="2" charset="0"/>
              </a:rPr>
              <a:t>„Za mnom dolazi onaj koji je preda mnom jer bijaše prije mene!”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2800">
              <a:latin typeface="Segoe Print" panose="020006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800">
                <a:latin typeface="Segoe Print" panose="02000600000000000000" pitchFamily="2" charset="0"/>
              </a:rPr>
              <a:t>„…To je onaj koji krsti Duhom Svetim!”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2800">
              <a:latin typeface="Segoe Print" panose="020006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800">
                <a:latin typeface="Segoe Print" panose="02000600000000000000" pitchFamily="2" charset="0"/>
              </a:rPr>
              <a:t>„On je Sin Božji!”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62BC32ED-4844-4C73-B9F2-0DDDC6C912CA}"/>
              </a:ext>
            </a:extLst>
          </p:cNvPr>
          <p:cNvSpPr/>
          <p:nvPr/>
        </p:nvSpPr>
        <p:spPr>
          <a:xfrm>
            <a:off x="9515476" y="7073900"/>
            <a:ext cx="1763713" cy="765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ECB6988-235B-4356-A1C8-EC094CA68642}"/>
              </a:ext>
            </a:extLst>
          </p:cNvPr>
          <p:cNvSpPr txBox="1"/>
          <p:nvPr/>
        </p:nvSpPr>
        <p:spPr>
          <a:xfrm>
            <a:off x="0" y="132240"/>
            <a:ext cx="12192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>
                <a:latin typeface="Segoe Print" panose="02000600000000000000" pitchFamily="2" charset="0"/>
              </a:rPr>
              <a:t>BOŽJI SAM ORIGINAL</a:t>
            </a:r>
          </a:p>
          <a:p>
            <a:endParaRPr lang="hr-HR" sz="2000" dirty="0">
              <a:latin typeface="Segoe Print" panose="02000600000000000000" pitchFamily="2" charset="0"/>
            </a:endParaRPr>
          </a:p>
          <a:p>
            <a:r>
              <a:rPr lang="hr-HR" sz="3600" b="1" dirty="0">
                <a:latin typeface="Segoe Print" panose="02000600000000000000" pitchFamily="2" charset="0"/>
              </a:rPr>
              <a:t>Nisam nešto, nego netko</a:t>
            </a:r>
          </a:p>
          <a:p>
            <a:endParaRPr lang="hr-HR" sz="3600" b="1" dirty="0">
              <a:latin typeface="Segoe Print" panose="02000600000000000000" pitchFamily="2" charset="0"/>
            </a:endParaRPr>
          </a:p>
          <a:p>
            <a:r>
              <a:rPr lang="hr-HR" sz="3600" b="1" dirty="0">
                <a:latin typeface="Segoe Print" panose="02000600000000000000" pitchFamily="2" charset="0"/>
              </a:rPr>
              <a:t>-čovjek = stvoren na sliku Božju</a:t>
            </a:r>
          </a:p>
          <a:p>
            <a:endParaRPr lang="hr-HR" sz="2000" dirty="0">
              <a:latin typeface="Segoe Print" panose="02000600000000000000" pitchFamily="2" charset="0"/>
            </a:endParaRPr>
          </a:p>
          <a:p>
            <a:endParaRPr lang="hr-HR" sz="2000" dirty="0">
              <a:latin typeface="Segoe Print" panose="02000600000000000000" pitchFamily="2" charset="0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97E3BD6-9686-4350-9C23-00D0A32CBB68}"/>
              </a:ext>
            </a:extLst>
          </p:cNvPr>
          <p:cNvSpPr txBox="1"/>
          <p:nvPr/>
        </p:nvSpPr>
        <p:spPr>
          <a:xfrm>
            <a:off x="7581530" y="2210539"/>
            <a:ext cx="43056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atin typeface="Segoe Print" panose="02000600000000000000" pitchFamily="2" charset="0"/>
              </a:rPr>
              <a:t>-besmrtna duša</a:t>
            </a:r>
          </a:p>
          <a:p>
            <a:r>
              <a:rPr lang="hr-HR" sz="3600" dirty="0">
                <a:latin typeface="Segoe Print" panose="02000600000000000000" pitchFamily="2" charset="0"/>
              </a:rPr>
              <a:t>-razum</a:t>
            </a:r>
          </a:p>
          <a:p>
            <a:r>
              <a:rPr lang="hr-HR" sz="3600" dirty="0">
                <a:latin typeface="Segoe Print" panose="02000600000000000000" pitchFamily="2" charset="0"/>
              </a:rPr>
              <a:t>-slobodna volja</a:t>
            </a:r>
          </a:p>
          <a:p>
            <a:endParaRPr lang="hr-HR" sz="3600" dirty="0">
              <a:latin typeface="Segoe Print" panose="02000600000000000000" pitchFamily="2" charset="0"/>
            </a:endParaRPr>
          </a:p>
          <a:p>
            <a:r>
              <a:rPr lang="hr-HR" sz="3600" dirty="0">
                <a:latin typeface="Segoe Print" panose="02000600000000000000" pitchFamily="2" charset="0"/>
              </a:rPr>
              <a:t>-spoznavati</a:t>
            </a:r>
          </a:p>
          <a:p>
            <a:r>
              <a:rPr lang="hr-HR" sz="3600" dirty="0">
                <a:latin typeface="Segoe Print" panose="02000600000000000000" pitchFamily="2" charset="0"/>
              </a:rPr>
              <a:t>-stvarati</a:t>
            </a:r>
          </a:p>
          <a:p>
            <a:r>
              <a:rPr lang="hr-HR" sz="3600" dirty="0">
                <a:latin typeface="Segoe Print" panose="02000600000000000000" pitchFamily="2" charset="0"/>
              </a:rPr>
              <a:t>-ljubiti</a:t>
            </a:r>
          </a:p>
        </p:txBody>
      </p:sp>
    </p:spTree>
    <p:extLst>
      <p:ext uri="{BB962C8B-B14F-4D97-AF65-F5344CB8AC3E}">
        <p14:creationId xmlns:p14="http://schemas.microsoft.com/office/powerpoint/2010/main" val="329201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6EE33E5C-DF9E-4118-9113-138A31F9C690}"/>
              </a:ext>
            </a:extLst>
          </p:cNvPr>
          <p:cNvSpPr/>
          <p:nvPr/>
        </p:nvSpPr>
        <p:spPr>
          <a:xfrm>
            <a:off x="3324225" y="3617913"/>
            <a:ext cx="4535488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2735F234-0561-43A7-92EF-29AF7BD9BD66}"/>
              </a:ext>
            </a:extLst>
          </p:cNvPr>
          <p:cNvSpPr txBox="1"/>
          <p:nvPr/>
        </p:nvSpPr>
        <p:spPr>
          <a:xfrm>
            <a:off x="1631950" y="692151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charset="0"/>
              </a:rPr>
              <a:t>Isus Krist je ispunjenje Božjih obećanja </a:t>
            </a:r>
          </a:p>
        </p:txBody>
      </p:sp>
      <p:sp>
        <p:nvSpPr>
          <p:cNvPr id="4101" name="TekstniOkvir 5">
            <a:extLst>
              <a:ext uri="{FF2B5EF4-FFF2-40B4-BE49-F238E27FC236}">
                <a16:creationId xmlns:a16="http://schemas.microsoft.com/office/drawing/2014/main" id="{D39C53AB-9E42-4615-B54F-A2BE31A65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628775"/>
            <a:ext cx="90360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>
                <a:latin typeface="Segoe Print" panose="02000600000000000000" pitchFamily="2" charset="0"/>
              </a:rPr>
              <a:t>	-Isus je novi Adam</a:t>
            </a:r>
          </a:p>
          <a:p>
            <a:pPr>
              <a:spcBef>
                <a:spcPct val="0"/>
              </a:spcBef>
              <a:buFontTx/>
              <a:buNone/>
            </a:pPr>
            <a:endParaRPr lang="hr-HR" altLang="sr-Latn-RS" sz="2800">
              <a:latin typeface="Segoe Print" panose="020006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>
                <a:latin typeface="Segoe Print" panose="02000600000000000000" pitchFamily="2" charset="0"/>
              </a:rPr>
              <a:t>	-Isus Krist je jedini vođa i osloboditelj</a:t>
            </a:r>
          </a:p>
          <a:p>
            <a:pPr>
              <a:spcBef>
                <a:spcPct val="0"/>
              </a:spcBef>
              <a:buFontTx/>
              <a:buNone/>
            </a:pPr>
            <a:endParaRPr lang="hr-HR" altLang="sr-Latn-RS" sz="2800">
              <a:latin typeface="Segoe Print" panose="020006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>
                <a:latin typeface="Segoe Print" panose="02000600000000000000" pitchFamily="2" charset="0"/>
              </a:rPr>
              <a:t>	-Isus Krist je novi i vječni kralj</a:t>
            </a:r>
          </a:p>
          <a:p>
            <a:pPr>
              <a:spcBef>
                <a:spcPct val="0"/>
              </a:spcBef>
              <a:buFontTx/>
              <a:buNone/>
            </a:pPr>
            <a:endParaRPr lang="hr-HR" altLang="sr-Latn-RS" sz="2800">
              <a:latin typeface="Segoe Print" panose="020006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>
                <a:latin typeface="Segoe Print" panose="02000600000000000000" pitchFamily="2" charset="0"/>
              </a:rPr>
              <a:t>	-Isusovo uskrsnuće je nova Pasha</a:t>
            </a:r>
          </a:p>
          <a:p>
            <a:pPr>
              <a:spcBef>
                <a:spcPct val="0"/>
              </a:spcBef>
              <a:buFontTx/>
              <a:buNone/>
            </a:pPr>
            <a:endParaRPr lang="hr-HR" altLang="sr-Latn-RS" sz="2800">
              <a:latin typeface="Segoe Print" panose="020006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>
                <a:latin typeface="Segoe Print" panose="02000600000000000000" pitchFamily="2" charset="0"/>
              </a:rPr>
              <a:t>	-Isus Krist je kruh za vječni život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1BC367E3-2F4F-40A1-88CB-17EA8437B15B}"/>
              </a:ext>
            </a:extLst>
          </p:cNvPr>
          <p:cNvSpPr txBox="1"/>
          <p:nvPr/>
        </p:nvSpPr>
        <p:spPr>
          <a:xfrm>
            <a:off x="0" y="94414"/>
            <a:ext cx="1219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atin typeface="Segoe Print" panose="02000600000000000000" pitchFamily="2" charset="0"/>
              </a:rPr>
              <a:t>-Bog daje čovjeku moć da vlada </a:t>
            </a:r>
          </a:p>
          <a:p>
            <a:r>
              <a:rPr lang="hr-HR" sz="3600" dirty="0">
                <a:latin typeface="Segoe Print" panose="02000600000000000000" pitchFamily="2" charset="0"/>
              </a:rPr>
              <a:t>          </a:t>
            </a:r>
          </a:p>
          <a:p>
            <a:endParaRPr lang="hr-HR" sz="3600" b="1" dirty="0">
              <a:latin typeface="Segoe Print" panose="02000600000000000000" pitchFamily="2" charset="0"/>
            </a:endParaRPr>
          </a:p>
          <a:p>
            <a:r>
              <a:rPr lang="hr-HR" sz="3600" b="1" dirty="0">
                <a:latin typeface="Segoe Print" panose="02000600000000000000" pitchFamily="2" charset="0"/>
              </a:rPr>
              <a:t>				zadatak</a:t>
            </a:r>
            <a:r>
              <a:rPr lang="hr-HR" sz="3600" dirty="0">
                <a:latin typeface="Segoe Print" panose="02000600000000000000" pitchFamily="2" charset="0"/>
              </a:rPr>
              <a:t>: </a:t>
            </a:r>
          </a:p>
          <a:p>
            <a:endParaRPr lang="hr-HR" sz="3600" dirty="0">
              <a:latin typeface="Segoe Print" panose="02000600000000000000" pitchFamily="2" charset="0"/>
            </a:endParaRPr>
          </a:p>
          <a:p>
            <a:r>
              <a:rPr lang="hr-HR" sz="3600" dirty="0">
                <a:latin typeface="Segoe Print" panose="02000600000000000000" pitchFamily="2" charset="0"/>
              </a:rPr>
              <a:t>održati i unaprijediti sklad i ljepotu svijeta </a:t>
            </a:r>
          </a:p>
          <a:p>
            <a:r>
              <a:rPr lang="hr-HR" sz="3600" dirty="0">
                <a:latin typeface="Segoe Print" panose="02000600000000000000" pitchFamily="2" charset="0"/>
              </a:rPr>
              <a:t>– čovjek postaje </a:t>
            </a:r>
            <a:r>
              <a:rPr lang="hr-HR" sz="3600" b="1" dirty="0" err="1">
                <a:latin typeface="Segoe Print" panose="02000600000000000000" pitchFamily="2" charset="0"/>
              </a:rPr>
              <a:t>sustvaratelj</a:t>
            </a:r>
            <a:r>
              <a:rPr lang="hr-HR" sz="3600" dirty="0">
                <a:latin typeface="Segoe Print" panose="02000600000000000000" pitchFamily="2" charset="0"/>
              </a:rPr>
              <a:t> svijeta</a:t>
            </a:r>
          </a:p>
          <a:p>
            <a:endParaRPr lang="hr-HR" sz="3600" dirty="0">
              <a:latin typeface="Segoe Print" panose="02000600000000000000" pitchFamily="2" charset="0"/>
            </a:endParaRPr>
          </a:p>
          <a:p>
            <a:r>
              <a:rPr lang="hr-HR" sz="3600" dirty="0">
                <a:latin typeface="Segoe Print" panose="02000600000000000000" pitchFamily="2" charset="0"/>
              </a:rPr>
              <a:t>-čovjek je jedinstvena osoba (muškarac, žena), neponovljiv, neprocjenljiv, </a:t>
            </a:r>
            <a:r>
              <a:rPr lang="hr-HR" sz="3600" b="1" dirty="0">
                <a:latin typeface="Segoe Print" panose="02000600000000000000" pitchFamily="2" charset="0"/>
              </a:rPr>
              <a:t>original</a:t>
            </a:r>
          </a:p>
        </p:txBody>
      </p:sp>
      <p:sp>
        <p:nvSpPr>
          <p:cNvPr id="3" name="Strelica: desno 2">
            <a:extLst>
              <a:ext uri="{FF2B5EF4-FFF2-40B4-BE49-F238E27FC236}">
                <a16:creationId xmlns:a16="http://schemas.microsoft.com/office/drawing/2014/main" id="{9DD8CB53-9AB6-49F1-932C-7D0E7D864928}"/>
              </a:ext>
            </a:extLst>
          </p:cNvPr>
          <p:cNvSpPr/>
          <p:nvPr/>
        </p:nvSpPr>
        <p:spPr>
          <a:xfrm rot="5400000">
            <a:off x="4433015" y="1180784"/>
            <a:ext cx="585926" cy="16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752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FCD7F550-B68C-4ED6-ACD7-50FE78454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011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9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645D39C0-E4C9-41DD-936D-80D83FB6173C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latin typeface="Segoe Print" panose="02000600000000000000" pitchFamily="2" charset="0"/>
              </a:rPr>
              <a:t>Potrebni smo drugima i drugi nama</a:t>
            </a:r>
          </a:p>
          <a:p>
            <a:endParaRPr lang="hr-HR" sz="3600" b="1" dirty="0">
              <a:latin typeface="Segoe Print" panose="02000600000000000000" pitchFamily="2" charset="0"/>
            </a:endParaRPr>
          </a:p>
          <a:p>
            <a:r>
              <a:rPr lang="hr-HR" sz="3600" dirty="0">
                <a:latin typeface="Segoe Print" panose="02000600000000000000" pitchFamily="2" charset="0"/>
              </a:rPr>
              <a:t>-čovjek se može razviti i ostvariti tek u odnosu i povezanosti drugima</a:t>
            </a:r>
          </a:p>
          <a:p>
            <a:endParaRPr lang="hr-HR" sz="3600" dirty="0">
              <a:latin typeface="Segoe Print" panose="02000600000000000000" pitchFamily="2" charset="0"/>
            </a:endParaRPr>
          </a:p>
        </p:txBody>
      </p:sp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B33FCE8E-0164-432A-AC62-FE859552E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723" y="502802"/>
            <a:ext cx="7240553" cy="619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E5934CE9-F0D3-4B13-A499-B634E1D0C0D1}"/>
              </a:ext>
            </a:extLst>
          </p:cNvPr>
          <p:cNvSpPr txBox="1"/>
          <p:nvPr/>
        </p:nvSpPr>
        <p:spPr>
          <a:xfrm>
            <a:off x="0" y="450334"/>
            <a:ext cx="12192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600" dirty="0">
                <a:latin typeface="Segoe Print" panose="02000600000000000000" pitchFamily="2" charset="0"/>
              </a:rPr>
              <a:t>-drugi su nam potrebni …</a:t>
            </a:r>
          </a:p>
          <a:p>
            <a:endParaRPr lang="hr-HR" sz="3600" dirty="0">
              <a:latin typeface="Segoe Print" panose="02000600000000000000" pitchFamily="2" charset="0"/>
            </a:endParaRPr>
          </a:p>
          <a:p>
            <a:r>
              <a:rPr lang="hr-HR" sz="3600" dirty="0">
                <a:latin typeface="Segoe Print" panose="02000600000000000000" pitchFamily="2" charset="0"/>
              </a:rPr>
              <a:t>		-da steknemo povjerenje u vlastite 				  mogućnosti</a:t>
            </a:r>
          </a:p>
          <a:p>
            <a:r>
              <a:rPr lang="hr-HR" sz="3600" dirty="0">
                <a:latin typeface="Segoe Print" panose="02000600000000000000" pitchFamily="2" charset="0"/>
              </a:rPr>
              <a:t>		-da otkrijemo i prihvatimo svoje slabosti</a:t>
            </a:r>
          </a:p>
          <a:p>
            <a:r>
              <a:rPr lang="hr-HR" sz="3600" dirty="0">
                <a:latin typeface="Segoe Print" panose="02000600000000000000" pitchFamily="2" charset="0"/>
              </a:rPr>
              <a:t>		-da se naučimo upornosti i odgovornosti</a:t>
            </a:r>
          </a:p>
          <a:p>
            <a:endParaRPr lang="hr-HR" sz="3600" dirty="0">
              <a:latin typeface="Segoe Print" panose="02000600000000000000" pitchFamily="2" charset="0"/>
            </a:endParaRPr>
          </a:p>
          <a:p>
            <a:pPr algn="ctr"/>
            <a:r>
              <a:rPr lang="hr-HR" sz="3600" dirty="0">
                <a:solidFill>
                  <a:srgbClr val="FF0000"/>
                </a:solidFill>
                <a:latin typeface="Segoe Print" panose="02000600000000000000" pitchFamily="2" charset="0"/>
              </a:rPr>
              <a:t>U zajednici se ostvaruju naši snovi, </a:t>
            </a:r>
            <a:r>
              <a:rPr lang="hr-HR" sz="3600" dirty="0" err="1">
                <a:solidFill>
                  <a:srgbClr val="FF0000"/>
                </a:solidFill>
                <a:latin typeface="Segoe Print" panose="02000600000000000000" pitchFamily="2" charset="0"/>
              </a:rPr>
              <a:t>uvečavaju</a:t>
            </a:r>
            <a:r>
              <a:rPr lang="hr-HR" sz="3600" dirty="0">
                <a:solidFill>
                  <a:srgbClr val="FF0000"/>
                </a:solidFill>
                <a:latin typeface="Segoe Print" panose="02000600000000000000" pitchFamily="2" charset="0"/>
              </a:rPr>
              <a:t> se radosti i umanjuju patnje.</a:t>
            </a:r>
          </a:p>
        </p:txBody>
      </p:sp>
    </p:spTree>
    <p:extLst>
      <p:ext uri="{BB962C8B-B14F-4D97-AF65-F5344CB8AC3E}">
        <p14:creationId xmlns:p14="http://schemas.microsoft.com/office/powerpoint/2010/main" val="320448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777C637-E884-4CBE-A6E4-C26EE4E94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6" y="1916113"/>
            <a:ext cx="24796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>
                <a:latin typeface="Segoe Print" panose="02000600000000000000" pitchFamily="2" charset="0"/>
              </a:rPr>
              <a:t>-pubertet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BBFA9BC3-6630-4AE9-BED0-E1AFC560EEEC}"/>
              </a:ext>
            </a:extLst>
          </p:cNvPr>
          <p:cNvSpPr txBox="1"/>
          <p:nvPr/>
        </p:nvSpPr>
        <p:spPr>
          <a:xfrm>
            <a:off x="1525588" y="65088"/>
            <a:ext cx="91424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PUTOVIMA ODRASTANJA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A26CE9ED-953F-4485-BBA2-88A932D0E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73100" y="83026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3600">
                <a:latin typeface="Segoe Print" panose="02000600000000000000" pitchFamily="2" charset="0"/>
              </a:rPr>
              <a:t>Procvat duše i tijela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6C35A09E-41AD-4637-A450-6DDF16775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1916114"/>
            <a:ext cx="71278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3600">
                <a:latin typeface="Segoe Print" panose="02000600000000000000" pitchFamily="2" charset="0"/>
              </a:rPr>
              <a:t>-prijelazno razdoblje između djetinjstva i odrasle dobi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3600">
                <a:latin typeface="Segoe Print" panose="02000600000000000000" pitchFamily="2" charset="0"/>
              </a:rPr>
              <a:t>-početak niti kraj nije strogo određen – ovise o više faktora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9E63F8A-0858-4C70-B534-A06000ADF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4365626"/>
            <a:ext cx="5003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sr-Latn-RS" sz="3600">
                <a:latin typeface="Segoe Print" panose="02000600000000000000" pitchFamily="2" charset="0"/>
              </a:rPr>
              <a:t>(tjelesni i duševni razvoj, kulturni, društveni i materijalni uvjeti) </a:t>
            </a:r>
            <a:endParaRPr lang="hr-HR" altLang="sr-Latn-R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C6C57BAB-ED73-4423-A001-B61424FAE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112713"/>
            <a:ext cx="736123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3600" b="1">
                <a:latin typeface="Segoe Print" panose="02000600000000000000" pitchFamily="2" charset="0"/>
              </a:rPr>
              <a:t>-tjelesni razvoj/promjene:</a:t>
            </a:r>
            <a:endParaRPr lang="en-US" altLang="sr-Latn-RS" sz="3600" b="1">
              <a:latin typeface="Segoe Print" panose="02000600000000000000" pitchFamily="2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0BB3580-438F-4449-B9A0-75FE317BF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838201"/>
            <a:ext cx="6959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>
                <a:latin typeface="Segoe Print" panose="02000600000000000000" pitchFamily="2" charset="0"/>
              </a:rPr>
              <a:t>-sazrijevanje spolnih žlijezda,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>
                <a:latin typeface="Segoe Print" panose="02000600000000000000" pitchFamily="2" charset="0"/>
              </a:rPr>
              <a:t>-pojava spolnih osobina,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>
                <a:latin typeface="Segoe Print" panose="02000600000000000000" pitchFamily="2" charset="0"/>
              </a:rPr>
              <a:t>-nagli rast tijela i organa,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>
                <a:latin typeface="Segoe Print" panose="02000600000000000000" pitchFamily="2" charset="0"/>
              </a:rPr>
              <a:t>-spolna zrelost</a:t>
            </a:r>
            <a:endParaRPr lang="en-US" altLang="sr-Latn-RS" sz="3600">
              <a:latin typeface="Segoe Print" panose="02000600000000000000" pitchFamily="2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56C9FF4-CDCC-43C6-A843-36293530B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1" y="3971926"/>
            <a:ext cx="68040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3600" b="1">
                <a:latin typeface="Segoe Print" panose="02000600000000000000" pitchFamily="2" charset="0"/>
              </a:rPr>
              <a:t>-duševni razvoj/promjene:</a:t>
            </a:r>
            <a:endParaRPr lang="en-US" altLang="sr-Latn-RS" sz="3600" b="1">
              <a:latin typeface="Segoe Print" panose="02000600000000000000" pitchFamily="2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F556FB3-6A10-470C-8F7C-3EFAC4A88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76" y="4883150"/>
            <a:ext cx="36163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>
                <a:latin typeface="Segoe Print" panose="02000600000000000000" pitchFamily="2" charset="0"/>
              </a:rPr>
              <a:t>-započinju kasnije, odvijaju se sporije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B00B40FE-5447-4D42-A024-E98289EA8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6" y="4857750"/>
            <a:ext cx="4822825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>
                <a:latin typeface="Segoe Print" panose="02000600000000000000" pitchFamily="2" charset="0"/>
              </a:rPr>
              <a:t>-u razmišljanju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>
                <a:latin typeface="Segoe Print" panose="02000600000000000000" pitchFamily="2" charset="0"/>
              </a:rPr>
              <a:t>-u doživljavanju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>
                <a:latin typeface="Segoe Print" panose="02000600000000000000" pitchFamily="2" charset="0"/>
              </a:rPr>
              <a:t>-u ponašanju</a:t>
            </a:r>
            <a:endParaRPr lang="en-US" altLang="sr-Latn-RS" sz="3600">
              <a:latin typeface="Segoe Print" panose="02000600000000000000" pitchFamily="2" charset="0"/>
            </a:endParaRPr>
          </a:p>
        </p:txBody>
      </p:sp>
      <p:sp>
        <p:nvSpPr>
          <p:cNvPr id="7" name="Desna vitičasta zagrada 6">
            <a:extLst>
              <a:ext uri="{FF2B5EF4-FFF2-40B4-BE49-F238E27FC236}">
                <a16:creationId xmlns:a16="http://schemas.microsoft.com/office/drawing/2014/main" id="{B9504F4B-9F2F-43CA-AF12-AA3EB1A37607}"/>
              </a:ext>
            </a:extLst>
          </p:cNvPr>
          <p:cNvSpPr/>
          <p:nvPr/>
        </p:nvSpPr>
        <p:spPr>
          <a:xfrm>
            <a:off x="8239126" y="952500"/>
            <a:ext cx="377825" cy="190023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 sz="3600">
              <a:ln w="57150">
                <a:solidFill>
                  <a:schemeClr val="tx1"/>
                </a:solidFill>
              </a:ln>
              <a:latin typeface="Segoe Print" panose="02000600000000000000" pitchFamily="2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9B71EEF-6100-4592-A07C-D0C0D1670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2514" y="971551"/>
            <a:ext cx="199548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>
                <a:latin typeface="Segoe Print" panose="02000600000000000000" pitchFamily="2" charset="0"/>
              </a:rPr>
              <a:t>-počinju ranije i odvijaju se brže</a:t>
            </a:r>
          </a:p>
        </p:txBody>
      </p:sp>
      <p:sp>
        <p:nvSpPr>
          <p:cNvPr id="9" name="Desna vitičasta zagrada 8">
            <a:extLst>
              <a:ext uri="{FF2B5EF4-FFF2-40B4-BE49-F238E27FC236}">
                <a16:creationId xmlns:a16="http://schemas.microsoft.com/office/drawing/2014/main" id="{F88CEADE-9C5C-49FD-9E2C-01322F42CBA2}"/>
              </a:ext>
            </a:extLst>
          </p:cNvPr>
          <p:cNvSpPr/>
          <p:nvPr/>
        </p:nvSpPr>
        <p:spPr>
          <a:xfrm>
            <a:off x="5808663" y="4857750"/>
            <a:ext cx="431800" cy="1595438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 sz="4000">
              <a:ln w="111125">
                <a:solidFill>
                  <a:schemeClr val="tx1"/>
                </a:solidFill>
                <a:prstDash val="solid"/>
              </a:ln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1169</Words>
  <Application>Microsoft Office PowerPoint</Application>
  <PresentationFormat>Široki zaslon</PresentationFormat>
  <Paragraphs>190</Paragraphs>
  <Slides>30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Segoe Print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18</cp:revision>
  <dcterms:created xsi:type="dcterms:W3CDTF">2021-09-13T14:18:30Z</dcterms:created>
  <dcterms:modified xsi:type="dcterms:W3CDTF">2021-12-07T08:39:15Z</dcterms:modified>
</cp:coreProperties>
</file>