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27" r:id="rId3"/>
    <p:sldId id="270" r:id="rId4"/>
    <p:sldId id="264" r:id="rId5"/>
    <p:sldId id="271" r:id="rId6"/>
    <p:sldId id="265" r:id="rId7"/>
    <p:sldId id="267" r:id="rId8"/>
    <p:sldId id="266" r:id="rId9"/>
    <p:sldId id="260" r:id="rId10"/>
    <p:sldId id="276" r:id="rId11"/>
    <p:sldId id="277" r:id="rId12"/>
    <p:sldId id="285" r:id="rId13"/>
    <p:sldId id="262" r:id="rId14"/>
    <p:sldId id="268" r:id="rId15"/>
    <p:sldId id="286" r:id="rId16"/>
    <p:sldId id="287" r:id="rId17"/>
    <p:sldId id="321" r:id="rId18"/>
    <p:sldId id="322" r:id="rId19"/>
    <p:sldId id="323" r:id="rId20"/>
    <p:sldId id="259" r:id="rId21"/>
    <p:sldId id="325" r:id="rId22"/>
    <p:sldId id="263" r:id="rId23"/>
    <p:sldId id="324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6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B7E920-D4D2-40E7-BD15-0EAFC5209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F083AF7-BC20-4E37-852E-607578A10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9B9CB6-933F-4582-89FA-6E9025E9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FE90-AFD3-490B-8621-594F205AE7C1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32D52DD-0C20-4FFE-BC2C-422F334F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33D3DFC-AA85-43AB-BDAA-9DDCFF05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1726-A6DA-451C-9263-5080D9A24F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999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42952B-0D70-4373-9345-045C1100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ED929E4-9790-4928-B3F4-EBC3BB789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A6EBFF7-12EA-4BE6-A5D7-F3A784A3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FE90-AFD3-490B-8621-594F205AE7C1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9F9E04D-EEEF-4023-9E2A-D9867122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3E4C69A-2886-4B3A-AB91-5C27AD3A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1726-A6DA-451C-9263-5080D9A24F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32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A12A751-691D-4321-BDFE-AC95165B1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62127F3-FB8D-4AC0-AC9F-246EB1165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52DCC11-BA48-4AE9-9787-D96355CA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FE90-AFD3-490B-8621-594F205AE7C1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4B7024-9A62-4B86-BCA4-943EA46D3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48B233A-F68A-4EBE-9443-9C8149C7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1726-A6DA-451C-9263-5080D9A24F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191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664DFE-E2AC-4DF3-9E7D-A1B998EAB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1919D8-50DC-4595-B804-CB3DFE046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549B94D-87EB-47FC-BA98-6846A3F7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FE90-AFD3-490B-8621-594F205AE7C1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8A94C77-C6CB-4C93-B66C-505399150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ED60E5-D29C-4369-87F7-22E7A5C2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1726-A6DA-451C-9263-5080D9A24F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873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102450-0D6B-4A04-83B5-F38F1FF0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2C278E5-65D8-4DED-9AE3-9F629DBFB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9129FEF-8868-4B93-B7B4-52CC350D5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FE90-AFD3-490B-8621-594F205AE7C1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E4454F3-2AA9-4C2E-A44E-3031C7E8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84B590C-4801-4670-91BC-E1861923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1726-A6DA-451C-9263-5080D9A24F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407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BD650F-9B02-417A-BB9C-36991722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5F8820-9B2D-4CAD-BE5D-A11B96B19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2BA43AF-CA7A-4DC4-84DC-DC74A4D81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BC36B10-3F67-4732-AF85-8951BB01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FE90-AFD3-490B-8621-594F205AE7C1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A989EF8-007A-41EF-9ACE-2292A638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E28F369-B594-4573-81E2-91F5CA7B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1726-A6DA-451C-9263-5080D9A24F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061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FB5A5F-0575-4C4E-9A56-4E879B68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1077B35-6CEF-45C8-9F8A-7726665E3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BE53DAC-B653-4A42-BCCF-3DA828AC4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3309C2F-43AC-4576-9359-C2308164E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851DDC7-886C-458B-8138-79346BDAC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1F12DBD-F581-4F95-9C94-F891EB22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FE90-AFD3-490B-8621-594F205AE7C1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96D31AF-3E00-45E7-A0DE-8E6B758E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FCA79C7-32C6-4A25-B63B-2ABE14A3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1726-A6DA-451C-9263-5080D9A24F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921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B08700-7A4F-4747-B800-318CFDD9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6669790-FF92-4DB5-8A36-A0A12485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FE90-AFD3-490B-8621-594F205AE7C1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D06A0ED-DF2A-469A-8BF3-3B0A7B51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EE6186F-6FD6-4C5E-89EB-4FCF5F8C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1726-A6DA-451C-9263-5080D9A24F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531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5B1FC0E-9AF0-4B85-BD78-38416D1E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FE90-AFD3-490B-8621-594F205AE7C1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50A2693-1C4F-460C-BECF-AC18862C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B2B2154-FE64-4B50-9B7E-613F9AAD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1726-A6DA-451C-9263-5080D9A24F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662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A7353F-2EF5-487F-874C-62996E11C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3CF63D-704B-402C-AC06-4F73BA3E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E3AD4EB-1850-48ED-A436-1405A6DEB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A6A703C-7765-4912-9B62-CB6E9AE6B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FE90-AFD3-490B-8621-594F205AE7C1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D5A88DB-3C80-4E44-9EAA-AC119D7B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59585C4-0AC5-43A8-8DE1-AFE0BA4B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1726-A6DA-451C-9263-5080D9A24F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60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CDF13D-BCA5-4656-8DCD-47D6ECDF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DEDB4A0-47B4-498E-99DE-626F3EB53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B6176BA-B990-4305-BD08-9848801C0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C806DA0-5636-4BE5-8E42-970E1A24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FE90-AFD3-490B-8621-594F205AE7C1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C797207-8C5C-4465-B835-6A624E26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102C0D6-EC81-4EFF-B638-D924E24C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1726-A6DA-451C-9263-5080D9A24F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512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D78A9B1-A099-414E-AFF6-A3D16F27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6455457-41C7-43BD-B92C-E17E8EA6E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7C9BAF3-5AAE-45BC-ACE8-7AD5A62AA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FE90-AFD3-490B-8621-594F205AE7C1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64918DE-02CD-4D8D-B021-7642C47BA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0E45AB7-A7B9-4023-9404-D09A398D0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D1726-A6DA-451C-9263-5080D9A24F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431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bk.hr/biblija/sz/index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bk.hr/biblija/nz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5.2.2._primitivne_religije.ppt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izbornik, Font&#10;&#10;Opis je automatski generiran">
            <a:extLst>
              <a:ext uri="{FF2B5EF4-FFF2-40B4-BE49-F238E27FC236}">
                <a16:creationId xmlns:a16="http://schemas.microsoft.com/office/drawing/2014/main" id="{AFD9527E-53E8-4DE2-8CD0-879EC6134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84" y="0"/>
            <a:ext cx="7267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9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Grčka i Rim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2135560" y="1844825"/>
            <a:ext cx="8532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-religije Grka i Rimljana imaju puno toga zajedničkoga: npr. bogovi su isti ali imaju različita imena</a:t>
            </a:r>
          </a:p>
          <a:p>
            <a:endParaRPr lang="hr-HR" sz="3600" dirty="0"/>
          </a:p>
          <a:p>
            <a:r>
              <a:rPr lang="hr-HR" sz="3600" dirty="0"/>
              <a:t>-božanstva su služila osobito za to da udalje opasnosti koje su prijetile svakodnevnom životu</a:t>
            </a:r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706440828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9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135560" y="788158"/>
            <a:ext cx="8352928" cy="528168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3200" dirty="0"/>
              <a:t>GRČKA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-</a:t>
            </a:r>
            <a:r>
              <a:rPr lang="hr-HR" sz="3200" dirty="0">
                <a:hlinkClick r:id="rId2" action="ppaction://hlinksldjump"/>
              </a:rPr>
              <a:t>bogovi</a:t>
            </a:r>
            <a:r>
              <a:rPr lang="hr-HR" sz="3200" dirty="0"/>
              <a:t> su imali uglavnom ljudske osobine, osim što su besmrtni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-živjeli su na </a:t>
            </a:r>
            <a:r>
              <a:rPr lang="hr-HR" sz="3200" dirty="0">
                <a:hlinkClick r:id="" action="ppaction://noaction"/>
              </a:rPr>
              <a:t>Olimpu</a:t>
            </a:r>
            <a:endParaRPr lang="hr-HR" sz="3200" dirty="0"/>
          </a:p>
          <a:p>
            <a:endParaRPr lang="hr-HR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135561" y="788158"/>
            <a:ext cx="8214841" cy="528168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3200" dirty="0"/>
              <a:t>RIM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-kult predaka (Lari) – zaštitnička božanstva koja štite njihove domove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-osvajanjem drugih zemalja preuzeli su i kult tuđih bogova (osobito grčkih)</a:t>
            </a:r>
          </a:p>
          <a:p>
            <a:pPr>
              <a:buFontTx/>
              <a:buChar char="-"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92828279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148346" y="1055688"/>
            <a:ext cx="3810000" cy="4530725"/>
          </a:xfrm>
          <a:noFill/>
          <a:ln>
            <a:noFill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r-HR" sz="2400" dirty="0">
                <a:solidFill>
                  <a:srgbClr val="FF0000"/>
                </a:solidFill>
              </a:rPr>
              <a:t>GRČKI</a:t>
            </a:r>
            <a:r>
              <a:rPr lang="hr-HR" sz="2400" dirty="0"/>
              <a:t> BOGOVI</a:t>
            </a:r>
          </a:p>
          <a:p>
            <a:pPr algn="ctr">
              <a:buFont typeface="Wingdings" pitchFamily="2" charset="2"/>
              <a:buNone/>
            </a:pPr>
            <a:r>
              <a:rPr lang="hr-HR" sz="2400" dirty="0">
                <a:solidFill>
                  <a:schemeClr val="bg2"/>
                </a:solidFill>
              </a:rPr>
              <a:t>			</a:t>
            </a:r>
            <a:r>
              <a:rPr lang="hr-HR" dirty="0">
                <a:solidFill>
                  <a:srgbClr val="FF0000"/>
                </a:solidFill>
              </a:rPr>
              <a:t>Zeus  </a:t>
            </a:r>
          </a:p>
          <a:p>
            <a:pPr algn="ctr">
              <a:buFont typeface="Wingdings" pitchFamily="2" charset="2"/>
              <a:buNone/>
            </a:pPr>
            <a:r>
              <a:rPr lang="hr-HR" dirty="0">
                <a:solidFill>
                  <a:srgbClr val="FF0000"/>
                </a:solidFill>
              </a:rPr>
              <a:t>			Hera</a:t>
            </a:r>
          </a:p>
          <a:p>
            <a:pPr algn="ctr">
              <a:buFont typeface="Wingdings" pitchFamily="2" charset="2"/>
              <a:buNone/>
            </a:pPr>
            <a:r>
              <a:rPr lang="hr-HR" dirty="0">
                <a:solidFill>
                  <a:srgbClr val="FF0000"/>
                </a:solidFill>
              </a:rPr>
              <a:t>			Atena  </a:t>
            </a:r>
          </a:p>
          <a:p>
            <a:pPr algn="ctr">
              <a:buFont typeface="Wingdings" pitchFamily="2" charset="2"/>
              <a:buNone/>
            </a:pPr>
            <a:endParaRPr lang="hr-HR" sz="2400" dirty="0"/>
          </a:p>
          <a:p>
            <a:pPr algn="ctr">
              <a:buFont typeface="Wingdings" pitchFamily="2" charset="2"/>
              <a:buNone/>
            </a:pPr>
            <a:r>
              <a:rPr lang="hr-HR" sz="2400" dirty="0"/>
              <a:t>Afrodita</a:t>
            </a:r>
          </a:p>
          <a:p>
            <a:pPr algn="ctr">
              <a:buFont typeface="Wingdings" pitchFamily="2" charset="2"/>
              <a:buNone/>
            </a:pPr>
            <a:r>
              <a:rPr lang="hr-HR" sz="2400" dirty="0"/>
              <a:t>Ares</a:t>
            </a:r>
          </a:p>
          <a:p>
            <a:pPr algn="ctr">
              <a:buFont typeface="Wingdings" pitchFamily="2" charset="2"/>
              <a:buNone/>
            </a:pPr>
            <a:r>
              <a:rPr lang="hr-HR" sz="2400" dirty="0"/>
              <a:t>Posejdon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250168" y="1065000"/>
            <a:ext cx="3810000" cy="4530725"/>
          </a:xfrm>
          <a:noFill/>
          <a:ln>
            <a:noFill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2400" dirty="0">
                <a:solidFill>
                  <a:schemeClr val="hlink"/>
                </a:solidFill>
              </a:rPr>
              <a:t>   RIMSKI</a:t>
            </a:r>
            <a:r>
              <a:rPr lang="hr-HR" sz="2400" dirty="0"/>
              <a:t> BOGOVI</a:t>
            </a:r>
          </a:p>
          <a:p>
            <a:pPr>
              <a:buFont typeface="Wingdings" pitchFamily="2" charset="2"/>
              <a:buNone/>
            </a:pPr>
            <a:r>
              <a:rPr lang="hr-HR" dirty="0"/>
              <a:t>  	</a:t>
            </a:r>
            <a:r>
              <a:rPr lang="hr-HR" dirty="0">
                <a:solidFill>
                  <a:schemeClr val="hlink"/>
                </a:solidFill>
              </a:rPr>
              <a:t>Jupiter</a:t>
            </a:r>
          </a:p>
          <a:p>
            <a:pPr>
              <a:buFont typeface="Wingdings" pitchFamily="2" charset="2"/>
              <a:buNone/>
            </a:pPr>
            <a:r>
              <a:rPr lang="hr-HR" dirty="0"/>
              <a:t> 	</a:t>
            </a:r>
            <a:r>
              <a:rPr lang="hr-HR" dirty="0" err="1">
                <a:solidFill>
                  <a:schemeClr val="hlink"/>
                </a:solidFill>
              </a:rPr>
              <a:t>Junona</a:t>
            </a:r>
            <a:r>
              <a:rPr lang="hr-HR" sz="2400" dirty="0"/>
              <a:t>	 </a:t>
            </a:r>
          </a:p>
          <a:p>
            <a:pPr>
              <a:buFont typeface="Wingdings" pitchFamily="2" charset="2"/>
              <a:buNone/>
            </a:pPr>
            <a:r>
              <a:rPr lang="hr-HR" sz="2400" dirty="0">
                <a:solidFill>
                  <a:schemeClr val="hlink"/>
                </a:solidFill>
              </a:rPr>
              <a:t>	</a:t>
            </a:r>
            <a:r>
              <a:rPr lang="hr-HR" dirty="0">
                <a:solidFill>
                  <a:schemeClr val="hlink"/>
                </a:solidFill>
              </a:rPr>
              <a:t>Minerva</a:t>
            </a:r>
          </a:p>
          <a:p>
            <a:pPr algn="ctr">
              <a:buFont typeface="Wingdings" pitchFamily="2" charset="2"/>
              <a:buNone/>
            </a:pPr>
            <a:endParaRPr lang="hr-HR" sz="2400" dirty="0"/>
          </a:p>
          <a:p>
            <a:pPr algn="ctr">
              <a:buFont typeface="Wingdings" pitchFamily="2" charset="2"/>
              <a:buNone/>
            </a:pPr>
            <a:r>
              <a:rPr lang="hr-HR" sz="2400" dirty="0"/>
              <a:t>Venera</a:t>
            </a:r>
          </a:p>
          <a:p>
            <a:pPr algn="ctr">
              <a:buFont typeface="Wingdings" pitchFamily="2" charset="2"/>
              <a:buNone/>
            </a:pPr>
            <a:r>
              <a:rPr lang="hr-HR" sz="2400" dirty="0"/>
              <a:t>Mars</a:t>
            </a:r>
          </a:p>
          <a:p>
            <a:pPr algn="ctr">
              <a:buFont typeface="Wingdings" pitchFamily="2" charset="2"/>
              <a:buNone/>
            </a:pPr>
            <a:r>
              <a:rPr lang="hr-HR" sz="2400" dirty="0"/>
              <a:t>Neptun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5662614" y="1624667"/>
            <a:ext cx="433387" cy="215900"/>
          </a:xfrm>
          <a:prstGeom prst="leftRightArrow">
            <a:avLst>
              <a:gd name="adj1" fmla="val 50000"/>
              <a:gd name="adj2" fmla="val 401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5665783" y="1998790"/>
            <a:ext cx="427046" cy="215900"/>
          </a:xfrm>
          <a:prstGeom prst="leftRightArrow">
            <a:avLst>
              <a:gd name="adj1" fmla="val 50000"/>
              <a:gd name="adj2" fmla="val 467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5662614" y="2386484"/>
            <a:ext cx="433387" cy="215900"/>
          </a:xfrm>
          <a:prstGeom prst="leftRightArrow">
            <a:avLst>
              <a:gd name="adj1" fmla="val 50000"/>
              <a:gd name="adj2" fmla="val 401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4846819" y="3321049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4665843" y="3789040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4918255" y="422108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80028E2-9048-47D6-A742-64193C85B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23825"/>
            <a:ext cx="7906333" cy="169545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53FEA92-1521-4E3D-97AF-ACB6D823F4E3}"/>
              </a:ext>
            </a:extLst>
          </p:cNvPr>
          <p:cNvSpPr txBox="1"/>
          <p:nvPr/>
        </p:nvSpPr>
        <p:spPr>
          <a:xfrm>
            <a:off x="1216241" y="2176404"/>
            <a:ext cx="28586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-ŽIDOVSTVO</a:t>
            </a:r>
          </a:p>
          <a:p>
            <a:r>
              <a:rPr lang="hr-HR" sz="3600" dirty="0"/>
              <a:t>-HINDUIZAM</a:t>
            </a:r>
          </a:p>
          <a:p>
            <a:r>
              <a:rPr lang="hr-HR" sz="3600" dirty="0"/>
              <a:t>-BUDIZAM</a:t>
            </a:r>
          </a:p>
          <a:p>
            <a:r>
              <a:rPr lang="hr-HR" sz="3600" dirty="0"/>
              <a:t>-KRŠĆANSTVO</a:t>
            </a:r>
          </a:p>
          <a:p>
            <a:r>
              <a:rPr lang="hr-HR" sz="3600" dirty="0"/>
              <a:t>-ISLAM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31415D8-A270-4825-8501-9AB8AE487C10}"/>
              </a:ext>
            </a:extLst>
          </p:cNvPr>
          <p:cNvSpPr txBox="1"/>
          <p:nvPr/>
        </p:nvSpPr>
        <p:spPr>
          <a:xfrm>
            <a:off x="4100803" y="2176404"/>
            <a:ext cx="58770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-20. st. prije Krista</a:t>
            </a:r>
          </a:p>
          <a:p>
            <a:r>
              <a:rPr lang="hr-HR" sz="3600" dirty="0"/>
              <a:t>-15. st. prije Krista</a:t>
            </a:r>
          </a:p>
          <a:p>
            <a:r>
              <a:rPr lang="hr-HR" sz="3600" dirty="0"/>
              <a:t>-6. st. prije Krista</a:t>
            </a:r>
          </a:p>
          <a:p>
            <a:r>
              <a:rPr lang="hr-HR" sz="3600" dirty="0"/>
              <a:t>-1. st. poslije Krista</a:t>
            </a:r>
          </a:p>
          <a:p>
            <a:r>
              <a:rPr lang="hr-HR" sz="3600" dirty="0"/>
              <a:t>-7. st. poslije Krista</a:t>
            </a:r>
          </a:p>
        </p:txBody>
      </p:sp>
    </p:spTree>
    <p:extLst>
      <p:ext uri="{BB962C8B-B14F-4D97-AF65-F5344CB8AC3E}">
        <p14:creationId xmlns:p14="http://schemas.microsoft.com/office/powerpoint/2010/main" val="378750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568E359-B761-4197-AC3A-ED38844DB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276224"/>
            <a:ext cx="4583906" cy="73342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429732D-F096-431F-AF8B-267007539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6" y="2016918"/>
            <a:ext cx="9033813" cy="282416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ACC5038-123D-48E4-B250-B207EBB6B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712" y="1881187"/>
            <a:ext cx="3005138" cy="136683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4F0017A8-1934-4DE6-B3FD-C2865FA5E087}"/>
              </a:ext>
            </a:extLst>
          </p:cNvPr>
          <p:cNvSpPr txBox="1"/>
          <p:nvPr/>
        </p:nvSpPr>
        <p:spPr>
          <a:xfrm>
            <a:off x="7867650" y="1185921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-vjerovanje u postojanje samo jednoga Boga</a:t>
            </a:r>
          </a:p>
        </p:txBody>
      </p:sp>
      <p:sp>
        <p:nvSpPr>
          <p:cNvPr id="6" name="Strelica: savijeno 5">
            <a:extLst>
              <a:ext uri="{FF2B5EF4-FFF2-40B4-BE49-F238E27FC236}">
                <a16:creationId xmlns:a16="http://schemas.microsoft.com/office/drawing/2014/main" id="{7A48267B-24BB-4804-B462-048E72229E90}"/>
              </a:ext>
            </a:extLst>
          </p:cNvPr>
          <p:cNvSpPr/>
          <p:nvPr/>
        </p:nvSpPr>
        <p:spPr>
          <a:xfrm>
            <a:off x="5864693" y="1476375"/>
            <a:ext cx="1660057" cy="6572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B4916DF-2DB7-47CC-B0D2-2D164841F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517" y="2316956"/>
            <a:ext cx="1940188" cy="4953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6910025-6D1B-43BE-912D-967BC4C77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699" y="3889390"/>
            <a:ext cx="1733008" cy="4286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C221D71-17A1-4564-837B-A74047F630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5517" y="3889390"/>
            <a:ext cx="1940188" cy="5429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ECD5408-529F-45E7-98AA-608CA63E8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8879" y="3945510"/>
            <a:ext cx="921754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9005FA7-205C-4C83-9C57-9595A3D80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733" y="0"/>
            <a:ext cx="5145267" cy="68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25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9C9C640-E97E-407D-9E47-C5000185A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378" y="28960"/>
            <a:ext cx="1536138" cy="147369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80668C13-E759-485E-ACE9-6BF501249AD1}"/>
              </a:ext>
            </a:extLst>
          </p:cNvPr>
          <p:cNvSpPr txBox="1"/>
          <p:nvPr/>
        </p:nvSpPr>
        <p:spPr>
          <a:xfrm>
            <a:off x="0" y="1296140"/>
            <a:ext cx="1219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-ime Biblija dolazi od grč. riječi </a:t>
            </a:r>
            <a:r>
              <a:rPr lang="hr-HR" sz="2800" b="1" dirty="0" err="1">
                <a:latin typeface="Segoe Print" panose="02000600000000000000" pitchFamily="2" charset="0"/>
              </a:rPr>
              <a:t>biblion</a:t>
            </a:r>
            <a:r>
              <a:rPr lang="hr-HR" sz="2800" dirty="0">
                <a:latin typeface="Segoe Print" panose="02000600000000000000" pitchFamily="2" charset="0"/>
              </a:rPr>
              <a:t>, što znači </a:t>
            </a:r>
            <a:r>
              <a:rPr lang="hr-HR" sz="2800" b="1" dirty="0">
                <a:latin typeface="Segoe Print" panose="02000600000000000000" pitchFamily="2" charset="0"/>
              </a:rPr>
              <a:t>knjige</a:t>
            </a:r>
            <a:r>
              <a:rPr lang="hr-HR" sz="2800" dirty="0">
                <a:latin typeface="Segoe Print" panose="02000600000000000000" pitchFamily="2" charset="0"/>
              </a:rPr>
              <a:t>, </a:t>
            </a:r>
            <a:r>
              <a:rPr lang="hr-HR" sz="2800" b="1" dirty="0">
                <a:latin typeface="Segoe Print" panose="02000600000000000000" pitchFamily="2" charset="0"/>
              </a:rPr>
              <a:t>knjižice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-u njoj Bog progovara čovjeku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-njezina je povijest vrlo duga, nastajala je više od tisuću godina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-izvorni tekstovi su pisani na pergameni ili papirusu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-izvorni tekstovi su izgubljeni, imamo samo prijepise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-mnogo autora, nadahnuti Bogom, glavni autor je Bog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-za Židove i kršćane Biblija je sveta knjiga, riječ Božja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88E42D25-9B13-4D0C-9BB9-FCD8ED225185}"/>
              </a:ext>
            </a:extLst>
          </p:cNvPr>
          <p:cNvSpPr txBox="1"/>
          <p:nvPr/>
        </p:nvSpPr>
        <p:spPr>
          <a:xfrm>
            <a:off x="4251502" y="77775"/>
            <a:ext cx="2202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BIBLIJA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6B4CB07-D0ED-4CB3-B299-74A0D4662D15}"/>
              </a:ext>
            </a:extLst>
          </p:cNvPr>
          <p:cNvSpPr txBox="1"/>
          <p:nvPr/>
        </p:nvSpPr>
        <p:spPr>
          <a:xfrm>
            <a:off x="-1" y="558807"/>
            <a:ext cx="636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Segoe Print" panose="02000600000000000000" pitchFamily="2" charset="0"/>
              </a:rPr>
              <a:t>Knjiga nad knjigama</a:t>
            </a:r>
          </a:p>
        </p:txBody>
      </p:sp>
    </p:spTree>
    <p:extLst>
      <p:ext uri="{BB962C8B-B14F-4D97-AF65-F5344CB8AC3E}">
        <p14:creationId xmlns:p14="http://schemas.microsoft.com/office/powerpoint/2010/main" val="416808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9C9C640-E97E-407D-9E47-C5000185A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378" y="28960"/>
            <a:ext cx="1536138" cy="147369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80668C13-E759-485E-ACE9-6BF501249AD1}"/>
              </a:ext>
            </a:extLst>
          </p:cNvPr>
          <p:cNvSpPr txBox="1"/>
          <p:nvPr/>
        </p:nvSpPr>
        <p:spPr>
          <a:xfrm>
            <a:off x="0" y="1296140"/>
            <a:ext cx="1219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-ima dva glavna dijela: Stari i Novi zavjet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-izvorno napisana na tri jezika: hebrejski, aramejski, grčki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-potiče na otkrivanje Boga i vjerovanje u Njega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-potiče na kreativnost u umjetnosti (slikarstvo, kiparstvo, graditeljstvo, književnost, glazba, film, kazalište, …)</a:t>
            </a:r>
          </a:p>
          <a:p>
            <a:endParaRPr lang="hr-HR" sz="2800">
              <a:latin typeface="Segoe Print" panose="02000600000000000000" pitchFamily="2" charset="0"/>
            </a:endParaRPr>
          </a:p>
          <a:p>
            <a:r>
              <a:rPr lang="hr-HR" sz="2800">
                <a:latin typeface="Segoe Print" panose="02000600000000000000" pitchFamily="2" charset="0"/>
              </a:rPr>
              <a:t>-</a:t>
            </a:r>
            <a:r>
              <a:rPr lang="hr-HR" sz="2800" dirty="0">
                <a:latin typeface="Segoe Print" panose="02000600000000000000" pitchFamily="2" charset="0"/>
              </a:rPr>
              <a:t>prva tiskana knjiga </a:t>
            </a:r>
          </a:p>
          <a:p>
            <a:endParaRPr lang="hr-HR" sz="3200" dirty="0">
              <a:latin typeface="Segoe Print" panose="02000600000000000000" pitchFamily="2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88E42D25-9B13-4D0C-9BB9-FCD8ED225185}"/>
              </a:ext>
            </a:extLst>
          </p:cNvPr>
          <p:cNvSpPr txBox="1"/>
          <p:nvPr/>
        </p:nvSpPr>
        <p:spPr>
          <a:xfrm>
            <a:off x="4251502" y="77775"/>
            <a:ext cx="2202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BIBLIJA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6B4CB07-D0ED-4CB3-B299-74A0D4662D15}"/>
              </a:ext>
            </a:extLst>
          </p:cNvPr>
          <p:cNvSpPr txBox="1"/>
          <p:nvPr/>
        </p:nvSpPr>
        <p:spPr>
          <a:xfrm>
            <a:off x="-1" y="558807"/>
            <a:ext cx="636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Segoe Print" panose="02000600000000000000" pitchFamily="2" charset="0"/>
              </a:rPr>
              <a:t>Knjiga nad knjigama</a:t>
            </a:r>
          </a:p>
        </p:txBody>
      </p:sp>
    </p:spTree>
    <p:extLst>
      <p:ext uri="{BB962C8B-B14F-4D97-AF65-F5344CB8AC3E}">
        <p14:creationId xmlns:p14="http://schemas.microsoft.com/office/powerpoint/2010/main" val="180902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B6AD60B7-D088-4622-8612-95778D6E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2800" dirty="0">
                <a:latin typeface="Segoe Print" panose="02000600000000000000" pitchFamily="2" charset="0"/>
              </a:rPr>
              <a:t>Dijelovi Biblije, temeljni sadržaj </a:t>
            </a:r>
          </a:p>
        </p:txBody>
      </p:sp>
      <p:pic>
        <p:nvPicPr>
          <p:cNvPr id="2054" name="Picture 6" descr="biblija_crna">
            <a:extLst>
              <a:ext uri="{FF2B5EF4-FFF2-40B4-BE49-F238E27FC236}">
                <a16:creationId xmlns:a16="http://schemas.microsoft.com/office/drawing/2014/main" id="{10628717-2197-4096-8051-FBDE5E761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620713"/>
            <a:ext cx="9318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>
            <a:extLst>
              <a:ext uri="{FF2B5EF4-FFF2-40B4-BE49-F238E27FC236}">
                <a16:creationId xmlns:a16="http://schemas.microsoft.com/office/drawing/2014/main" id="{81F7FF65-0C15-44A5-B40A-3CC845C18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058989"/>
            <a:ext cx="3059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800">
                <a:latin typeface="Segoe Print" panose="02000600000000000000" pitchFamily="2" charset="0"/>
              </a:rPr>
              <a:t>STARI ZAVJET</a:t>
            </a:r>
          </a:p>
        </p:txBody>
      </p:sp>
      <p:sp>
        <p:nvSpPr>
          <p:cNvPr id="2060" name="Line 12">
            <a:extLst>
              <a:ext uri="{FF2B5EF4-FFF2-40B4-BE49-F238E27FC236}">
                <a16:creationId xmlns:a16="http://schemas.microsoft.com/office/drawing/2014/main" id="{57E9865A-F6D2-43BB-88DF-B65D681A1B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9876" y="1196976"/>
            <a:ext cx="1439863" cy="862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2800">
              <a:latin typeface="Segoe Print" panose="02000600000000000000" pitchFamily="2" charset="0"/>
            </a:endParaRPr>
          </a:p>
        </p:txBody>
      </p:sp>
      <p:sp>
        <p:nvSpPr>
          <p:cNvPr id="2061" name="Line 13">
            <a:extLst>
              <a:ext uri="{FF2B5EF4-FFF2-40B4-BE49-F238E27FC236}">
                <a16:creationId xmlns:a16="http://schemas.microsoft.com/office/drawing/2014/main" id="{E70028DE-2681-489F-ACF3-B266997DB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1" y="1341439"/>
            <a:ext cx="15843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2800">
              <a:latin typeface="Segoe Print" panose="02000600000000000000" pitchFamily="2" charset="0"/>
            </a:endParaRP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0E4FCE5E-C56D-4678-9AFC-64854CED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01" y="2058989"/>
            <a:ext cx="3025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800">
                <a:latin typeface="Segoe Print" panose="02000600000000000000" pitchFamily="2" charset="0"/>
              </a:rPr>
              <a:t>NOVI ZAVJET</a:t>
            </a:r>
          </a:p>
        </p:txBody>
      </p:sp>
      <p:sp>
        <p:nvSpPr>
          <p:cNvPr id="2063" name="Line 15">
            <a:extLst>
              <a:ext uri="{FF2B5EF4-FFF2-40B4-BE49-F238E27FC236}">
                <a16:creationId xmlns:a16="http://schemas.microsoft.com/office/drawing/2014/main" id="{B3B3103D-D1C0-4F55-80D4-92E6F2897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7438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2800">
              <a:latin typeface="Segoe Print" panose="02000600000000000000" pitchFamily="2" charset="0"/>
            </a:endParaRPr>
          </a:p>
        </p:txBody>
      </p:sp>
      <p:sp>
        <p:nvSpPr>
          <p:cNvPr id="2065" name="Text Box 17">
            <a:extLst>
              <a:ext uri="{FF2B5EF4-FFF2-40B4-BE49-F238E27FC236}">
                <a16:creationId xmlns:a16="http://schemas.microsoft.com/office/drawing/2014/main" id="{E37EA0A9-152B-47C0-B028-7FB672564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2579688"/>
            <a:ext cx="424815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r-HR" altLang="sr-Latn-RS" sz="2800">
                <a:latin typeface="Segoe Print" panose="02000600000000000000" pitchFamily="2" charset="0"/>
              </a:rPr>
              <a:t> 46 knjiga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r-HR" altLang="sr-Latn-RS" sz="2800">
                <a:latin typeface="Segoe Print" panose="02000600000000000000" pitchFamily="2" charset="0"/>
              </a:rPr>
              <a:t> </a:t>
            </a:r>
            <a:r>
              <a:rPr lang="hr-HR" altLang="sr-Latn-RS" sz="2800" b="1">
                <a:latin typeface="Segoe Print" panose="02000600000000000000" pitchFamily="2" charset="0"/>
              </a:rPr>
              <a:t>govori o:</a:t>
            </a:r>
            <a:r>
              <a:rPr lang="hr-HR" altLang="sr-Latn-RS" sz="2800">
                <a:latin typeface="Segoe Print" panose="02000600000000000000" pitchFamily="2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r-HR" altLang="sr-Latn-RS" sz="2800">
                <a:latin typeface="Segoe Print" panose="02000600000000000000" pitchFamily="2" charset="0"/>
              </a:rPr>
              <a:t> povijesti Izraelaca i njihovom Bogu (Jahvi)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800">
                <a:latin typeface="Segoe Print" panose="02000600000000000000" pitchFamily="2" charset="0"/>
              </a:rPr>
              <a:t>- kako je izraelski narod susreo Boga i što je o njemu otkrio </a:t>
            </a:r>
          </a:p>
        </p:txBody>
      </p:sp>
      <p:sp>
        <p:nvSpPr>
          <p:cNvPr id="2066" name="Text Box 18">
            <a:extLst>
              <a:ext uri="{FF2B5EF4-FFF2-40B4-BE49-F238E27FC236}">
                <a16:creationId xmlns:a16="http://schemas.microsoft.com/office/drawing/2014/main" id="{CDB847FE-6234-47B4-B8AD-F287E9717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2622550"/>
            <a:ext cx="43561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800">
                <a:latin typeface="Segoe Print" panose="02000600000000000000" pitchFamily="2" charset="0"/>
              </a:rPr>
              <a:t>-27 knjiga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800">
                <a:latin typeface="Segoe Print" panose="02000600000000000000" pitchFamily="2" charset="0"/>
              </a:rPr>
              <a:t>-</a:t>
            </a:r>
            <a:r>
              <a:rPr lang="hr-HR" altLang="sr-Latn-RS" sz="2800" b="1">
                <a:latin typeface="Segoe Print" panose="02000600000000000000" pitchFamily="2" charset="0"/>
              </a:rPr>
              <a:t>govori o:  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800">
                <a:latin typeface="Segoe Print" panose="02000600000000000000" pitchFamily="2" charset="0"/>
              </a:rPr>
              <a:t>- Isusu,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2800">
                <a:latin typeface="Segoe Print" panose="02000600000000000000" pitchFamily="2" charset="0"/>
              </a:rPr>
              <a:t>-o ljudima koji su krenuli za njim (o kršćanima, o Crkvi)</a:t>
            </a:r>
          </a:p>
        </p:txBody>
      </p:sp>
      <p:sp>
        <p:nvSpPr>
          <p:cNvPr id="2059" name="AutoShape 19">
            <a:hlinkClick r:id="rId3" highlightClick="1"/>
            <a:extLst>
              <a:ext uri="{FF2B5EF4-FFF2-40B4-BE49-F238E27FC236}">
                <a16:creationId xmlns:a16="http://schemas.microsoft.com/office/drawing/2014/main" id="{80F168B4-8F5D-42BE-9A5F-709125381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090739"/>
            <a:ext cx="2952750" cy="54927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 sz="2800">
              <a:latin typeface="Segoe Print" panose="02000600000000000000" pitchFamily="2" charset="0"/>
            </a:endParaRPr>
          </a:p>
        </p:txBody>
      </p:sp>
      <p:sp>
        <p:nvSpPr>
          <p:cNvPr id="2" name="AutoShape 20">
            <a:hlinkClick r:id="rId4" highlightClick="1"/>
            <a:extLst>
              <a:ext uri="{FF2B5EF4-FFF2-40B4-BE49-F238E27FC236}">
                <a16:creationId xmlns:a16="http://schemas.microsoft.com/office/drawing/2014/main" id="{425210FF-30BB-446C-8167-98B6BB16B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676" y="2132014"/>
            <a:ext cx="2663825" cy="5048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 sz="2800"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2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2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2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2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2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2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Ljudsko lice, odijevanje, poster&#10;&#10;Opis je automatski generiran">
            <a:extLst>
              <a:ext uri="{FF2B5EF4-FFF2-40B4-BE49-F238E27FC236}">
                <a16:creationId xmlns:a16="http://schemas.microsoft.com/office/drawing/2014/main" id="{48A5BCCD-C801-436F-BD65-C8D92C51B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03" y="0"/>
            <a:ext cx="4825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38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ECE7680-A5AA-4E71-9487-4126477C6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4954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4874E001-68B6-43FB-9D01-8979634ED963}"/>
              </a:ext>
            </a:extLst>
          </p:cNvPr>
          <p:cNvSpPr txBox="1"/>
          <p:nvPr/>
        </p:nvSpPr>
        <p:spPr>
          <a:xfrm>
            <a:off x="0" y="1249085"/>
            <a:ext cx="120558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+mj-lt"/>
              </a:rPr>
              <a:t>Biblijske tekstove u Bibliji ne tražimo pomoću broja stranice, nego se koristimo </a:t>
            </a:r>
            <a:r>
              <a:rPr lang="hr-HR" sz="2800" b="1" dirty="0">
                <a:latin typeface="+mj-lt"/>
              </a:rPr>
              <a:t>biblijskim kraticama</a:t>
            </a:r>
            <a:r>
              <a:rPr lang="hr-HR" sz="2800" dirty="0">
                <a:latin typeface="+mj-lt"/>
              </a:rPr>
              <a:t>.</a:t>
            </a:r>
          </a:p>
          <a:p>
            <a:endParaRPr lang="hr-HR" sz="2800" dirty="0">
              <a:latin typeface="+mj-lt"/>
            </a:endParaRPr>
          </a:p>
          <a:p>
            <a:r>
              <a:rPr lang="hr-HR" sz="2800" dirty="0">
                <a:latin typeface="+mj-lt"/>
              </a:rPr>
              <a:t>Biblijska kratica sastoji se od:</a:t>
            </a:r>
          </a:p>
          <a:p>
            <a:r>
              <a:rPr lang="hr-HR" sz="2800" dirty="0">
                <a:latin typeface="+mj-lt"/>
              </a:rPr>
              <a:t>	-kratice biblijske knjige</a:t>
            </a:r>
          </a:p>
          <a:p>
            <a:r>
              <a:rPr lang="hr-HR" sz="2800" dirty="0">
                <a:latin typeface="+mj-lt"/>
              </a:rPr>
              <a:t>	-broja glave</a:t>
            </a:r>
          </a:p>
          <a:p>
            <a:r>
              <a:rPr lang="hr-HR" sz="2800" dirty="0">
                <a:latin typeface="+mj-lt"/>
              </a:rPr>
              <a:t>	-broja retka</a:t>
            </a:r>
          </a:p>
          <a:p>
            <a:endParaRPr lang="hr-HR" sz="2800" dirty="0">
              <a:latin typeface="+mj-lt"/>
            </a:endParaRPr>
          </a:p>
          <a:p>
            <a:endParaRPr lang="hr-HR" sz="2800" dirty="0">
              <a:latin typeface="+mj-lt"/>
            </a:endParaRPr>
          </a:p>
          <a:p>
            <a:endParaRPr lang="hr-H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022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3DEFF91-655E-43D7-BB1B-6C33F9B50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29"/>
            <a:ext cx="1224278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7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8196" name="Picture 4" descr="img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CDFA30-7FFE-4A67-91E3-2B539A5BA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3" y="0"/>
            <a:ext cx="5191125" cy="685184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2D31A97-13BA-4F3B-AADD-11375106E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006" y="146204"/>
            <a:ext cx="5294143" cy="428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2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C1F2B5B-B326-45A7-9833-5003C189ED01}"/>
              </a:ext>
            </a:extLst>
          </p:cNvPr>
          <p:cNvSpPr txBox="1"/>
          <p:nvPr/>
        </p:nvSpPr>
        <p:spPr>
          <a:xfrm>
            <a:off x="3920971" y="110540"/>
            <a:ext cx="412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Segoe Print" panose="02000600000000000000" pitchFamily="2" charset="0"/>
              </a:rPr>
              <a:t>JA I DRUGI - ZAJEDNO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9745956-6DC4-47DE-A4A9-4EB149D4CA00}"/>
              </a:ext>
            </a:extLst>
          </p:cNvPr>
          <p:cNvSpPr txBox="1"/>
          <p:nvPr/>
        </p:nvSpPr>
        <p:spPr>
          <a:xfrm>
            <a:off x="1023015" y="897123"/>
            <a:ext cx="973672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Segoe Print" panose="02000600000000000000" pitchFamily="2" charset="0"/>
              </a:rPr>
              <a:t>Ja i drugi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-Svatko je od nas jedinstven, poseban i nezamjenjiv.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-Čovjek živi u zajednici 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		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	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pPr algn="ctr"/>
            <a:r>
              <a:rPr lang="hr-HR" sz="2400" b="1" dirty="0">
                <a:latin typeface="Segoe Print" panose="02000600000000000000" pitchFamily="2" charset="0"/>
              </a:rPr>
              <a:t>-U svakoj zajednici mi smo važni!</a:t>
            </a:r>
          </a:p>
          <a:p>
            <a:endParaRPr lang="hr-HR" sz="2400" dirty="0">
              <a:latin typeface="Segoe Print" panose="02000600000000000000" pitchFamily="2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7A6E549-1042-4711-91C9-4F8DB65E9261}"/>
              </a:ext>
            </a:extLst>
          </p:cNvPr>
          <p:cNvSpPr txBox="1"/>
          <p:nvPr/>
        </p:nvSpPr>
        <p:spPr>
          <a:xfrm>
            <a:off x="4665216" y="2371208"/>
            <a:ext cx="7526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(skupina ljudi koji su povezani međusobnim odnosima):</a:t>
            </a:r>
            <a:endParaRPr lang="hr-HR" sz="24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43E8D64-CA6E-4AA7-9D1B-63D26C1DD7C4}"/>
              </a:ext>
            </a:extLst>
          </p:cNvPr>
          <p:cNvSpPr txBox="1"/>
          <p:nvPr/>
        </p:nvSpPr>
        <p:spPr>
          <a:xfrm>
            <a:off x="6396731" y="2791701"/>
            <a:ext cx="40637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-obiteljska,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-prijateljska,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-školska, razredna,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-župna,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-sportska,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-mjesna,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-nacionalna.</a:t>
            </a:r>
          </a:p>
        </p:txBody>
      </p:sp>
    </p:spTree>
    <p:extLst>
      <p:ext uri="{BB962C8B-B14F-4D97-AF65-F5344CB8AC3E}">
        <p14:creationId xmlns:p14="http://schemas.microsoft.com/office/powerpoint/2010/main" val="5489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80026C0-7103-4BCE-A165-600CA642A882}"/>
              </a:ext>
            </a:extLst>
          </p:cNvPr>
          <p:cNvSpPr txBox="1"/>
          <p:nvPr/>
        </p:nvSpPr>
        <p:spPr>
          <a:xfrm>
            <a:off x="1154097" y="426128"/>
            <a:ext cx="109550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Segoe Print" panose="02000600000000000000" pitchFamily="2" charset="0"/>
              </a:rPr>
              <a:t>Različitost i prihvaćanje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-Svatko je od nas drugačiji.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-Naše različitosti jesu bogatstvo. Svatko ima darove i sposobnosti kojima pridonosi zajednici i dobrim odnosima.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-Važno je druge upoznati i prihvatiti!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-diskriminacija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-dijalog</a:t>
            </a:r>
          </a:p>
        </p:txBody>
      </p:sp>
    </p:spTree>
    <p:extLst>
      <p:ext uri="{BB962C8B-B14F-4D97-AF65-F5344CB8AC3E}">
        <p14:creationId xmlns:p14="http://schemas.microsoft.com/office/powerpoint/2010/main" val="18392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E7B33C5-DBA3-4481-AC85-05565FE3B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5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3600" b="1">
                <a:latin typeface="Segoe Print" panose="02000600000000000000" pitchFamily="2" charset="0"/>
                <a:cs typeface="Rubik" panose="02000604000000020004" pitchFamily="2" charset="-79"/>
              </a:rPr>
              <a:t>Pravila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1022B82-7BCA-43DD-85B9-CE2A5851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16113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-Za stvaranje dobrih međuljudskih odnosa potrebno je </a:t>
            </a:r>
            <a:r>
              <a:rPr lang="hr-HR" altLang="sr-Latn-RS" sz="3600" b="1">
                <a:latin typeface="Segoe Print" panose="02000600000000000000" pitchFamily="2" charset="0"/>
              </a:rPr>
              <a:t>pridržavati</a:t>
            </a:r>
            <a:r>
              <a:rPr lang="hr-HR" altLang="sr-Latn-RS" sz="3600">
                <a:latin typeface="Segoe Print" panose="02000600000000000000" pitchFamily="2" charset="0"/>
              </a:rPr>
              <a:t> se određenih </a:t>
            </a:r>
            <a:r>
              <a:rPr lang="hr-HR" altLang="sr-Latn-RS" sz="3600" b="1">
                <a:latin typeface="Segoe Print" panose="02000600000000000000" pitchFamily="2" charset="0"/>
              </a:rPr>
              <a:t>pravila</a:t>
            </a:r>
            <a:r>
              <a:rPr lang="hr-HR" altLang="sr-Latn-RS" sz="3600">
                <a:latin typeface="Segoe Print" panose="02000600000000000000" pitchFamily="2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3600">
              <a:latin typeface="Segoe Print" panose="020006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Segoe Print" panose="02000600000000000000" pitchFamily="2" charset="0"/>
              </a:rPr>
              <a:t>-Pravila nam omogućuju zajednički život s drugim ljudima u zajednici.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5528041-BF9D-4CAA-8A19-A764832C4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027" y="77401"/>
            <a:ext cx="6304304" cy="65056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6C1AAA3-5ADF-4332-92F5-2AA3044A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7010"/>
            <a:ext cx="3410548" cy="650567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56C8574C-0269-4509-A5F0-F16C06E358BD}"/>
              </a:ext>
            </a:extLst>
          </p:cNvPr>
          <p:cNvSpPr/>
          <p:nvPr/>
        </p:nvSpPr>
        <p:spPr>
          <a:xfrm>
            <a:off x="147155" y="2327447"/>
            <a:ext cx="59174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22275">
              <a:spcAft>
                <a:spcPts val="0"/>
              </a:spcAft>
            </a:pPr>
            <a:r>
              <a:rPr lang="hr-HR" sz="3200" dirty="0">
                <a:latin typeface="Segoe Print" panose="02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Otkuda dolazi čovjek? </a:t>
            </a:r>
          </a:p>
          <a:p>
            <a:pPr marR="422275">
              <a:spcAft>
                <a:spcPts val="0"/>
              </a:spcAft>
            </a:pPr>
            <a:r>
              <a:rPr lang="hr-HR" sz="3200" dirty="0">
                <a:latin typeface="Segoe Print" panose="02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Zašto živimo?</a:t>
            </a:r>
          </a:p>
          <a:p>
            <a:pPr>
              <a:spcAft>
                <a:spcPts val="0"/>
              </a:spcAft>
            </a:pPr>
            <a:r>
              <a:rPr lang="hr-HR" sz="3200" dirty="0">
                <a:latin typeface="Segoe Print" panose="02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Gdje idemo nakon smrti?</a:t>
            </a:r>
            <a:endParaRPr lang="hr-HR" sz="3200" dirty="0">
              <a:effectLst/>
              <a:latin typeface="Segoe Print" panose="020006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Desna vitičasta zagrada 8">
            <a:extLst>
              <a:ext uri="{FF2B5EF4-FFF2-40B4-BE49-F238E27FC236}">
                <a16:creationId xmlns:a16="http://schemas.microsoft.com/office/drawing/2014/main" id="{9D46E4B7-C5C1-4435-BD3A-BFB1DCDD4877}"/>
              </a:ext>
            </a:extLst>
          </p:cNvPr>
          <p:cNvSpPr/>
          <p:nvPr/>
        </p:nvSpPr>
        <p:spPr>
          <a:xfrm>
            <a:off x="5751703" y="2224892"/>
            <a:ext cx="295294" cy="1689606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3200">
              <a:latin typeface="Segoe Print" panose="02000600000000000000" pitchFamily="2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0AF21D0-365E-40FE-85FB-D87F2345C10C}"/>
              </a:ext>
            </a:extLst>
          </p:cNvPr>
          <p:cNvSpPr txBox="1"/>
          <p:nvPr/>
        </p:nvSpPr>
        <p:spPr>
          <a:xfrm>
            <a:off x="6229416" y="2601538"/>
            <a:ext cx="2975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Segoe Print" panose="02000600000000000000" pitchFamily="2" charset="0"/>
              </a:rPr>
              <a:t>RELIGIOZNA PITANJA</a:t>
            </a:r>
          </a:p>
        </p:txBody>
      </p:sp>
      <p:sp>
        <p:nvSpPr>
          <p:cNvPr id="11" name="Strelica udesno 6">
            <a:extLst>
              <a:ext uri="{FF2B5EF4-FFF2-40B4-BE49-F238E27FC236}">
                <a16:creationId xmlns:a16="http://schemas.microsoft.com/office/drawing/2014/main" id="{F1F053EE-A7E2-4DF9-BBC4-4AF92384956C}"/>
              </a:ext>
            </a:extLst>
          </p:cNvPr>
          <p:cNvSpPr/>
          <p:nvPr/>
        </p:nvSpPr>
        <p:spPr>
          <a:xfrm>
            <a:off x="9369745" y="3034090"/>
            <a:ext cx="346781" cy="1561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>
              <a:latin typeface="Segoe Print" panose="02000600000000000000" pitchFamily="2" charset="0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3F628FBE-51C9-49E3-A484-D3BBE4729555}"/>
              </a:ext>
            </a:extLst>
          </p:cNvPr>
          <p:cNvSpPr txBox="1"/>
          <p:nvPr/>
        </p:nvSpPr>
        <p:spPr>
          <a:xfrm>
            <a:off x="9716527" y="2880273"/>
            <a:ext cx="2328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Segoe Print" panose="02000600000000000000" pitchFamily="2" charset="0"/>
              </a:rPr>
              <a:t>RELIGIJA</a:t>
            </a: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0D3C1080-E54A-4193-A2D9-D527628F9E49}"/>
              </a:ext>
            </a:extLst>
          </p:cNvPr>
          <p:cNvCxnSpPr>
            <a:stCxn id="10" idx="2"/>
          </p:cNvCxnSpPr>
          <p:nvPr/>
        </p:nvCxnSpPr>
        <p:spPr>
          <a:xfrm>
            <a:off x="7717188" y="3678756"/>
            <a:ext cx="4412" cy="405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2E837B0-C2FE-4EA9-9794-B1AD5277929B}"/>
              </a:ext>
            </a:extLst>
          </p:cNvPr>
          <p:cNvSpPr txBox="1"/>
          <p:nvPr/>
        </p:nvSpPr>
        <p:spPr>
          <a:xfrm>
            <a:off x="6197187" y="4115636"/>
            <a:ext cx="348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-teška i duboka pitanja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-odnose se na život svakoga od nas, na našu budućnost, na naše životne odabire</a:t>
            </a:r>
          </a:p>
        </p:txBody>
      </p:sp>
    </p:spTree>
    <p:extLst>
      <p:ext uri="{BB962C8B-B14F-4D97-AF65-F5344CB8AC3E}">
        <p14:creationId xmlns:p14="http://schemas.microsoft.com/office/powerpoint/2010/main" val="34430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8CE11C5-C70E-4DFF-8A69-AB7C33BB5684}"/>
              </a:ext>
            </a:extLst>
          </p:cNvPr>
          <p:cNvSpPr txBox="1"/>
          <p:nvPr/>
        </p:nvSpPr>
        <p:spPr>
          <a:xfrm>
            <a:off x="175081" y="436603"/>
            <a:ext cx="246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Segoe Print" panose="02000600000000000000" pitchFamily="2" charset="0"/>
              </a:rPr>
              <a:t>RELIGIJA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7BBFCAD-E616-46EE-A2A4-3378E34CBD4D}"/>
              </a:ext>
            </a:extLst>
          </p:cNvPr>
          <p:cNvSpPr txBox="1"/>
          <p:nvPr/>
        </p:nvSpPr>
        <p:spPr>
          <a:xfrm>
            <a:off x="2118068" y="436603"/>
            <a:ext cx="103482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Segoe Print" panose="02000600000000000000" pitchFamily="2" charset="0"/>
              </a:rPr>
              <a:t>-sustav </a:t>
            </a:r>
            <a:r>
              <a:rPr lang="hr-HR" sz="3200" b="1" dirty="0">
                <a:latin typeface="Segoe Print" panose="02000600000000000000" pitchFamily="2" charset="0"/>
              </a:rPr>
              <a:t>vjerovanja</a:t>
            </a:r>
            <a:r>
              <a:rPr lang="hr-HR" sz="3200" dirty="0">
                <a:latin typeface="Segoe Print" panose="02000600000000000000" pitchFamily="2" charset="0"/>
              </a:rPr>
              <a:t> i </a:t>
            </a:r>
            <a:r>
              <a:rPr lang="hr-HR" sz="3200" b="1" dirty="0">
                <a:latin typeface="Segoe Print" panose="02000600000000000000" pitchFamily="2" charset="0"/>
              </a:rPr>
              <a:t>obreda</a:t>
            </a:r>
            <a:r>
              <a:rPr lang="hr-HR" sz="3200" dirty="0">
                <a:latin typeface="Segoe Print" panose="02000600000000000000" pitchFamily="2" charset="0"/>
              </a:rPr>
              <a:t> po kojima čovjek pokušava ući u odnos s Bogom i postići spasenje</a:t>
            </a:r>
          </a:p>
          <a:p>
            <a:endParaRPr lang="hr-HR" sz="3200" dirty="0">
              <a:latin typeface="Segoe Print" panose="02000600000000000000" pitchFamily="2" charset="0"/>
            </a:endParaRPr>
          </a:p>
          <a:p>
            <a:r>
              <a:rPr lang="hr-HR" sz="3200" dirty="0">
                <a:latin typeface="Segoe Print" panose="02000600000000000000" pitchFamily="2" charset="0"/>
              </a:rPr>
              <a:t>-traje onoliko koliko i povijest čovječanstva</a:t>
            </a:r>
          </a:p>
        </p:txBody>
      </p:sp>
    </p:spTree>
    <p:extLst>
      <p:ext uri="{BB962C8B-B14F-4D97-AF65-F5344CB8AC3E}">
        <p14:creationId xmlns:p14="http://schemas.microsoft.com/office/powerpoint/2010/main" val="388564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8BB8E8DC-51D7-4349-93B2-A956EEEC02F7}"/>
              </a:ext>
            </a:extLst>
          </p:cNvPr>
          <p:cNvSpPr/>
          <p:nvPr/>
        </p:nvSpPr>
        <p:spPr>
          <a:xfrm>
            <a:off x="340495" y="1016492"/>
            <a:ext cx="2420460" cy="506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Slika 1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63F891CA-0FE2-45A0-9FDE-C62106D9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63" y="230632"/>
            <a:ext cx="3875661" cy="1291887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DE98ED4A-A3D7-4FF2-9401-756F4C3DD3FE}"/>
              </a:ext>
            </a:extLst>
          </p:cNvPr>
          <p:cNvSpPr txBox="1"/>
          <p:nvPr/>
        </p:nvSpPr>
        <p:spPr>
          <a:xfrm>
            <a:off x="2624292" y="4513266"/>
            <a:ext cx="541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latin typeface="Segoe Print" panose="02000600000000000000" pitchFamily="2" charset="0"/>
              </a:rPr>
              <a:t>PRIMITIVNE RELIGIJE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90E8F28-0534-4574-AAD2-105954B7B487}"/>
              </a:ext>
            </a:extLst>
          </p:cNvPr>
          <p:cNvSpPr txBox="1"/>
          <p:nvPr/>
        </p:nvSpPr>
        <p:spPr>
          <a:xfrm>
            <a:off x="101599" y="2373745"/>
            <a:ext cx="12016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Segoe Print" panose="02000600000000000000" pitchFamily="2" charset="0"/>
              </a:rPr>
              <a:t>-</a:t>
            </a:r>
            <a:r>
              <a:rPr lang="hr-HR" sz="3600" b="1" dirty="0">
                <a:latin typeface="Segoe Print" panose="02000600000000000000" pitchFamily="2" charset="0"/>
              </a:rPr>
              <a:t>vjerovanje</a:t>
            </a:r>
            <a:r>
              <a:rPr lang="hr-HR" sz="3600" dirty="0">
                <a:latin typeface="Segoe Print" panose="02000600000000000000" pitchFamily="2" charset="0"/>
              </a:rPr>
              <a:t> da se iza prirodnih pojava (oluja, glad, bolest, potres …) kriju duhovne sile</a:t>
            </a:r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id="{5F7CD198-44E7-4005-9E32-8C60E85C46E8}"/>
              </a:ext>
            </a:extLst>
          </p:cNvPr>
          <p:cNvSpPr/>
          <p:nvPr/>
        </p:nvSpPr>
        <p:spPr>
          <a:xfrm>
            <a:off x="4950692" y="3665632"/>
            <a:ext cx="136213" cy="51575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6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7772400" cy="1143000"/>
          </a:xfrm>
        </p:spPr>
        <p:txBody>
          <a:bodyPr>
            <a:normAutofit/>
          </a:bodyPr>
          <a:lstStyle/>
          <a:p>
            <a:r>
              <a:rPr lang="hr-HR" sz="2800" dirty="0"/>
              <a:t>Vjerovanja starih civilizacija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1016732"/>
            <a:ext cx="7772400" cy="45307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dirty="0">
                <a:sym typeface="Wingdings" pitchFamily="2" charset="2"/>
              </a:rPr>
              <a:t> </a:t>
            </a:r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EGIPAT</a:t>
            </a:r>
          </a:p>
          <a:p>
            <a:pPr>
              <a:lnSpc>
                <a:spcPct val="90000"/>
              </a:lnSpc>
            </a:pPr>
            <a:r>
              <a:rPr lang="hr-HR" dirty="0"/>
              <a:t>Politeizam = mnogoboštvo – priznavanje i štovanje više bogova</a:t>
            </a:r>
          </a:p>
          <a:p>
            <a:pPr>
              <a:lnSpc>
                <a:spcPct val="90000"/>
              </a:lnSpc>
            </a:pPr>
            <a:endParaRPr lang="hr-HR" dirty="0"/>
          </a:p>
          <a:p>
            <a:pPr>
              <a:lnSpc>
                <a:spcPct val="90000"/>
              </a:lnSpc>
            </a:pPr>
            <a:r>
              <a:rPr lang="hr-HR" dirty="0"/>
              <a:t>bogovi drevnog Egipta prikazivani kao spoj čudesnih oblika - pola čovjek, pola životinja ili samo kao životinja</a:t>
            </a:r>
          </a:p>
          <a:p>
            <a:pPr>
              <a:lnSpc>
                <a:spcPct val="90000"/>
              </a:lnSpc>
            </a:pPr>
            <a:endParaRPr lang="hr-HR" dirty="0"/>
          </a:p>
          <a:p>
            <a:pPr>
              <a:lnSpc>
                <a:spcPct val="90000"/>
              </a:lnSpc>
            </a:pPr>
            <a:r>
              <a:rPr lang="hr-HR" dirty="0"/>
              <a:t>Ra – bog  sunca, </a:t>
            </a:r>
            <a:r>
              <a:rPr lang="hr-HR" dirty="0" err="1"/>
              <a:t>Anubis</a:t>
            </a:r>
            <a:r>
              <a:rPr lang="hr-HR" dirty="0"/>
              <a:t> – bog mudrosti, Oziris – bog podzemlja, </a:t>
            </a:r>
            <a:r>
              <a:rPr lang="hr-HR" dirty="0" err="1"/>
              <a:t>Izida</a:t>
            </a:r>
            <a:r>
              <a:rPr lang="hr-HR" dirty="0"/>
              <a:t> – božica ljubavi</a:t>
            </a:r>
          </a:p>
          <a:p>
            <a:pPr marL="0" indent="0">
              <a:buNone/>
            </a:pPr>
            <a:endParaRPr lang="hr-HR" dirty="0"/>
          </a:p>
          <a:p>
            <a:pPr>
              <a:lnSpc>
                <a:spcPct val="90000"/>
              </a:lnSpc>
            </a:pPr>
            <a:r>
              <a:rPr lang="hr-HR" dirty="0"/>
              <a:t>vjerovali u zagrobni život (Carstvo mrtvih) - dokaz tome su PIRAMIDE, BALZAMIRANJE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r-HR" dirty="0"/>
          </a:p>
          <a:p>
            <a:pPr>
              <a:lnSpc>
                <a:spcPct val="90000"/>
              </a:lnSpc>
            </a:pPr>
            <a:endParaRPr lang="hr-HR" dirty="0"/>
          </a:p>
        </p:txBody>
      </p:sp>
      <p:pic>
        <p:nvPicPr>
          <p:cNvPr id="13319" name="Picture 7" descr="piramide"/>
          <p:cNvPicPr>
            <a:picLocks noChangeAspect="1" noChangeArrowheads="1"/>
          </p:cNvPicPr>
          <p:nvPr/>
        </p:nvPicPr>
        <p:blipFill>
          <a:blip r:embed="rId2">
            <a:alphaModFix amt="13000"/>
          </a:blip>
          <a:srcRect/>
          <a:stretch>
            <a:fillRect/>
          </a:stretch>
        </p:blipFill>
        <p:spPr bwMode="auto">
          <a:xfrm>
            <a:off x="7896226" y="4221163"/>
            <a:ext cx="1909763" cy="17764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6000"/>
              </a:srgbClr>
            </a:outerShdw>
          </a:effectLst>
        </p:spPr>
      </p:pic>
      <p:sp>
        <p:nvSpPr>
          <p:cNvPr id="2" name="Pravokutnik 1">
            <a:hlinkClick r:id="" action="ppaction://noaction"/>
          </p:cNvPr>
          <p:cNvSpPr/>
          <p:nvPr/>
        </p:nvSpPr>
        <p:spPr>
          <a:xfrm>
            <a:off x="3575720" y="6392105"/>
            <a:ext cx="172819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 dirty="0"/>
          </a:p>
        </p:txBody>
      </p:sp>
      <p:sp>
        <p:nvSpPr>
          <p:cNvPr id="3" name="Pravokutnik 2">
            <a:hlinkClick r:id="rId3" action="ppaction://hlinksldjump"/>
          </p:cNvPr>
          <p:cNvSpPr/>
          <p:nvPr/>
        </p:nvSpPr>
        <p:spPr>
          <a:xfrm>
            <a:off x="2438400" y="959581"/>
            <a:ext cx="12961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/>
          </a:p>
        </p:txBody>
      </p:sp>
      <p:sp>
        <p:nvSpPr>
          <p:cNvPr id="4" name="Pravokutnik 3">
            <a:hlinkClick r:id="" action="ppaction://noaction"/>
          </p:cNvPr>
          <p:cNvSpPr/>
          <p:nvPr/>
        </p:nvSpPr>
        <p:spPr>
          <a:xfrm>
            <a:off x="4195252" y="1616832"/>
            <a:ext cx="194421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/>
          </a:p>
        </p:txBody>
      </p:sp>
      <p:sp>
        <p:nvSpPr>
          <p:cNvPr id="5" name="Pravokutnik 4">
            <a:hlinkClick r:id="rId4" action="ppaction://hlinksldjump"/>
          </p:cNvPr>
          <p:cNvSpPr/>
          <p:nvPr/>
        </p:nvSpPr>
        <p:spPr>
          <a:xfrm>
            <a:off x="2395052" y="3235861"/>
            <a:ext cx="36004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7F3ABF22-5ED0-4730-9C14-7C6C59A46846}"/>
              </a:ext>
            </a:extLst>
          </p:cNvPr>
          <p:cNvSpPr/>
          <p:nvPr/>
        </p:nvSpPr>
        <p:spPr>
          <a:xfrm>
            <a:off x="4871864" y="4581128"/>
            <a:ext cx="43924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690</Words>
  <Application>Microsoft Office PowerPoint</Application>
  <PresentationFormat>Široki zaslon</PresentationFormat>
  <Paragraphs>146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Segoe Print</vt:lpstr>
      <vt:lpstr>Wingdings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Vjerovanja starih civilizacija</vt:lpstr>
      <vt:lpstr>Grčka i Rim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4</cp:revision>
  <dcterms:created xsi:type="dcterms:W3CDTF">2023-12-05T07:34:07Z</dcterms:created>
  <dcterms:modified xsi:type="dcterms:W3CDTF">2023-12-05T07:55:05Z</dcterms:modified>
</cp:coreProperties>
</file>