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 varScale="1">
        <p:scale>
          <a:sx n="40" d="100"/>
          <a:sy n="40" d="100"/>
        </p:scale>
        <p:origin x="43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950F5C-D66D-453A-A01E-BE3077666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E63896C-D529-482C-AA84-3276C2595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8E99436-3CB4-4857-AA0A-E957CA86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8BFE-5DC4-4795-84B4-30DB422DB147}" type="datetimeFigureOut">
              <a:rPr lang="hr-HR" smtClean="0"/>
              <a:t>1.6.2020.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68FE6F7-831D-4DFE-819B-9922B7EA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2726133-D6D0-4A59-A0B3-BB6317904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4828-2BE1-443E-8C0E-E3963387AA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8081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DFAC51C-9CB2-4EE9-BD38-78165FF0D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D99647B9-8933-4F67-8706-12AF4D839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EB8A634-A3BB-4C75-9DF0-744F79C3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8BFE-5DC4-4795-84B4-30DB422DB147}" type="datetimeFigureOut">
              <a:rPr lang="hr-HR" smtClean="0"/>
              <a:t>1.6.2020.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2AD77F4-C1BF-46F1-8E26-438C6A1A4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9E60947-553C-4C11-A0D8-24F095998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4828-2BE1-443E-8C0E-E3963387AA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156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699B78DF-7094-4CDA-B884-96D27BE539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B37AF74-E360-44BB-8F5D-720D5A74F1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6265090-9F17-42BB-AEDF-EE4098422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8BFE-5DC4-4795-84B4-30DB422DB147}" type="datetimeFigureOut">
              <a:rPr lang="hr-HR" smtClean="0"/>
              <a:t>1.6.2020.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5FE124A-62E6-49A8-8756-857D88D9D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0E3DA2D-3E04-4740-B19A-A02C5C876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4828-2BE1-443E-8C0E-E3963387AA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27864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FD98B9-6082-4B98-BEFD-93C60FF47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0EE30B-0FB1-42C5-8D51-376E038CE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D59774B-BC5E-4B5D-AB72-D6BB73162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8BFE-5DC4-4795-84B4-30DB422DB147}" type="datetimeFigureOut">
              <a:rPr lang="hr-HR" smtClean="0"/>
              <a:t>1.6.2020.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BBC5919-AAFA-4A01-ADBA-45155E985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555FA308-464E-42EB-B3F9-43D6EE556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4828-2BE1-443E-8C0E-E3963387AA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633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5EA0A8-7BB5-479E-BFA1-313E15BFE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000A79E-91E9-4C25-8977-AE0E2EE42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B5E2947-331E-4A4A-9482-319B19AB1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8BFE-5DC4-4795-84B4-30DB422DB147}" type="datetimeFigureOut">
              <a:rPr lang="hr-HR" smtClean="0"/>
              <a:t>1.6.2020.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5DBDEC0-9344-4F85-A4E0-E83CADEE0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E36D41A-603B-4253-9265-532E80A65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4828-2BE1-443E-8C0E-E3963387AA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01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D0C2EA9-C517-4A9F-ABED-89E517FB1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4AFA249-2475-40DD-8119-3230E1F6A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EF7773E-2E56-43A2-87C6-4AE3AAA73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D8EB3ED-2D2A-4354-A8FB-FD3D28998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8BFE-5DC4-4795-84B4-30DB422DB147}" type="datetimeFigureOut">
              <a:rPr lang="hr-HR" smtClean="0"/>
              <a:t>1.6.2020.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5AFCC0A-8ED1-4F5D-8FEC-36A59559A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475C1FB6-14EF-4A6C-B34A-A39340FD2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4828-2BE1-443E-8C0E-E3963387AA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4079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55D2AB-48E2-4164-864A-1354DFF7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69C25AF-D928-4EE8-ADF0-16E6B4B6E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79D51F3-5FA1-4162-A9C4-783849717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0A30BBAC-D283-4C02-8A75-376F2AF42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911127B-CCF4-403E-A7A5-CDC799B191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438A8FA4-AEAD-4B40-B264-7DC2FDA08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8BFE-5DC4-4795-84B4-30DB422DB147}" type="datetimeFigureOut">
              <a:rPr lang="hr-HR" smtClean="0"/>
              <a:t>1.6.2020.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75CA230B-0567-4E57-A448-6AAC11275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AAF0E232-771E-4139-8EE2-11FCF4C3A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4828-2BE1-443E-8C0E-E3963387AA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992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9D5D9F-AB59-481A-844A-08C2A6325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A815585-AD2F-4EA4-A89C-B1F95AECB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8BFE-5DC4-4795-84B4-30DB422DB147}" type="datetimeFigureOut">
              <a:rPr lang="hr-HR" smtClean="0"/>
              <a:t>1.6.2020.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90C3720D-0621-475D-B356-85980DAD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4931C1C9-075D-4486-8848-8C637F4D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4828-2BE1-443E-8C0E-E3963387AA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450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411BD91C-5E20-4F45-893B-BB2F5112D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8BFE-5DC4-4795-84B4-30DB422DB147}" type="datetimeFigureOut">
              <a:rPr lang="hr-HR" smtClean="0"/>
              <a:t>1.6.2020.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606E1162-7E31-4726-B3F5-7A730742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24047B7A-8197-4862-BAA0-7C8640D0B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4828-2BE1-443E-8C0E-E3963387AA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294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373E68E-ADEE-41E9-AE38-E36390935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2779AE2-0EF9-49DE-BFF6-48E17F826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4532D09-E4D5-4C2F-B64B-DD7501421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D8E3DD1-A661-4C73-BF4C-9923921BA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8BFE-5DC4-4795-84B4-30DB422DB147}" type="datetimeFigureOut">
              <a:rPr lang="hr-HR" smtClean="0"/>
              <a:t>1.6.2020.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6FAD7B7-356D-48A9-B44B-CB6F37235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9BCFE86-15EE-48B6-9E1E-DDCFAA830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4828-2BE1-443E-8C0E-E3963387AA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156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F2523F-0317-4823-9418-849A90292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DAA885C2-CBAA-492C-A7E2-28E9977A09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59A5CAC-B16D-4770-89B0-4841EEBBB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6652BD0-F4C2-4976-9491-4D3D89813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8BFE-5DC4-4795-84B4-30DB422DB147}" type="datetimeFigureOut">
              <a:rPr lang="hr-HR" smtClean="0"/>
              <a:t>1.6.2020.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933529A-292F-4791-89BF-B0A03A8E3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6C90BCE-CCB4-40E9-A2A4-E51643227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24828-2BE1-443E-8C0E-E3963387AA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559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B29B8FFE-9962-47B6-9C64-D6264474D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331E905-E844-4832-B2F4-36415B3A6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D506C99-2B73-4D51-A0DC-C993E5124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B8BFE-5DC4-4795-84B4-30DB422DB147}" type="datetimeFigureOut">
              <a:rPr lang="hr-HR" smtClean="0"/>
              <a:t>1.6.2020.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BBD5C6F-98C0-48C2-898C-DE2EE6EDA9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A07F7E9-FCC3-4CFD-8B8E-8E499671E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24828-2BE1-443E-8C0E-E3963387AA2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549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ZG5pR68ntnc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-gwrJ0KSh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outu.be/MpFJv5ix8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995135-BB5C-4714-AC23-F3502A4335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476119B-1E9C-4183-B977-0E19A7FF1E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1606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40CA645B-56CD-4157-918A-4770DBE6230D}"/>
              </a:ext>
            </a:extLst>
          </p:cNvPr>
          <p:cNvSpPr txBox="1"/>
          <p:nvPr/>
        </p:nvSpPr>
        <p:spPr>
          <a:xfrm>
            <a:off x="0" y="11018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600" b="1" dirty="0">
                <a:latin typeface="Segoe Print" panose="02000600000000000000" pitchFamily="2" charset="0"/>
              </a:rPr>
              <a:t>Svetci među nama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236FC290-5D6C-42C2-AE3D-21EB7CF0A824}"/>
              </a:ext>
            </a:extLst>
          </p:cNvPr>
          <p:cNvSpPr txBox="1"/>
          <p:nvPr/>
        </p:nvSpPr>
        <p:spPr>
          <a:xfrm>
            <a:off x="81280" y="89248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>
                <a:latin typeface="Segoe Print" panose="02000600000000000000" pitchFamily="2" charset="0"/>
              </a:rPr>
              <a:t>Sv. Nikola Tavelić – navjestitelj evanđelja</a:t>
            </a:r>
          </a:p>
        </p:txBody>
      </p:sp>
      <p:pic>
        <p:nvPicPr>
          <p:cNvPr id="7" name="Slika 6" descr="Slika na kojoj se prikazuje zgrada, tekst, sjedenje, prozor&#10;&#10;Opis je automatski generiran">
            <a:extLst>
              <a:ext uri="{FF2B5EF4-FFF2-40B4-BE49-F238E27FC236}">
                <a16:creationId xmlns:a16="http://schemas.microsoft.com/office/drawing/2014/main" id="{FC4512C8-9DF5-479B-AEA8-E9E176973B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1679"/>
            <a:ext cx="3826574" cy="5725421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320D3D94-DC20-4550-8DDE-7952DC0EC533}"/>
              </a:ext>
            </a:extLst>
          </p:cNvPr>
          <p:cNvSpPr txBox="1"/>
          <p:nvPr/>
        </p:nvSpPr>
        <p:spPr>
          <a:xfrm>
            <a:off x="4213936" y="1551679"/>
            <a:ext cx="771765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</a:rPr>
              <a:t>-rođen u Šibeniku, oko 1350. g.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-franjevac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-djelovao u Bosni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-u Svetoj zemlji propovijedao muslimanima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-umro mučeničkom smrću na lomači u Jeruzalemu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-proglašen svetim 1970. (papa Pavao VI.)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-blagdan – 14. studenoga</a:t>
            </a:r>
          </a:p>
        </p:txBody>
      </p:sp>
      <p:sp>
        <p:nvSpPr>
          <p:cNvPr id="4" name="Pravokutnik 3">
            <a:hlinkClick r:id="rId3"/>
            <a:extLst>
              <a:ext uri="{FF2B5EF4-FFF2-40B4-BE49-F238E27FC236}">
                <a16:creationId xmlns:a16="http://schemas.microsoft.com/office/drawing/2014/main" id="{99834AD0-E475-4DF1-ADDE-852A9AB16299}"/>
              </a:ext>
            </a:extLst>
          </p:cNvPr>
          <p:cNvSpPr/>
          <p:nvPr/>
        </p:nvSpPr>
        <p:spPr>
          <a:xfrm>
            <a:off x="81280" y="892487"/>
            <a:ext cx="3336623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232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5D43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lika 5" descr="Slika na kojoj se prikazuje na zatvorenom, muškarac, nošenje, gledanje&#10;&#10;Opis je automatski generiran">
            <a:extLst>
              <a:ext uri="{FF2B5EF4-FFF2-40B4-BE49-F238E27FC236}">
                <a16:creationId xmlns:a16="http://schemas.microsoft.com/office/drawing/2014/main" id="{BA447A55-3DD0-4915-AFB9-C86834A4CD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357" y="2081628"/>
            <a:ext cx="3509326" cy="4319171"/>
          </a:xfrm>
          <a:prstGeom prst="rect">
            <a:avLst/>
          </a:prstGeom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756DA456-3C15-4188-8C5A-8B2278F3F298}"/>
              </a:ext>
            </a:extLst>
          </p:cNvPr>
          <p:cNvSpPr txBox="1"/>
          <p:nvPr/>
        </p:nvSpPr>
        <p:spPr>
          <a:xfrm>
            <a:off x="297180" y="269789"/>
            <a:ext cx="2811780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400" b="1" kern="1200" dirty="0" err="1">
                <a:solidFill>
                  <a:srgbClr val="FFFFFF"/>
                </a:solidFill>
                <a:latin typeface="Segoe Print" panose="02000600000000000000" pitchFamily="2" charset="0"/>
                <a:ea typeface="+mj-ea"/>
                <a:cs typeface="+mj-cs"/>
              </a:rPr>
              <a:t>Sv</a:t>
            </a:r>
            <a:r>
              <a:rPr lang="en-US" sz="2400" b="1" kern="1200" dirty="0">
                <a:solidFill>
                  <a:srgbClr val="FFFFFF"/>
                </a:solidFill>
                <a:latin typeface="Segoe Print" panose="02000600000000000000" pitchFamily="2" charset="0"/>
                <a:ea typeface="+mj-ea"/>
                <a:cs typeface="+mj-cs"/>
              </a:rPr>
              <a:t>. Leopold </a:t>
            </a:r>
            <a:r>
              <a:rPr lang="en-US" sz="2400" b="1" kern="1200" dirty="0" err="1">
                <a:solidFill>
                  <a:srgbClr val="FFFFFF"/>
                </a:solidFill>
                <a:latin typeface="Segoe Print" panose="02000600000000000000" pitchFamily="2" charset="0"/>
                <a:ea typeface="+mj-ea"/>
                <a:cs typeface="+mj-cs"/>
              </a:rPr>
              <a:t>Mandić</a:t>
            </a:r>
            <a:r>
              <a:rPr lang="en-US" sz="2400" b="1" kern="1200" dirty="0">
                <a:solidFill>
                  <a:srgbClr val="FFFFFF"/>
                </a:solidFill>
                <a:latin typeface="Segoe Print" panose="02000600000000000000" pitchFamily="2" charset="0"/>
                <a:ea typeface="+mj-ea"/>
                <a:cs typeface="+mj-cs"/>
              </a:rPr>
              <a:t>– </a:t>
            </a:r>
            <a:r>
              <a:rPr lang="en-US" sz="2400" b="1" kern="1200" dirty="0" err="1">
                <a:solidFill>
                  <a:srgbClr val="FFFFFF"/>
                </a:solidFill>
                <a:latin typeface="Segoe Print" panose="02000600000000000000" pitchFamily="2" charset="0"/>
                <a:ea typeface="+mj-ea"/>
                <a:cs typeface="+mj-cs"/>
              </a:rPr>
              <a:t>promicatelj</a:t>
            </a:r>
            <a:r>
              <a:rPr lang="en-US" sz="2400" b="1" kern="1200" dirty="0">
                <a:solidFill>
                  <a:srgbClr val="FFFFFF"/>
                </a:solidFill>
                <a:latin typeface="Segoe Print" panose="02000600000000000000" pitchFamily="2" charset="0"/>
                <a:ea typeface="+mj-ea"/>
                <a:cs typeface="+mj-cs"/>
              </a:rPr>
              <a:t> </a:t>
            </a:r>
            <a:r>
              <a:rPr lang="en-US" sz="2400" b="1" kern="1200" dirty="0" err="1">
                <a:solidFill>
                  <a:srgbClr val="FFFFFF"/>
                </a:solidFill>
                <a:latin typeface="Segoe Print" panose="02000600000000000000" pitchFamily="2" charset="0"/>
                <a:ea typeface="+mj-ea"/>
                <a:cs typeface="+mj-cs"/>
              </a:rPr>
              <a:t>jedinstva</a:t>
            </a:r>
            <a:r>
              <a:rPr lang="en-US" sz="2400" b="1" kern="1200" dirty="0">
                <a:solidFill>
                  <a:srgbClr val="FFFFFF"/>
                </a:solidFill>
                <a:latin typeface="Segoe Print" panose="02000600000000000000" pitchFamily="2" charset="0"/>
                <a:ea typeface="+mj-ea"/>
                <a:cs typeface="+mj-cs"/>
              </a:rPr>
              <a:t> </a:t>
            </a:r>
            <a:r>
              <a:rPr lang="en-US" sz="2400" b="1" kern="1200" dirty="0" err="1">
                <a:solidFill>
                  <a:srgbClr val="FFFFFF"/>
                </a:solidFill>
                <a:latin typeface="Segoe Print" panose="02000600000000000000" pitchFamily="2" charset="0"/>
                <a:ea typeface="+mj-ea"/>
                <a:cs typeface="+mj-cs"/>
              </a:rPr>
              <a:t>kršćana</a:t>
            </a:r>
            <a:endParaRPr lang="en-US" sz="2400" b="1" kern="1200" dirty="0">
              <a:solidFill>
                <a:srgbClr val="FFFFFF"/>
              </a:solidFill>
              <a:latin typeface="Segoe Print" panose="02000600000000000000" pitchFamily="2" charset="0"/>
              <a:ea typeface="+mj-ea"/>
              <a:cs typeface="+mj-cs"/>
            </a:endParaRP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id="{C816C754-F289-438E-BD0F-D0DC32C4E5EA}"/>
              </a:ext>
            </a:extLst>
          </p:cNvPr>
          <p:cNvSpPr txBox="1"/>
          <p:nvPr/>
        </p:nvSpPr>
        <p:spPr>
          <a:xfrm>
            <a:off x="5537200" y="548640"/>
            <a:ext cx="64617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latin typeface="Segoe Print" panose="02000600000000000000" pitchFamily="2" charset="0"/>
              </a:rPr>
              <a:t>-rođen 1866. g. u Herceg Novom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-franjevac kapucin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-živio i djelovao u Italiji (Padova)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-”apostol </a:t>
            </a:r>
            <a:r>
              <a:rPr lang="hr-HR" sz="2400" dirty="0" err="1">
                <a:latin typeface="Segoe Print" panose="02000600000000000000" pitchFamily="2" charset="0"/>
              </a:rPr>
              <a:t>ispovijedaonice</a:t>
            </a:r>
            <a:r>
              <a:rPr lang="hr-HR" sz="2400" dirty="0">
                <a:latin typeface="Segoe Print" panose="02000600000000000000" pitchFamily="2" charset="0"/>
              </a:rPr>
              <a:t>” – </a:t>
            </a:r>
            <a:r>
              <a:rPr lang="hr-HR" sz="2400" dirty="0" err="1">
                <a:latin typeface="Segoe Print" panose="02000600000000000000" pitchFamily="2" charset="0"/>
              </a:rPr>
              <a:t>ispovijednik</a:t>
            </a:r>
            <a:endParaRPr lang="hr-HR" sz="2400" dirty="0">
              <a:latin typeface="Segoe Print" panose="02000600000000000000" pitchFamily="2" charset="0"/>
            </a:endParaRP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-zalagao se za jedinstvo kršćana („apostol crkvenog jedinstva”)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-svetim je proglašen 1983. (papa Ivan Pavao II.)</a:t>
            </a:r>
          </a:p>
          <a:p>
            <a:endParaRPr lang="hr-HR" sz="2400" dirty="0">
              <a:latin typeface="Segoe Print" panose="02000600000000000000" pitchFamily="2" charset="0"/>
            </a:endParaRPr>
          </a:p>
          <a:p>
            <a:r>
              <a:rPr lang="hr-HR" sz="2400" dirty="0">
                <a:latin typeface="Segoe Print" panose="02000600000000000000" pitchFamily="2" charset="0"/>
              </a:rPr>
              <a:t>-blagdan 12. svibnja</a:t>
            </a:r>
          </a:p>
        </p:txBody>
      </p:sp>
      <p:sp>
        <p:nvSpPr>
          <p:cNvPr id="3" name="Pravokutnik 2">
            <a:hlinkClick r:id="rId3"/>
            <a:extLst>
              <a:ext uri="{FF2B5EF4-FFF2-40B4-BE49-F238E27FC236}">
                <a16:creationId xmlns:a16="http://schemas.microsoft.com/office/drawing/2014/main" id="{3C7FF9CB-716F-40B3-B4B5-E872BF61324B}"/>
              </a:ext>
            </a:extLst>
          </p:cNvPr>
          <p:cNvSpPr/>
          <p:nvPr/>
        </p:nvSpPr>
        <p:spPr>
          <a:xfrm>
            <a:off x="701336" y="692458"/>
            <a:ext cx="2068497" cy="7901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260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kstniOkvir 1">
            <a:extLst>
              <a:ext uri="{FF2B5EF4-FFF2-40B4-BE49-F238E27FC236}">
                <a16:creationId xmlns:a16="http://schemas.microsoft.com/office/drawing/2014/main" id="{F42CEA60-ABE1-42BF-BF56-55AAD730C5E8}"/>
              </a:ext>
            </a:extLst>
          </p:cNvPr>
          <p:cNvSpPr txBox="1"/>
          <p:nvPr/>
        </p:nvSpPr>
        <p:spPr>
          <a:xfrm>
            <a:off x="5033681" y="72869"/>
            <a:ext cx="7158317" cy="14014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00000"/>
                </a:solidFill>
                <a:latin typeface="Segoe Print" panose="02000600000000000000" pitchFamily="2" charset="0"/>
                <a:ea typeface="+mj-ea"/>
                <a:cs typeface="+mj-cs"/>
              </a:rPr>
              <a:t>Sv</a:t>
            </a:r>
            <a:r>
              <a:rPr lang="en-US" sz="2800" b="1" dirty="0">
                <a:solidFill>
                  <a:srgbClr val="000000"/>
                </a:solidFill>
                <a:latin typeface="Segoe Print" panose="02000600000000000000" pitchFamily="2" charset="0"/>
                <a:ea typeface="+mj-ea"/>
                <a:cs typeface="+mj-cs"/>
              </a:rPr>
              <a:t>. Marko </a:t>
            </a:r>
            <a:r>
              <a:rPr lang="en-US" sz="2800" b="1" dirty="0" err="1">
                <a:solidFill>
                  <a:srgbClr val="000000"/>
                </a:solidFill>
                <a:latin typeface="Segoe Print" panose="02000600000000000000" pitchFamily="2" charset="0"/>
                <a:ea typeface="+mj-ea"/>
                <a:cs typeface="+mj-cs"/>
              </a:rPr>
              <a:t>Križevčanin</a:t>
            </a:r>
            <a:r>
              <a:rPr lang="en-US" sz="2800" b="1" dirty="0">
                <a:solidFill>
                  <a:srgbClr val="000000"/>
                </a:solidFill>
                <a:latin typeface="Segoe Print" panose="02000600000000000000" pitchFamily="2" charset="0"/>
                <a:ea typeface="+mj-ea"/>
                <a:cs typeface="+mj-cs"/>
              </a:rPr>
              <a:t>– </a:t>
            </a:r>
            <a:r>
              <a:rPr lang="en-US" sz="2800" b="1" dirty="0" err="1">
                <a:solidFill>
                  <a:srgbClr val="000000"/>
                </a:solidFill>
                <a:latin typeface="Segoe Print" panose="02000600000000000000" pitchFamily="2" charset="0"/>
                <a:ea typeface="+mj-ea"/>
                <a:cs typeface="+mj-cs"/>
              </a:rPr>
              <a:t>svjedok</a:t>
            </a:r>
            <a:r>
              <a:rPr lang="en-US" sz="2800" b="1" dirty="0">
                <a:solidFill>
                  <a:srgbClr val="000000"/>
                </a:solidFill>
                <a:latin typeface="Segoe Print" panose="02000600000000000000" pitchFamily="2" charset="0"/>
                <a:ea typeface="+mj-ea"/>
                <a:cs typeface="+mj-cs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Segoe Print" panose="02000600000000000000" pitchFamily="2" charset="0"/>
                <a:ea typeface="+mj-ea"/>
                <a:cs typeface="+mj-cs"/>
              </a:rPr>
              <a:t>istine</a:t>
            </a:r>
            <a:endParaRPr lang="en-US" sz="2800" b="1" dirty="0">
              <a:solidFill>
                <a:srgbClr val="000000"/>
              </a:solidFill>
              <a:latin typeface="Segoe Print" panose="02000600000000000000" pitchFamily="2" charset="0"/>
              <a:ea typeface="+mj-ea"/>
              <a:cs typeface="+mj-cs"/>
            </a:endParaRPr>
          </a:p>
        </p:txBody>
      </p:sp>
      <p:sp>
        <p:nvSpPr>
          <p:cNvPr id="13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Slika 3" descr="Slika na kojoj se prikazuje tekst, knjiga, mačka, stol&#10;&#10;Opis je automatski generiran">
            <a:extLst>
              <a:ext uri="{FF2B5EF4-FFF2-40B4-BE49-F238E27FC236}">
                <a16:creationId xmlns:a16="http://schemas.microsoft.com/office/drawing/2014/main" id="{F79050CD-1BDA-48BE-B42A-0DC3740B39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04" r="2370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F645F752-7376-4133-BBF7-AF25ADC7B73C}"/>
              </a:ext>
            </a:extLst>
          </p:cNvPr>
          <p:cNvSpPr txBox="1"/>
          <p:nvPr/>
        </p:nvSpPr>
        <p:spPr>
          <a:xfrm>
            <a:off x="6004560" y="770037"/>
            <a:ext cx="609599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-rođen 1589. u Križevcima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-svećenik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-živio u </a:t>
            </a:r>
            <a:r>
              <a:rPr lang="hr-HR" sz="2800" dirty="0" err="1">
                <a:latin typeface="Segoe Print" panose="02000600000000000000" pitchFamily="2" charset="0"/>
              </a:rPr>
              <a:t>Košicama</a:t>
            </a:r>
            <a:r>
              <a:rPr lang="hr-HR" sz="2800" dirty="0">
                <a:latin typeface="Segoe Print" panose="02000600000000000000" pitchFamily="2" charset="0"/>
              </a:rPr>
              <a:t> (Slovačka)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-žrtva je progona od strane protestanata (nije se htio odreći katoličke vjere)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-svetim je proglašen 1995. g. (papa Ivan Pavao II.)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-blagdan 7.rujna</a:t>
            </a:r>
          </a:p>
        </p:txBody>
      </p:sp>
      <p:sp>
        <p:nvSpPr>
          <p:cNvPr id="3" name="Pravokutnik 2">
            <a:hlinkClick r:id="rId4"/>
            <a:extLst>
              <a:ext uri="{FF2B5EF4-FFF2-40B4-BE49-F238E27FC236}">
                <a16:creationId xmlns:a16="http://schemas.microsoft.com/office/drawing/2014/main" id="{71F950BA-34DE-4EBC-A5F8-1ED6E8B141EC}"/>
              </a:ext>
            </a:extLst>
          </p:cNvPr>
          <p:cNvSpPr/>
          <p:nvPr/>
        </p:nvSpPr>
        <p:spPr>
          <a:xfrm>
            <a:off x="5033679" y="0"/>
            <a:ext cx="4110321" cy="5538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35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175</Words>
  <Application>Microsoft Office PowerPoint</Application>
  <PresentationFormat>Široki zaslon</PresentationFormat>
  <Paragraphs>41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8</cp:revision>
  <dcterms:created xsi:type="dcterms:W3CDTF">2020-05-31T17:22:55Z</dcterms:created>
  <dcterms:modified xsi:type="dcterms:W3CDTF">2020-06-01T08:45:55Z</dcterms:modified>
</cp:coreProperties>
</file>