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67" r:id="rId6"/>
    <p:sldId id="258" r:id="rId7"/>
    <p:sldId id="259" r:id="rId8"/>
    <p:sldId id="260" r:id="rId9"/>
    <p:sldId id="261" r:id="rId10"/>
    <p:sldId id="268" r:id="rId11"/>
    <p:sldId id="272" r:id="rId12"/>
    <p:sldId id="273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39C320-B5D5-44A7-AF6A-AF6C3D5C7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E3B6A83-9A1E-45E9-BA92-F4D9DC83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733B989-AF9D-47E4-8871-B3CD5980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93055AB-DCF1-4B16-A716-1182B0E2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EC8F21C-B9B3-4297-A7C3-B5AE4FD5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990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F4FBE9-573B-4418-9D11-8DE3D100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1AA23AC-4BD8-4007-9E65-B99916786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2AFF3C6-4836-4AB1-91EC-A80FCA78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B5427F4-0F26-446D-AC79-10B03BD3A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0D35423-0818-448D-B215-EECC7847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526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9D839A2-8DEA-4A79-8499-8463CA214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A94406D-E6DD-4445-87BD-038208FE6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318F3AD-13A6-4399-8D92-0C2A6D7F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77DE33-E889-418A-AD8C-EC8FD8D1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1685EE2-1D08-44EC-ABBF-2F3098767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268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1F04F-9F31-4CEE-A613-7C0BDCF8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0F3491-66EA-4DC2-80A1-6750D9199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BD1A7DF-C2A7-4517-B21C-71AD4ED86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B514A8A-8DC9-4407-843B-1F692643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79A7ADB-D46A-4F0C-A0C7-43B27C6E9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466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0DF111-6D79-4475-9896-6701E25E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108482B-69B1-4749-9D34-530E54C5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355B917-DD9A-474C-B51F-AEF2C999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BE71272-53D7-42CF-A3C6-2158D047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EEF6424-9C8D-48EA-A8DA-ADFEEFEA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841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3EA25C-D550-4B34-9A45-A8F6A3F9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FBE7C8-084A-4198-9912-2B774B589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BF2C160-037F-4F8A-8FE9-C702952C7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BECD250-F451-4312-B110-332E9C9F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FD90F73-55E4-4266-B7B7-B012395C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DFFCEB3-3DB9-49E0-A12D-0AA0C845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80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CC8DCC-9849-4550-A52B-08C57E40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414A1D1-3393-4411-8745-C906A0FC3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76A00B3-563A-428E-960D-27EA0543C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E77CB83-E9D7-458F-937E-F314382C7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BA82964-7DFB-4304-9E59-70D581125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116937E-7A5C-4424-819E-A830C6BA7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C04F827-3F0B-4B8C-B4A6-840B0A298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E057E9D-E437-4117-98D9-1095E7C7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264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1B9E6F-F55E-497B-8B7B-D22FD7C9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9D49927-3E09-43B4-9DC0-5E1FD78D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8C1407D-2EB7-4B7C-BAB2-A75A8C1B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20A6233-2621-47B9-A79C-1C0BBBD8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792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974ACB1-6B8F-4603-8733-6B2947C38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3913FCE-294C-4291-ACE0-174ABBF37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D2DCBD4-95BF-43AD-A069-E55C94EA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153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B7416A-2492-4A89-B997-B0857AC8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BA2CFF-E8EC-4805-8A7D-CAF43A4F8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D627E3D-2E9B-4F80-8494-1AB7E4A38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A861D09-4D1D-461F-ADDE-470002EBD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8B0FDA3-63DF-4644-AA07-A84363E4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139609C-181F-47DD-897F-4B660ACF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205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E2773A-AE02-4E69-A8B0-55CFB421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FCAE5E9-C139-445C-A5DF-B3FDF3FD3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54654FC-86EC-4821-8AF9-AA8A095B3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A74E7CD-98CD-4798-88E9-C00F6D0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AEB154D-37DD-481C-9BBB-9FBD9F29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8A3EFC4-DA0E-4432-BAC6-B2B82295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305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C0F3507-82DD-481B-81DF-9C5A30BD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97541B5-109B-48F7-971E-127471870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8DB8502-DF53-43C1-9CA5-F666EDBEF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E78E0-6C81-4F9F-95F1-7ECD76F63C75}" type="datetimeFigureOut">
              <a:rPr lang="hr-HR" smtClean="0"/>
              <a:t>11.5.2022.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F0E5E4-B151-40FA-A62E-F87FB5B24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9FE3A3C-7CF1-45AD-BFA1-85BE6D712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E50D1-00BD-4454-AA16-C1F5B4CFDD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155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69CF8E-FAE7-4B83-B4CE-3C99C944B7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BAAA9BF-9EEB-4E20-838A-F61626110F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796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C4460B2-97CB-4255-827F-F24FE7E20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87" y="0"/>
            <a:ext cx="11458626" cy="6858000"/>
          </a:xfrm>
          <a:prstGeom prst="rect">
            <a:avLst/>
          </a:prstGeom>
        </p:spPr>
      </p:pic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A08D225F-A2CF-4B1E-A3FD-B62F600BE20F}"/>
              </a:ext>
            </a:extLst>
          </p:cNvPr>
          <p:cNvSpPr/>
          <p:nvPr/>
        </p:nvSpPr>
        <p:spPr>
          <a:xfrm>
            <a:off x="9497291" y="5964382"/>
            <a:ext cx="2191616" cy="787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5536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285E3571-DA6C-4284-AC01-4F38C3551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8980D81-8257-42E8-B47E-E2BABF849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4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559675C6-E0E7-4D89-A428-5C5220B76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avokutnik 3">
            <a:hlinkClick r:id="rId3" action="ppaction://hlinksldjump"/>
            <a:extLst>
              <a:ext uri="{FF2B5EF4-FFF2-40B4-BE49-F238E27FC236}">
                <a16:creationId xmlns:a16="http://schemas.microsoft.com/office/drawing/2014/main" id="{C12CD3D9-A0F2-476C-BF70-312DB11FE5B1}"/>
              </a:ext>
            </a:extLst>
          </p:cNvPr>
          <p:cNvSpPr/>
          <p:nvPr/>
        </p:nvSpPr>
        <p:spPr>
          <a:xfrm>
            <a:off x="10000384" y="6070888"/>
            <a:ext cx="2191616" cy="787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1813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664B3A1E-1284-44FB-984A-317A45919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1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068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9E522E6-661E-4F4B-AD8B-D69564B72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7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0C31121-D317-4C41-882A-DC4312936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1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FC11DC36-C27D-4C25-8744-B8690309C3FB}"/>
              </a:ext>
            </a:extLst>
          </p:cNvPr>
          <p:cNvSpPr txBox="1"/>
          <p:nvPr/>
        </p:nvSpPr>
        <p:spPr>
          <a:xfrm>
            <a:off x="0" y="1686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atin typeface="Segoe Print" panose="02000600000000000000" pitchFamily="2" charset="0"/>
              </a:rPr>
              <a:t>Pavlova misijska putovanja</a:t>
            </a:r>
          </a:p>
        </p:txBody>
      </p:sp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B62A994-A892-48D8-8001-637620DE3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001316"/>
            <a:ext cx="9429750" cy="53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8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15C76EA-EEF0-492F-905A-8284B2412F46}"/>
              </a:ext>
            </a:extLst>
          </p:cNvPr>
          <p:cNvSpPr txBox="1"/>
          <p:nvPr/>
        </p:nvSpPr>
        <p:spPr>
          <a:xfrm>
            <a:off x="0" y="230819"/>
            <a:ext cx="544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Prvo Pavlovo misijsko putovanje:</a:t>
            </a:r>
          </a:p>
        </p:txBody>
      </p:sp>
      <p:pic>
        <p:nvPicPr>
          <p:cNvPr id="4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id="{B315B191-7141-4DBE-B1AB-544404312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9" y="739092"/>
            <a:ext cx="9541816" cy="5967045"/>
          </a:xfrm>
          <a:prstGeom prst="rect">
            <a:avLst/>
          </a:prstGeom>
        </p:spPr>
      </p:pic>
      <p:pic>
        <p:nvPicPr>
          <p:cNvPr id="5" name="Slika 4" descr="Slika na kojoj se prikazuje karta, hidrant&#10;&#10;Opis je automatski generiran">
            <a:extLst>
              <a:ext uri="{FF2B5EF4-FFF2-40B4-BE49-F238E27FC236}">
                <a16:creationId xmlns:a16="http://schemas.microsoft.com/office/drawing/2014/main" id="{765ECEBE-67D9-40A7-92BB-582C531A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39215" y="-371738"/>
            <a:ext cx="1981048" cy="27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15C76EA-EEF0-492F-905A-8284B2412F46}"/>
              </a:ext>
            </a:extLst>
          </p:cNvPr>
          <p:cNvSpPr txBox="1"/>
          <p:nvPr/>
        </p:nvSpPr>
        <p:spPr>
          <a:xfrm>
            <a:off x="0" y="230819"/>
            <a:ext cx="54448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Prvo Pavlovo misijsko putovanje: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	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-Cipar i Mala Azija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  -Pavao i </a:t>
            </a:r>
            <a:r>
              <a:rPr lang="hr-HR" sz="2400" dirty="0" err="1">
                <a:latin typeface="Segoe Print" panose="02000600000000000000" pitchFamily="2" charset="0"/>
              </a:rPr>
              <a:t>Barnaba</a:t>
            </a:r>
            <a:r>
              <a:rPr lang="hr-HR" sz="2400" dirty="0">
                <a:latin typeface="Segoe Print" panose="02000600000000000000" pitchFamily="2" charset="0"/>
              </a:rPr>
              <a:t> propovijedaju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Židovima i poganima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-Pavao shvaća da Isusova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Radosna vijest nije namijenjena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samo Židovima nego svim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ljudima (poganima)</a:t>
            </a:r>
          </a:p>
          <a:p>
            <a:endParaRPr lang="hr-HR" sz="2800" dirty="0">
              <a:latin typeface="Segoe Print" panose="02000600000000000000" pitchFamily="2" charset="0"/>
            </a:endParaRPr>
          </a:p>
        </p:txBody>
      </p:sp>
      <p:pic>
        <p:nvPicPr>
          <p:cNvPr id="4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id="{B315B191-7141-4DBE-B1AB-544404312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13" y="1043138"/>
            <a:ext cx="6757187" cy="4225657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8930A50-53FE-40F4-9061-A44C8A56A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3754"/>
            <a:ext cx="5592932" cy="314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4F77373-D5F1-4372-98B9-5F3838BCE2A3}"/>
              </a:ext>
            </a:extLst>
          </p:cNvPr>
          <p:cNvSpPr/>
          <p:nvPr/>
        </p:nvSpPr>
        <p:spPr>
          <a:xfrm>
            <a:off x="0" y="154904"/>
            <a:ext cx="55383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Drugo Pavlovo misijsko putovanje: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  -prenosi evanđelje u Europu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-Filipi – prva europska 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kršćanska zajednica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	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-posjetio Atenu – propovijedao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bez uspjeha</a:t>
            </a:r>
          </a:p>
        </p:txBody>
      </p:sp>
      <p:pic>
        <p:nvPicPr>
          <p:cNvPr id="4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id="{BF0F6BA7-02AB-4B56-87AD-11E90C259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26400" y="332508"/>
            <a:ext cx="6765600" cy="57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2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C5B2508-B7D2-4AF7-A09E-E2EA524B41D2}"/>
              </a:ext>
            </a:extLst>
          </p:cNvPr>
          <p:cNvSpPr/>
          <p:nvPr/>
        </p:nvSpPr>
        <p:spPr>
          <a:xfrm>
            <a:off x="0" y="272534"/>
            <a:ext cx="5486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Treće Pavlovo misijsko putovanje: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  -cilj putovanja Efez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  -održava veze s drugim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kršćanskim zajednicama (piše 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pisma - poslanice)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  -putovanje završilo uhićenjem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Pavla, zatočen u </a:t>
            </a:r>
            <a:r>
              <a:rPr lang="hr-HR" sz="2400" dirty="0" err="1">
                <a:latin typeface="Segoe Print" panose="02000600000000000000" pitchFamily="2" charset="0"/>
              </a:rPr>
              <a:t>Cezareji</a:t>
            </a:r>
            <a:endParaRPr lang="hr-HR" sz="2400" dirty="0">
              <a:latin typeface="Segoe Print" panose="02000600000000000000" pitchFamily="2" charset="0"/>
            </a:endParaRPr>
          </a:p>
        </p:txBody>
      </p:sp>
      <p:pic>
        <p:nvPicPr>
          <p:cNvPr id="4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id="{BEF9F1F5-4D9F-42BB-AB6A-3A7C6A75B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43527" y="125002"/>
            <a:ext cx="7107913" cy="6607996"/>
          </a:xfrm>
          <a:prstGeom prst="rect">
            <a:avLst/>
          </a:prstGeom>
        </p:spPr>
      </p:pic>
      <p:sp>
        <p:nvSpPr>
          <p:cNvPr id="3" name="Pravokutnik 2">
            <a:hlinkClick r:id="rId3" action="ppaction://hlinksldjump"/>
            <a:extLst>
              <a:ext uri="{FF2B5EF4-FFF2-40B4-BE49-F238E27FC236}">
                <a16:creationId xmlns:a16="http://schemas.microsoft.com/office/drawing/2014/main" id="{DD430325-2CC5-4AE3-B893-8B2E8F44EDF2}"/>
              </a:ext>
            </a:extLst>
          </p:cNvPr>
          <p:cNvSpPr/>
          <p:nvPr/>
        </p:nvSpPr>
        <p:spPr>
          <a:xfrm>
            <a:off x="1704975" y="2505075"/>
            <a:ext cx="161925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8A053A5B-1283-4A18-94EA-7364E3D38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05075"/>
            <a:ext cx="7738533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68491C1-1DEF-4B3F-96C8-008B63ABE12B}"/>
              </a:ext>
            </a:extLst>
          </p:cNvPr>
          <p:cNvSpPr txBox="1"/>
          <p:nvPr/>
        </p:nvSpPr>
        <p:spPr>
          <a:xfrm>
            <a:off x="0" y="218209"/>
            <a:ext cx="44784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Segoe Print" panose="02000600000000000000" pitchFamily="2" charset="0"/>
              </a:rPr>
              <a:t>Put u Rim: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  -priziva se na carski sud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u Rimu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  -dolazi u Rim, slobodno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propovijeda </a:t>
            </a:r>
          </a:p>
          <a:p>
            <a:endParaRPr lang="hr-HR" sz="2400" dirty="0">
              <a:latin typeface="Segoe Print" panose="02000600000000000000" pitchFamily="2" charset="0"/>
            </a:endParaRPr>
          </a:p>
          <a:p>
            <a:r>
              <a:rPr lang="hr-HR" sz="2400" dirty="0">
                <a:latin typeface="Segoe Print" panose="02000600000000000000" pitchFamily="2" charset="0"/>
              </a:rPr>
              <a:t>  -osuđen na smrt,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odrubljena mu glava (za  </a:t>
            </a:r>
          </a:p>
          <a:p>
            <a:r>
              <a:rPr lang="hr-HR" sz="2400" dirty="0">
                <a:latin typeface="Segoe Print" panose="02000600000000000000" pitchFamily="2" charset="0"/>
              </a:rPr>
              <a:t>   vrijeme cara Nerona)</a:t>
            </a:r>
          </a:p>
        </p:txBody>
      </p:sp>
      <p:pic>
        <p:nvPicPr>
          <p:cNvPr id="4" name="Slika 3" descr="Slika na kojoj se prikazuje tekst, karta&#10;&#10;Opis je automatski generiran">
            <a:extLst>
              <a:ext uri="{FF2B5EF4-FFF2-40B4-BE49-F238E27FC236}">
                <a16:creationId xmlns:a16="http://schemas.microsoft.com/office/drawing/2014/main" id="{B60696F9-1819-498C-BDFF-14E913C55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73641" y="-540197"/>
            <a:ext cx="4766519" cy="7556837"/>
          </a:xfrm>
          <a:prstGeom prst="rect">
            <a:avLst/>
          </a:prstGeom>
        </p:spPr>
      </p:pic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id="{0C9F860F-16CE-43E8-8AC0-3F16CCA6B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6858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161</Words>
  <Application>Microsoft Office PowerPoint</Application>
  <PresentationFormat>Široki zaslon</PresentationFormat>
  <Paragraphs>43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13</cp:revision>
  <dcterms:created xsi:type="dcterms:W3CDTF">2020-05-20T05:34:20Z</dcterms:created>
  <dcterms:modified xsi:type="dcterms:W3CDTF">2022-05-11T06:41:36Z</dcterms:modified>
</cp:coreProperties>
</file>