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74" r:id="rId2"/>
    <p:sldId id="273" r:id="rId3"/>
    <p:sldId id="256" r:id="rId4"/>
    <p:sldId id="271" r:id="rId5"/>
    <p:sldId id="265" r:id="rId6"/>
    <p:sldId id="259" r:id="rId7"/>
    <p:sldId id="266" r:id="rId8"/>
    <p:sldId id="269" r:id="rId9"/>
    <p:sldId id="267" r:id="rId10"/>
    <p:sldId id="270" r:id="rId11"/>
    <p:sldId id="264" r:id="rId12"/>
    <p:sldId id="268" r:id="rId13"/>
    <p:sldId id="258" r:id="rId14"/>
    <p:sldId id="272" r:id="rId15"/>
    <p:sldId id="260" r:id="rId16"/>
    <p:sldId id="261" r:id="rId17"/>
    <p:sldId id="25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IP JELUŠIĆ" initials="JJ" lastIdx="1" clrIdx="0">
    <p:extLst>
      <p:ext uri="{19B8F6BF-5375-455C-9EA6-DF929625EA0E}">
        <p15:presenceInfo xmlns:p15="http://schemas.microsoft.com/office/powerpoint/2012/main" userId="JOSIP JELUŠIĆ"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18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28T07:56:34.856" idx="1">
    <p:pos x="7482" y="547"/>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r-HR"/>
              <a:t>Kliknite da biste uredili stil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96A32759-6ED8-442C-83F3-92D320ECFDF5}" type="datetimeFigureOut">
              <a:rPr lang="hr-HR" smtClean="0"/>
              <a:t>17.4.2023.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C5DD82C-B5B5-4988-B110-0998B4C8D04D}" type="slidenum">
              <a:rPr lang="hr-HR" smtClean="0"/>
              <a:t>‹#›</a:t>
            </a:fld>
            <a:endParaRPr lang="hr-HR"/>
          </a:p>
        </p:txBody>
      </p:sp>
    </p:spTree>
    <p:extLst>
      <p:ext uri="{BB962C8B-B14F-4D97-AF65-F5344CB8AC3E}">
        <p14:creationId xmlns:p14="http://schemas.microsoft.com/office/powerpoint/2010/main" val="153787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96A32759-6ED8-442C-83F3-92D320ECFDF5}" type="datetimeFigureOut">
              <a:rPr lang="hr-HR" smtClean="0"/>
              <a:t>17.4.2023.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C5DD82C-B5B5-4988-B110-0998B4C8D04D}" type="slidenum">
              <a:rPr lang="hr-HR" smtClean="0"/>
              <a:t>‹#›</a:t>
            </a:fld>
            <a:endParaRPr lang="hr-HR"/>
          </a:p>
        </p:txBody>
      </p:sp>
    </p:spTree>
    <p:extLst>
      <p:ext uri="{BB962C8B-B14F-4D97-AF65-F5344CB8AC3E}">
        <p14:creationId xmlns:p14="http://schemas.microsoft.com/office/powerpoint/2010/main" val="1075680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r-HR"/>
              <a:t>Kliknite da biste uredili stil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96A32759-6ED8-442C-83F3-92D320ECFDF5}" type="datetimeFigureOut">
              <a:rPr lang="hr-HR" smtClean="0"/>
              <a:t>17.4.2023.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C5DD82C-B5B5-4988-B110-0998B4C8D04D}" type="slidenum">
              <a:rPr lang="hr-HR" smtClean="0"/>
              <a:t>‹#›</a:t>
            </a:fld>
            <a:endParaRPr lang="hr-H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79293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96A32759-6ED8-442C-83F3-92D320ECFDF5}" type="datetimeFigureOut">
              <a:rPr lang="hr-HR" smtClean="0"/>
              <a:t>17.4.2023.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C5DD82C-B5B5-4988-B110-0998B4C8D04D}" type="slidenum">
              <a:rPr lang="hr-HR" smtClean="0"/>
              <a:t>‹#›</a:t>
            </a:fld>
            <a:endParaRPr lang="hr-HR"/>
          </a:p>
        </p:txBody>
      </p:sp>
    </p:spTree>
    <p:extLst>
      <p:ext uri="{BB962C8B-B14F-4D97-AF65-F5344CB8AC3E}">
        <p14:creationId xmlns:p14="http://schemas.microsoft.com/office/powerpoint/2010/main" val="95975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r-HR"/>
              <a:t>Kliknite da biste uredili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96A32759-6ED8-442C-83F3-92D320ECFDF5}" type="datetimeFigureOut">
              <a:rPr lang="hr-HR" smtClean="0"/>
              <a:t>17.4.2023.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C5DD82C-B5B5-4988-B110-0998B4C8D04D}" type="slidenum">
              <a:rPr lang="hr-HR" smtClean="0"/>
              <a:t>‹#›</a:t>
            </a:fld>
            <a:endParaRPr lang="hr-H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10585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r-HR"/>
              <a:t>Kliknite da biste uredili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96A32759-6ED8-442C-83F3-92D320ECFDF5}" type="datetimeFigureOut">
              <a:rPr lang="hr-HR" smtClean="0"/>
              <a:t>17.4.2023.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C5DD82C-B5B5-4988-B110-0998B4C8D04D}" type="slidenum">
              <a:rPr lang="hr-HR" smtClean="0"/>
              <a:t>‹#›</a:t>
            </a:fld>
            <a:endParaRPr lang="hr-HR"/>
          </a:p>
        </p:txBody>
      </p:sp>
    </p:spTree>
    <p:extLst>
      <p:ext uri="{BB962C8B-B14F-4D97-AF65-F5344CB8AC3E}">
        <p14:creationId xmlns:p14="http://schemas.microsoft.com/office/powerpoint/2010/main" val="1371134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96A32759-6ED8-442C-83F3-92D320ECFDF5}" type="datetimeFigureOut">
              <a:rPr lang="hr-HR" smtClean="0"/>
              <a:t>17.4.2023.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C5DD82C-B5B5-4988-B110-0998B4C8D04D}" type="slidenum">
              <a:rPr lang="hr-HR" smtClean="0"/>
              <a:t>‹#›</a:t>
            </a:fld>
            <a:endParaRPr lang="hr-HR"/>
          </a:p>
        </p:txBody>
      </p:sp>
    </p:spTree>
    <p:extLst>
      <p:ext uri="{BB962C8B-B14F-4D97-AF65-F5344CB8AC3E}">
        <p14:creationId xmlns:p14="http://schemas.microsoft.com/office/powerpoint/2010/main" val="1319208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96A32759-6ED8-442C-83F3-92D320ECFDF5}" type="datetimeFigureOut">
              <a:rPr lang="hr-HR" smtClean="0"/>
              <a:t>17.4.2023.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C5DD82C-B5B5-4988-B110-0998B4C8D04D}" type="slidenum">
              <a:rPr lang="hr-HR" smtClean="0"/>
              <a:t>‹#›</a:t>
            </a:fld>
            <a:endParaRPr lang="hr-HR"/>
          </a:p>
        </p:txBody>
      </p:sp>
    </p:spTree>
    <p:extLst>
      <p:ext uri="{BB962C8B-B14F-4D97-AF65-F5344CB8AC3E}">
        <p14:creationId xmlns:p14="http://schemas.microsoft.com/office/powerpoint/2010/main" val="1210242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96A32759-6ED8-442C-83F3-92D320ECFDF5}" type="datetimeFigureOut">
              <a:rPr lang="hr-HR" smtClean="0"/>
              <a:t>17.4.2023.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C5DD82C-B5B5-4988-B110-0998B4C8D04D}" type="slidenum">
              <a:rPr lang="hr-HR" smtClean="0"/>
              <a:t>‹#›</a:t>
            </a:fld>
            <a:endParaRPr lang="hr-HR"/>
          </a:p>
        </p:txBody>
      </p:sp>
    </p:spTree>
    <p:extLst>
      <p:ext uri="{BB962C8B-B14F-4D97-AF65-F5344CB8AC3E}">
        <p14:creationId xmlns:p14="http://schemas.microsoft.com/office/powerpoint/2010/main" val="48868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96A32759-6ED8-442C-83F3-92D320ECFDF5}" type="datetimeFigureOut">
              <a:rPr lang="hr-HR" smtClean="0"/>
              <a:t>17.4.2023.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C5DD82C-B5B5-4988-B110-0998B4C8D04D}" type="slidenum">
              <a:rPr lang="hr-HR" smtClean="0"/>
              <a:t>‹#›</a:t>
            </a:fld>
            <a:endParaRPr lang="hr-HR"/>
          </a:p>
        </p:txBody>
      </p:sp>
    </p:spTree>
    <p:extLst>
      <p:ext uri="{BB962C8B-B14F-4D97-AF65-F5344CB8AC3E}">
        <p14:creationId xmlns:p14="http://schemas.microsoft.com/office/powerpoint/2010/main" val="216442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96A32759-6ED8-442C-83F3-92D320ECFDF5}" type="datetimeFigureOut">
              <a:rPr lang="hr-HR" smtClean="0"/>
              <a:t>17.4.2023.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C5DD82C-B5B5-4988-B110-0998B4C8D04D}" type="slidenum">
              <a:rPr lang="hr-HR" smtClean="0"/>
              <a:t>‹#›</a:t>
            </a:fld>
            <a:endParaRPr lang="hr-HR"/>
          </a:p>
        </p:txBody>
      </p:sp>
    </p:spTree>
    <p:extLst>
      <p:ext uri="{BB962C8B-B14F-4D97-AF65-F5344CB8AC3E}">
        <p14:creationId xmlns:p14="http://schemas.microsoft.com/office/powerpoint/2010/main" val="1000115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96A32759-6ED8-442C-83F3-92D320ECFDF5}" type="datetimeFigureOut">
              <a:rPr lang="hr-HR" smtClean="0"/>
              <a:t>17.4.2023.</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4C5DD82C-B5B5-4988-B110-0998B4C8D04D}" type="slidenum">
              <a:rPr lang="hr-HR" smtClean="0"/>
              <a:t>‹#›</a:t>
            </a:fld>
            <a:endParaRPr lang="hr-HR"/>
          </a:p>
        </p:txBody>
      </p:sp>
    </p:spTree>
    <p:extLst>
      <p:ext uri="{BB962C8B-B14F-4D97-AF65-F5344CB8AC3E}">
        <p14:creationId xmlns:p14="http://schemas.microsoft.com/office/powerpoint/2010/main" val="2099403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96A32759-6ED8-442C-83F3-92D320ECFDF5}" type="datetimeFigureOut">
              <a:rPr lang="hr-HR" smtClean="0"/>
              <a:t>17.4.2023.</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4C5DD82C-B5B5-4988-B110-0998B4C8D04D}" type="slidenum">
              <a:rPr lang="hr-HR" smtClean="0"/>
              <a:t>‹#›</a:t>
            </a:fld>
            <a:endParaRPr lang="hr-HR"/>
          </a:p>
        </p:txBody>
      </p:sp>
    </p:spTree>
    <p:extLst>
      <p:ext uri="{BB962C8B-B14F-4D97-AF65-F5344CB8AC3E}">
        <p14:creationId xmlns:p14="http://schemas.microsoft.com/office/powerpoint/2010/main" val="213187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32759-6ED8-442C-83F3-92D320ECFDF5}" type="datetimeFigureOut">
              <a:rPr lang="hr-HR" smtClean="0"/>
              <a:t>17.4.2023.</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4C5DD82C-B5B5-4988-B110-0998B4C8D04D}" type="slidenum">
              <a:rPr lang="hr-HR" smtClean="0"/>
              <a:t>‹#›</a:t>
            </a:fld>
            <a:endParaRPr lang="hr-HR"/>
          </a:p>
        </p:txBody>
      </p:sp>
    </p:spTree>
    <p:extLst>
      <p:ext uri="{BB962C8B-B14F-4D97-AF65-F5344CB8AC3E}">
        <p14:creationId xmlns:p14="http://schemas.microsoft.com/office/powerpoint/2010/main" val="2930599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r-HR"/>
              <a:t>Kliknite da biste uredili stil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96A32759-6ED8-442C-83F3-92D320ECFDF5}" type="datetimeFigureOut">
              <a:rPr lang="hr-HR" smtClean="0"/>
              <a:t>17.4.2023.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C5DD82C-B5B5-4988-B110-0998B4C8D04D}" type="slidenum">
              <a:rPr lang="hr-HR" smtClean="0"/>
              <a:t>‹#›</a:t>
            </a:fld>
            <a:endParaRPr lang="hr-HR"/>
          </a:p>
        </p:txBody>
      </p:sp>
    </p:spTree>
    <p:extLst>
      <p:ext uri="{BB962C8B-B14F-4D97-AF65-F5344CB8AC3E}">
        <p14:creationId xmlns:p14="http://schemas.microsoft.com/office/powerpoint/2010/main" val="400877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96A32759-6ED8-442C-83F3-92D320ECFDF5}" type="datetimeFigureOut">
              <a:rPr lang="hr-HR" smtClean="0"/>
              <a:t>17.4.2023.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C5DD82C-B5B5-4988-B110-0998B4C8D04D}" type="slidenum">
              <a:rPr lang="hr-HR" smtClean="0"/>
              <a:t>‹#›</a:t>
            </a:fld>
            <a:endParaRPr lang="hr-HR"/>
          </a:p>
        </p:txBody>
      </p:sp>
    </p:spTree>
    <p:extLst>
      <p:ext uri="{BB962C8B-B14F-4D97-AF65-F5344CB8AC3E}">
        <p14:creationId xmlns:p14="http://schemas.microsoft.com/office/powerpoint/2010/main" val="2701530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A32759-6ED8-442C-83F3-92D320ECFDF5}" type="datetimeFigureOut">
              <a:rPr lang="hr-HR" smtClean="0"/>
              <a:t>17.4.2023.</a:t>
            </a:fld>
            <a:endParaRPr lang="hr-H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C5DD82C-B5B5-4988-B110-0998B4C8D04D}" type="slidenum">
              <a:rPr lang="hr-HR" smtClean="0"/>
              <a:t>‹#›</a:t>
            </a:fld>
            <a:endParaRPr lang="hr-HR"/>
          </a:p>
        </p:txBody>
      </p:sp>
    </p:spTree>
    <p:extLst>
      <p:ext uri="{BB962C8B-B14F-4D97-AF65-F5344CB8AC3E}">
        <p14:creationId xmlns:p14="http://schemas.microsoft.com/office/powerpoint/2010/main" val="3820479593"/>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16.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5" Type="http://schemas.openxmlformats.org/officeDocument/2006/relationships/image" Target="../media/image1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ECA4F15-883A-4C0D-BB3D-C3E701A49FC5}"/>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id="{0EAB7330-167F-411C-868D-031C7985229B}"/>
              </a:ext>
            </a:extLst>
          </p:cNvPr>
          <p:cNvSpPr>
            <a:spLocks noGrp="1"/>
          </p:cNvSpPr>
          <p:nvPr>
            <p:ph type="subTitle" idx="1"/>
          </p:nvPr>
        </p:nvSpPr>
        <p:spPr/>
        <p:txBody>
          <a:bodyPr/>
          <a:lstStyle/>
          <a:p>
            <a:endParaRPr lang="hr-HR"/>
          </a:p>
        </p:txBody>
      </p:sp>
    </p:spTree>
    <p:extLst>
      <p:ext uri="{BB962C8B-B14F-4D97-AF65-F5344CB8AC3E}">
        <p14:creationId xmlns:p14="http://schemas.microsoft.com/office/powerpoint/2010/main" val="707625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savinuti kut 1">
            <a:extLst>
              <a:ext uri="{FF2B5EF4-FFF2-40B4-BE49-F238E27FC236}">
                <a16:creationId xmlns:a16="http://schemas.microsoft.com/office/drawing/2014/main" id="{6518FEB0-A49D-4B10-86AA-61ED39615933}"/>
              </a:ext>
            </a:extLst>
          </p:cNvPr>
          <p:cNvSpPr/>
          <p:nvPr/>
        </p:nvSpPr>
        <p:spPr>
          <a:xfrm>
            <a:off x="541538" y="621437"/>
            <a:ext cx="8265111" cy="4829452"/>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2400" b="1" dirty="0">
                <a:latin typeface="Segoe Print" panose="02000600000000000000" pitchFamily="2" charset="0"/>
              </a:rPr>
              <a:t>Žene u službi Isusovoj </a:t>
            </a:r>
            <a:r>
              <a:rPr lang="hr-HR" sz="2400" dirty="0">
                <a:latin typeface="Segoe Print" panose="02000600000000000000" pitchFamily="2" charset="0"/>
              </a:rPr>
              <a:t>(Lk 8, 1-3)</a:t>
            </a:r>
          </a:p>
          <a:p>
            <a:endParaRPr lang="hr-HR" sz="2400" dirty="0">
              <a:latin typeface="Segoe Print" panose="02000600000000000000" pitchFamily="2" charset="0"/>
            </a:endParaRPr>
          </a:p>
          <a:p>
            <a:r>
              <a:rPr lang="hr-HR" sz="2400" dirty="0">
                <a:latin typeface="Segoe Print" panose="02000600000000000000" pitchFamily="2" charset="0"/>
              </a:rPr>
              <a:t>Zatim zareda obilaziti gradom i selom propovijedajući i navješćujući evanđelje o kraljevstvu Božjemu. Bila su s njim dvanaestorica </a:t>
            </a:r>
            <a:r>
              <a:rPr lang="hr-HR" sz="2400" baseline="30000" dirty="0">
                <a:latin typeface="Segoe Print" panose="02000600000000000000" pitchFamily="2" charset="0"/>
              </a:rPr>
              <a:t>2</a:t>
            </a:r>
            <a:r>
              <a:rPr lang="hr-HR" sz="2400" dirty="0">
                <a:latin typeface="Segoe Print" panose="02000600000000000000" pitchFamily="2" charset="0"/>
              </a:rPr>
              <a:t>i neke žene koje bijahu izliječene od zlih duhova i bolesti: Marija zvana Magdalena, iz koje bijaše izagnao sedam đavola; </a:t>
            </a:r>
            <a:r>
              <a:rPr lang="hr-HR" sz="2400" baseline="30000" dirty="0">
                <a:latin typeface="Segoe Print" panose="02000600000000000000" pitchFamily="2" charset="0"/>
              </a:rPr>
              <a:t>3</a:t>
            </a:r>
            <a:r>
              <a:rPr lang="hr-HR" sz="2400" dirty="0">
                <a:latin typeface="Segoe Print" panose="02000600000000000000" pitchFamily="2" charset="0"/>
              </a:rPr>
              <a:t>zatim Ivana, žena Herodova upravitelja </a:t>
            </a:r>
            <a:r>
              <a:rPr lang="hr-HR" sz="2400" dirty="0" err="1">
                <a:latin typeface="Segoe Print" panose="02000600000000000000" pitchFamily="2" charset="0"/>
              </a:rPr>
              <a:t>Huze</a:t>
            </a:r>
            <a:r>
              <a:rPr lang="hr-HR" sz="2400" dirty="0">
                <a:latin typeface="Segoe Print" panose="02000600000000000000" pitchFamily="2" charset="0"/>
              </a:rPr>
              <a:t>; Suzana i mnoge druge. One su im posluživale od svojih dobara</a:t>
            </a:r>
            <a:r>
              <a:rPr lang="hr-HR" dirty="0"/>
              <a:t>.</a:t>
            </a:r>
          </a:p>
        </p:txBody>
      </p:sp>
    </p:spTree>
    <p:extLst>
      <p:ext uri="{BB962C8B-B14F-4D97-AF65-F5344CB8AC3E}">
        <p14:creationId xmlns:p14="http://schemas.microsoft.com/office/powerpoint/2010/main" val="2446584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210B1672-399A-4BE9-B020-7AFE40E336C0}"/>
              </a:ext>
            </a:extLst>
          </p:cNvPr>
          <p:cNvSpPr txBox="1"/>
          <p:nvPr/>
        </p:nvSpPr>
        <p:spPr>
          <a:xfrm>
            <a:off x="0" y="28437"/>
            <a:ext cx="10111666" cy="2677656"/>
          </a:xfrm>
          <a:prstGeom prst="rect">
            <a:avLst/>
          </a:prstGeom>
          <a:noFill/>
        </p:spPr>
        <p:txBody>
          <a:bodyPr wrap="square" rtlCol="0">
            <a:spAutoFit/>
          </a:bodyPr>
          <a:lstStyle/>
          <a:p>
            <a:r>
              <a:rPr lang="hr-HR" sz="4000" b="1" dirty="0">
                <a:effectLst>
                  <a:outerShdw blurRad="38100" dist="38100" dir="2700000" algn="tl">
                    <a:srgbClr val="000000">
                      <a:alpha val="43137"/>
                    </a:srgbClr>
                  </a:outerShdw>
                </a:effectLst>
                <a:latin typeface="Segoe Print" panose="02000600000000000000" pitchFamily="2" charset="0"/>
              </a:rPr>
              <a:t>Isusovi učenici - apostoli</a:t>
            </a:r>
          </a:p>
          <a:p>
            <a:endParaRPr lang="hr-HR" sz="3200" dirty="0">
              <a:latin typeface="Segoe Print" panose="02000600000000000000" pitchFamily="2" charset="0"/>
            </a:endParaRPr>
          </a:p>
          <a:p>
            <a:r>
              <a:rPr lang="hr-HR" sz="3200" dirty="0">
                <a:latin typeface="Segoe Print" panose="02000600000000000000" pitchFamily="2" charset="0"/>
              </a:rPr>
              <a:t>-apostol (grč. </a:t>
            </a:r>
            <a:r>
              <a:rPr lang="hr-HR" sz="3200" i="1" dirty="0" err="1">
                <a:latin typeface="Segoe Print" panose="02000600000000000000" pitchFamily="2" charset="0"/>
              </a:rPr>
              <a:t>apostolos</a:t>
            </a:r>
            <a:r>
              <a:rPr lang="hr-HR" sz="3200" i="1" dirty="0">
                <a:latin typeface="Segoe Print" panose="02000600000000000000" pitchFamily="2" charset="0"/>
              </a:rPr>
              <a:t>) </a:t>
            </a:r>
            <a:r>
              <a:rPr lang="hr-HR" sz="3200" dirty="0">
                <a:latin typeface="Segoe Print" panose="02000600000000000000" pitchFamily="2" charset="0"/>
              </a:rPr>
              <a:t>= poslanik, glasnik</a:t>
            </a:r>
          </a:p>
          <a:p>
            <a:endParaRPr lang="hr-HR" sz="3200" dirty="0">
              <a:latin typeface="Segoe Print" panose="02000600000000000000" pitchFamily="2" charset="0"/>
            </a:endParaRPr>
          </a:p>
          <a:p>
            <a:r>
              <a:rPr lang="hr-HR" sz="3200" dirty="0">
                <a:latin typeface="Segoe Print" panose="02000600000000000000" pitchFamily="2" charset="0"/>
              </a:rPr>
              <a:t>-Apostoli su:</a:t>
            </a:r>
          </a:p>
        </p:txBody>
      </p:sp>
      <p:sp>
        <p:nvSpPr>
          <p:cNvPr id="3" name="TekstniOkvir 2">
            <a:extLst>
              <a:ext uri="{FF2B5EF4-FFF2-40B4-BE49-F238E27FC236}">
                <a16:creationId xmlns:a16="http://schemas.microsoft.com/office/drawing/2014/main" id="{5FF1ACC0-E965-4915-9880-DFDBA4CDF6BA}"/>
              </a:ext>
            </a:extLst>
          </p:cNvPr>
          <p:cNvSpPr txBox="1"/>
          <p:nvPr/>
        </p:nvSpPr>
        <p:spPr>
          <a:xfrm>
            <a:off x="257453" y="5780782"/>
            <a:ext cx="3837027" cy="584775"/>
          </a:xfrm>
          <a:prstGeom prst="rect">
            <a:avLst/>
          </a:prstGeom>
          <a:noFill/>
        </p:spPr>
        <p:txBody>
          <a:bodyPr wrap="square" rtlCol="0">
            <a:spAutoFit/>
          </a:bodyPr>
          <a:lstStyle/>
          <a:p>
            <a:r>
              <a:rPr lang="hr-HR" sz="3200" dirty="0">
                <a:latin typeface="Segoe Print" panose="02000600000000000000" pitchFamily="2" charset="0"/>
              </a:rPr>
              <a:t>-zadaća apostola:</a:t>
            </a:r>
          </a:p>
        </p:txBody>
      </p:sp>
      <p:sp>
        <p:nvSpPr>
          <p:cNvPr id="5" name="TekstniOkvir 4">
            <a:extLst>
              <a:ext uri="{FF2B5EF4-FFF2-40B4-BE49-F238E27FC236}">
                <a16:creationId xmlns:a16="http://schemas.microsoft.com/office/drawing/2014/main" id="{67C30481-1612-4DF9-AE1A-AE4F60999202}"/>
              </a:ext>
            </a:extLst>
          </p:cNvPr>
          <p:cNvSpPr txBox="1"/>
          <p:nvPr/>
        </p:nvSpPr>
        <p:spPr>
          <a:xfrm>
            <a:off x="2633980" y="2105859"/>
            <a:ext cx="9558020" cy="3539430"/>
          </a:xfrm>
          <a:prstGeom prst="rect">
            <a:avLst/>
          </a:prstGeom>
          <a:noFill/>
        </p:spPr>
        <p:txBody>
          <a:bodyPr wrap="square">
            <a:spAutoFit/>
          </a:bodyPr>
          <a:lstStyle/>
          <a:p>
            <a:r>
              <a:rPr lang="hr-HR" sz="3200" dirty="0">
                <a:latin typeface="Segoe Print" panose="02000600000000000000" pitchFamily="2" charset="0"/>
              </a:rPr>
              <a:t>-tri godine provodili s Isusom</a:t>
            </a:r>
          </a:p>
          <a:p>
            <a:r>
              <a:rPr lang="hr-HR" sz="3200" dirty="0">
                <a:latin typeface="Segoe Print" panose="02000600000000000000" pitchFamily="2" charset="0"/>
              </a:rPr>
              <a:t>						</a:t>
            </a:r>
          </a:p>
          <a:p>
            <a:r>
              <a:rPr lang="hr-HR" sz="3200" dirty="0">
                <a:latin typeface="Segoe Print" panose="02000600000000000000" pitchFamily="2" charset="0"/>
              </a:rPr>
              <a:t>-slušali Isusov nauk i učili o Božjem    </a:t>
            </a:r>
          </a:p>
          <a:p>
            <a:r>
              <a:rPr lang="hr-HR" sz="3200" dirty="0">
                <a:latin typeface="Segoe Print" panose="02000600000000000000" pitchFamily="2" charset="0"/>
              </a:rPr>
              <a:t> kraljevstvu</a:t>
            </a:r>
          </a:p>
          <a:p>
            <a:r>
              <a:rPr lang="hr-HR" sz="3200" dirty="0">
                <a:latin typeface="Segoe Print" panose="02000600000000000000" pitchFamily="2" charset="0"/>
              </a:rPr>
              <a:t>						</a:t>
            </a:r>
          </a:p>
          <a:p>
            <a:r>
              <a:rPr lang="hr-HR" sz="3200" dirty="0">
                <a:latin typeface="Segoe Print" panose="02000600000000000000" pitchFamily="2" charset="0"/>
              </a:rPr>
              <a:t>-svjedoci Isusovih riječi, njegovih djela, Isusove muke i uskrsnuća</a:t>
            </a:r>
          </a:p>
        </p:txBody>
      </p:sp>
      <p:sp>
        <p:nvSpPr>
          <p:cNvPr id="7" name="TekstniOkvir 6">
            <a:extLst>
              <a:ext uri="{FF2B5EF4-FFF2-40B4-BE49-F238E27FC236}">
                <a16:creationId xmlns:a16="http://schemas.microsoft.com/office/drawing/2014/main" id="{5F98EA9C-0B70-4D8A-A7B9-190E6BFB5AE9}"/>
              </a:ext>
            </a:extLst>
          </p:cNvPr>
          <p:cNvSpPr txBox="1"/>
          <p:nvPr/>
        </p:nvSpPr>
        <p:spPr>
          <a:xfrm>
            <a:off x="4048762" y="5780782"/>
            <a:ext cx="8097520" cy="1077218"/>
          </a:xfrm>
          <a:prstGeom prst="rect">
            <a:avLst/>
          </a:prstGeom>
          <a:noFill/>
        </p:spPr>
        <p:txBody>
          <a:bodyPr wrap="square">
            <a:spAutoFit/>
          </a:bodyPr>
          <a:lstStyle/>
          <a:p>
            <a:r>
              <a:rPr lang="hr-HR" sz="3200" dirty="0">
                <a:latin typeface="Segoe Print" panose="02000600000000000000" pitchFamily="2" charset="0"/>
              </a:rPr>
              <a:t>da svima prenesu Radosnu vijest kako Bog voli sve ljude</a:t>
            </a:r>
            <a:endParaRPr lang="hr-HR" sz="3200" dirty="0"/>
          </a:p>
        </p:txBody>
      </p:sp>
    </p:spTree>
    <p:extLst>
      <p:ext uri="{BB962C8B-B14F-4D97-AF65-F5344CB8AC3E}">
        <p14:creationId xmlns:p14="http://schemas.microsoft.com/office/powerpoint/2010/main" val="49583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a:extLst>
              <a:ext uri="{FF2B5EF4-FFF2-40B4-BE49-F238E27FC236}">
                <a16:creationId xmlns:a16="http://schemas.microsoft.com/office/drawing/2014/main" id="{E7B8B5C1-EF26-4096-A90A-71CEB023817D}"/>
              </a:ext>
            </a:extLst>
          </p:cNvPr>
          <p:cNvSpPr txBox="1"/>
          <p:nvPr/>
        </p:nvSpPr>
        <p:spPr>
          <a:xfrm>
            <a:off x="665824" y="816746"/>
            <a:ext cx="11637936" cy="5262979"/>
          </a:xfrm>
          <a:prstGeom prst="rect">
            <a:avLst/>
          </a:prstGeom>
          <a:noFill/>
        </p:spPr>
        <p:txBody>
          <a:bodyPr wrap="square" rtlCol="0">
            <a:spAutoFit/>
          </a:bodyPr>
          <a:lstStyle/>
          <a:p>
            <a:r>
              <a:rPr lang="hr-HR" sz="2800" dirty="0">
                <a:latin typeface="Segoe Print" panose="02000600000000000000" pitchFamily="2" charset="0"/>
              </a:rPr>
              <a:t>Domaća zadaća: Apostol ???? (ime)</a:t>
            </a:r>
          </a:p>
          <a:p>
            <a:endParaRPr lang="hr-HR" sz="2800" dirty="0">
              <a:latin typeface="Segoe Print" panose="02000600000000000000" pitchFamily="2" charset="0"/>
            </a:endParaRPr>
          </a:p>
          <a:p>
            <a:r>
              <a:rPr lang="hr-HR" sz="2800" dirty="0">
                <a:latin typeface="Segoe Print" panose="02000600000000000000" pitchFamily="2" charset="0"/>
              </a:rPr>
              <a:t>	-</a:t>
            </a:r>
            <a:r>
              <a:rPr lang="hr-HR" sz="2800" b="1" dirty="0">
                <a:latin typeface="Segoe Print" panose="02000600000000000000" pitchFamily="2" charset="0"/>
              </a:rPr>
              <a:t>odaberi</a:t>
            </a:r>
            <a:r>
              <a:rPr lang="hr-HR" sz="2800" dirty="0">
                <a:latin typeface="Segoe Print" panose="02000600000000000000" pitchFamily="2" charset="0"/>
              </a:rPr>
              <a:t> jednog apostola, </a:t>
            </a:r>
          </a:p>
          <a:p>
            <a:r>
              <a:rPr lang="hr-HR" sz="2800" dirty="0">
                <a:latin typeface="Segoe Print" panose="02000600000000000000" pitchFamily="2" charset="0"/>
              </a:rPr>
              <a:t>	-</a:t>
            </a:r>
            <a:r>
              <a:rPr lang="hr-HR" sz="2800" b="1" dirty="0">
                <a:latin typeface="Segoe Print" panose="02000600000000000000" pitchFamily="2" charset="0"/>
              </a:rPr>
              <a:t>istraži</a:t>
            </a:r>
            <a:r>
              <a:rPr lang="hr-HR" sz="2800" dirty="0">
                <a:latin typeface="Segoe Print" panose="02000600000000000000" pitchFamily="2" charset="0"/>
              </a:rPr>
              <a:t> (Internet, digitalni udžbenik ili neka druga dostupna   </a:t>
            </a:r>
          </a:p>
          <a:p>
            <a:r>
              <a:rPr lang="hr-HR" sz="2800" dirty="0">
                <a:latin typeface="Segoe Print" panose="02000600000000000000" pitchFamily="2" charset="0"/>
              </a:rPr>
              <a:t>    literatura) životopis odabranog apostola, 	</a:t>
            </a:r>
          </a:p>
          <a:p>
            <a:r>
              <a:rPr lang="hr-HR" sz="2800" dirty="0">
                <a:latin typeface="Segoe Print" panose="02000600000000000000" pitchFamily="2" charset="0"/>
              </a:rPr>
              <a:t>	-</a:t>
            </a:r>
            <a:r>
              <a:rPr lang="hr-HR" sz="2800" b="1" dirty="0">
                <a:latin typeface="Segoe Print" panose="02000600000000000000" pitchFamily="2" charset="0"/>
              </a:rPr>
              <a:t>napiši</a:t>
            </a:r>
            <a:r>
              <a:rPr lang="hr-HR" sz="2800" dirty="0">
                <a:latin typeface="Segoe Print" panose="02000600000000000000" pitchFamily="2" charset="0"/>
              </a:rPr>
              <a:t> kratki životopis (nemoj samo kopirati tekst), </a:t>
            </a:r>
          </a:p>
          <a:p>
            <a:r>
              <a:rPr lang="hr-HR" sz="2800" dirty="0">
                <a:latin typeface="Segoe Print" panose="02000600000000000000" pitchFamily="2" charset="0"/>
              </a:rPr>
              <a:t>    pokušaj izdvojiti važne podatke iz njegova života, životopis </a:t>
            </a:r>
          </a:p>
          <a:p>
            <a:r>
              <a:rPr lang="hr-HR" sz="2800" dirty="0">
                <a:latin typeface="Segoe Print" panose="02000600000000000000" pitchFamily="2" charset="0"/>
              </a:rPr>
              <a:t>    napiši u prvom licu, pokušaj otkriti kako umjetnici </a:t>
            </a:r>
          </a:p>
          <a:p>
            <a:r>
              <a:rPr lang="hr-HR" sz="2800" dirty="0">
                <a:latin typeface="Segoe Print" panose="02000600000000000000" pitchFamily="2" charset="0"/>
              </a:rPr>
              <a:t>    prikazuju izabranog apostola (koji mu je simbol, zašto?,  </a:t>
            </a:r>
          </a:p>
          <a:p>
            <a:r>
              <a:rPr lang="hr-HR" sz="2800" dirty="0">
                <a:latin typeface="Segoe Print" panose="02000600000000000000" pitchFamily="2" charset="0"/>
              </a:rPr>
              <a:t>    simbol </a:t>
            </a:r>
            <a:r>
              <a:rPr lang="hr-HR" sz="2800" b="1" dirty="0">
                <a:latin typeface="Segoe Print" panose="02000600000000000000" pitchFamily="2" charset="0"/>
              </a:rPr>
              <a:t>nacrtaj</a:t>
            </a:r>
            <a:r>
              <a:rPr lang="hr-HR" sz="2800" dirty="0">
                <a:latin typeface="Segoe Print" panose="02000600000000000000" pitchFamily="2" charset="0"/>
              </a:rPr>
              <a:t>)</a:t>
            </a:r>
          </a:p>
          <a:p>
            <a:r>
              <a:rPr lang="hr-HR" sz="2800" dirty="0">
                <a:latin typeface="Segoe Print" panose="02000600000000000000" pitchFamily="2" charset="0"/>
              </a:rPr>
              <a:t>	-obavezno </a:t>
            </a:r>
            <a:r>
              <a:rPr lang="hr-HR" sz="2800" b="1" dirty="0">
                <a:latin typeface="Segoe Print" panose="02000600000000000000" pitchFamily="2" charset="0"/>
              </a:rPr>
              <a:t>navedi</a:t>
            </a:r>
            <a:r>
              <a:rPr lang="hr-HR" sz="2800" dirty="0">
                <a:latin typeface="Segoe Print" panose="02000600000000000000" pitchFamily="2" charset="0"/>
              </a:rPr>
              <a:t> literaturu koju si koristio/koristila</a:t>
            </a:r>
          </a:p>
          <a:p>
            <a:r>
              <a:rPr lang="hr-HR" sz="2800" dirty="0">
                <a:latin typeface="Segoe Print" panose="02000600000000000000" pitchFamily="2" charset="0"/>
              </a:rPr>
              <a:t>	</a:t>
            </a:r>
          </a:p>
        </p:txBody>
      </p:sp>
    </p:spTree>
    <p:extLst>
      <p:ext uri="{BB962C8B-B14F-4D97-AF65-F5344CB8AC3E}">
        <p14:creationId xmlns:p14="http://schemas.microsoft.com/office/powerpoint/2010/main" val="2243367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7354A871-7A42-4366-B7A1-2A4C51170B0C}"/>
              </a:ext>
            </a:extLst>
          </p:cNvPr>
          <p:cNvSpPr txBox="1"/>
          <p:nvPr/>
        </p:nvSpPr>
        <p:spPr>
          <a:xfrm>
            <a:off x="0" y="221942"/>
            <a:ext cx="12192000" cy="646331"/>
          </a:xfrm>
          <a:prstGeom prst="rect">
            <a:avLst/>
          </a:prstGeom>
          <a:noFill/>
        </p:spPr>
        <p:txBody>
          <a:bodyPr wrap="square" rtlCol="0">
            <a:spAutoFit/>
          </a:bodyPr>
          <a:lstStyle/>
          <a:p>
            <a:r>
              <a:rPr lang="hr-HR" sz="3600" b="1" dirty="0">
                <a:effectLst>
                  <a:outerShdw blurRad="38100" dist="38100" dir="2700000" algn="tl">
                    <a:srgbClr val="000000">
                      <a:alpha val="43137"/>
                    </a:srgbClr>
                  </a:outerShdw>
                </a:effectLst>
                <a:latin typeface="Segoe Print" panose="02000600000000000000" pitchFamily="2" charset="0"/>
              </a:rPr>
              <a:t>Isusovi učenici danas</a:t>
            </a:r>
          </a:p>
        </p:txBody>
      </p:sp>
      <p:sp>
        <p:nvSpPr>
          <p:cNvPr id="3" name="TekstniOkvir 2">
            <a:extLst>
              <a:ext uri="{FF2B5EF4-FFF2-40B4-BE49-F238E27FC236}">
                <a16:creationId xmlns:a16="http://schemas.microsoft.com/office/drawing/2014/main" id="{D69A559F-ACAA-4966-81A0-D3029BF5E814}"/>
              </a:ext>
            </a:extLst>
          </p:cNvPr>
          <p:cNvSpPr txBox="1"/>
          <p:nvPr/>
        </p:nvSpPr>
        <p:spPr>
          <a:xfrm>
            <a:off x="0" y="1244612"/>
            <a:ext cx="12192000" cy="2246769"/>
          </a:xfrm>
          <a:prstGeom prst="rect">
            <a:avLst/>
          </a:prstGeom>
          <a:noFill/>
        </p:spPr>
        <p:txBody>
          <a:bodyPr wrap="square" rtlCol="0">
            <a:spAutoFit/>
          </a:bodyPr>
          <a:lstStyle/>
          <a:p>
            <a:r>
              <a:rPr lang="hr-HR" sz="2800" dirty="0">
                <a:latin typeface="Segoe Print" panose="02000600000000000000" pitchFamily="2" charset="0"/>
              </a:rPr>
              <a:t>-Svi su kršćani pozvani biti apostoli, svjedoci i širitelji Isusove radosne vijesti o Božjem kraljevstvu</a:t>
            </a:r>
          </a:p>
          <a:p>
            <a:endParaRPr lang="hr-HR" sz="2800" dirty="0">
              <a:latin typeface="Segoe Print" panose="02000600000000000000" pitchFamily="2" charset="0"/>
            </a:endParaRPr>
          </a:p>
          <a:p>
            <a:r>
              <a:rPr lang="hr-HR" sz="2800" dirty="0">
                <a:latin typeface="Segoe Print" panose="02000600000000000000" pitchFamily="2" charset="0"/>
              </a:rPr>
              <a:t>-</a:t>
            </a:r>
            <a:r>
              <a:rPr lang="hr-HR" sz="2800" b="1" dirty="0">
                <a:latin typeface="Segoe Print" panose="02000600000000000000" pitchFamily="2" charset="0"/>
              </a:rPr>
              <a:t>biskupi</a:t>
            </a:r>
            <a:r>
              <a:rPr lang="hr-HR" sz="2800" dirty="0">
                <a:latin typeface="Segoe Print" panose="02000600000000000000" pitchFamily="2" charset="0"/>
              </a:rPr>
              <a:t>, kao nasljednici apostola</a:t>
            </a:r>
          </a:p>
          <a:p>
            <a:endParaRPr lang="hr-HR" sz="2800" dirty="0">
              <a:latin typeface="Segoe Print" panose="02000600000000000000" pitchFamily="2" charset="0"/>
            </a:endParaRPr>
          </a:p>
        </p:txBody>
      </p:sp>
      <p:pic>
        <p:nvPicPr>
          <p:cNvPr id="5" name="Slika 4" descr="Slika na kojoj se prikazuje osoba, svečana haljina, muškarac, odjeća&#10;&#10;Opis je automatski generiran">
            <a:extLst>
              <a:ext uri="{FF2B5EF4-FFF2-40B4-BE49-F238E27FC236}">
                <a16:creationId xmlns:a16="http://schemas.microsoft.com/office/drawing/2014/main" id="{FC00DDA4-24BC-40DC-A8F2-AB7ED65BD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825" y="868273"/>
            <a:ext cx="5657850" cy="4293680"/>
          </a:xfrm>
          <a:prstGeom prst="rect">
            <a:avLst/>
          </a:prstGeom>
        </p:spPr>
      </p:pic>
    </p:spTree>
    <p:extLst>
      <p:ext uri="{BB962C8B-B14F-4D97-AF65-F5344CB8AC3E}">
        <p14:creationId xmlns:p14="http://schemas.microsoft.com/office/powerpoint/2010/main" val="156728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7354A871-7A42-4366-B7A1-2A4C51170B0C}"/>
              </a:ext>
            </a:extLst>
          </p:cNvPr>
          <p:cNvSpPr txBox="1"/>
          <p:nvPr/>
        </p:nvSpPr>
        <p:spPr>
          <a:xfrm>
            <a:off x="0" y="221942"/>
            <a:ext cx="12192000" cy="646331"/>
          </a:xfrm>
          <a:prstGeom prst="rect">
            <a:avLst/>
          </a:prstGeom>
          <a:noFill/>
        </p:spPr>
        <p:txBody>
          <a:bodyPr wrap="square" rtlCol="0">
            <a:spAutoFit/>
          </a:bodyPr>
          <a:lstStyle/>
          <a:p>
            <a:pPr algn="ctr"/>
            <a:r>
              <a:rPr lang="hr-HR" sz="3600" b="1" dirty="0">
                <a:effectLst>
                  <a:outerShdw blurRad="38100" dist="38100" dir="2700000" algn="tl">
                    <a:srgbClr val="000000">
                      <a:alpha val="43137"/>
                    </a:srgbClr>
                  </a:outerShdw>
                </a:effectLst>
                <a:latin typeface="Segoe Print" panose="02000600000000000000" pitchFamily="2" charset="0"/>
              </a:rPr>
              <a:t>Isusovi učenici danas</a:t>
            </a:r>
          </a:p>
        </p:txBody>
      </p:sp>
      <p:sp>
        <p:nvSpPr>
          <p:cNvPr id="3" name="TekstniOkvir 2">
            <a:extLst>
              <a:ext uri="{FF2B5EF4-FFF2-40B4-BE49-F238E27FC236}">
                <a16:creationId xmlns:a16="http://schemas.microsoft.com/office/drawing/2014/main" id="{D69A559F-ACAA-4966-81A0-D3029BF5E814}"/>
              </a:ext>
            </a:extLst>
          </p:cNvPr>
          <p:cNvSpPr txBox="1"/>
          <p:nvPr/>
        </p:nvSpPr>
        <p:spPr>
          <a:xfrm>
            <a:off x="0" y="1244612"/>
            <a:ext cx="12192000" cy="3108543"/>
          </a:xfrm>
          <a:prstGeom prst="rect">
            <a:avLst/>
          </a:prstGeom>
          <a:noFill/>
        </p:spPr>
        <p:txBody>
          <a:bodyPr wrap="square" rtlCol="0">
            <a:spAutoFit/>
          </a:bodyPr>
          <a:lstStyle/>
          <a:p>
            <a:r>
              <a:rPr lang="hr-HR" sz="2800" dirty="0">
                <a:latin typeface="Segoe Print" panose="02000600000000000000" pitchFamily="2" charset="0"/>
              </a:rPr>
              <a:t>-Svi su kršćani pozvani biti apostoli, svjedoci i širitelji Isusove radosne vijesti o Božjem kraljevstvu</a:t>
            </a:r>
          </a:p>
          <a:p>
            <a:endParaRPr lang="hr-HR" sz="2800" dirty="0">
              <a:latin typeface="Segoe Print" panose="02000600000000000000" pitchFamily="2" charset="0"/>
            </a:endParaRPr>
          </a:p>
          <a:p>
            <a:r>
              <a:rPr lang="hr-HR" sz="2800" dirty="0">
                <a:latin typeface="Segoe Print" panose="02000600000000000000" pitchFamily="2" charset="0"/>
              </a:rPr>
              <a:t>-</a:t>
            </a:r>
            <a:r>
              <a:rPr lang="hr-HR" sz="2800" b="1" dirty="0">
                <a:latin typeface="Segoe Print" panose="02000600000000000000" pitchFamily="2" charset="0"/>
              </a:rPr>
              <a:t>biskupi</a:t>
            </a:r>
            <a:r>
              <a:rPr lang="hr-HR" sz="2800" dirty="0">
                <a:latin typeface="Segoe Print" panose="02000600000000000000" pitchFamily="2" charset="0"/>
              </a:rPr>
              <a:t>, kao nasljednici apostola</a:t>
            </a:r>
          </a:p>
          <a:p>
            <a:endParaRPr lang="hr-HR" sz="2800" dirty="0">
              <a:latin typeface="Segoe Print" panose="02000600000000000000" pitchFamily="2" charset="0"/>
            </a:endParaRPr>
          </a:p>
          <a:p>
            <a:r>
              <a:rPr lang="hr-HR" sz="2800" dirty="0">
                <a:latin typeface="Segoe Print" panose="02000600000000000000" pitchFamily="2" charset="0"/>
              </a:rPr>
              <a:t>-</a:t>
            </a:r>
            <a:r>
              <a:rPr lang="hr-HR" sz="2800" b="1" dirty="0">
                <a:latin typeface="Segoe Print" panose="02000600000000000000" pitchFamily="2" charset="0"/>
              </a:rPr>
              <a:t>svećenici</a:t>
            </a:r>
            <a:r>
              <a:rPr lang="hr-HR" sz="2800" dirty="0">
                <a:latin typeface="Segoe Print" panose="02000600000000000000" pitchFamily="2" charset="0"/>
              </a:rPr>
              <a:t>, </a:t>
            </a:r>
            <a:r>
              <a:rPr lang="hr-HR" sz="2800" b="1" dirty="0">
                <a:latin typeface="Segoe Print" panose="02000600000000000000" pitchFamily="2" charset="0"/>
              </a:rPr>
              <a:t>đakoni</a:t>
            </a:r>
            <a:r>
              <a:rPr lang="hr-HR" sz="2800" dirty="0">
                <a:latin typeface="Segoe Print" panose="02000600000000000000" pitchFamily="2" charset="0"/>
              </a:rPr>
              <a:t>, kao najbliži suradnici biskupa</a:t>
            </a:r>
          </a:p>
          <a:p>
            <a:endParaRPr lang="hr-HR" sz="2800" dirty="0">
              <a:latin typeface="Segoe Print" panose="02000600000000000000" pitchFamily="2" charset="0"/>
            </a:endParaRPr>
          </a:p>
        </p:txBody>
      </p:sp>
      <p:pic>
        <p:nvPicPr>
          <p:cNvPr id="8" name="Slika 7" descr="Slika na kojoj se prikazuje osoba, crveno, na zatvorenom, muškarac&#10;&#10;Opis je automatski generiran">
            <a:extLst>
              <a:ext uri="{FF2B5EF4-FFF2-40B4-BE49-F238E27FC236}">
                <a16:creationId xmlns:a16="http://schemas.microsoft.com/office/drawing/2014/main" id="{778531D3-0F5F-403B-AB9B-FAF97BA6F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8040" y="3889102"/>
            <a:ext cx="4457700" cy="2968898"/>
          </a:xfrm>
          <a:prstGeom prst="rect">
            <a:avLst/>
          </a:prstGeom>
        </p:spPr>
      </p:pic>
    </p:spTree>
    <p:extLst>
      <p:ext uri="{BB962C8B-B14F-4D97-AF65-F5344CB8AC3E}">
        <p14:creationId xmlns:p14="http://schemas.microsoft.com/office/powerpoint/2010/main" val="59792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7354A871-7A42-4366-B7A1-2A4C51170B0C}"/>
              </a:ext>
            </a:extLst>
          </p:cNvPr>
          <p:cNvSpPr txBox="1"/>
          <p:nvPr/>
        </p:nvSpPr>
        <p:spPr>
          <a:xfrm>
            <a:off x="0" y="221942"/>
            <a:ext cx="12192000" cy="646331"/>
          </a:xfrm>
          <a:prstGeom prst="rect">
            <a:avLst/>
          </a:prstGeom>
          <a:noFill/>
        </p:spPr>
        <p:txBody>
          <a:bodyPr wrap="square" rtlCol="0">
            <a:spAutoFit/>
          </a:bodyPr>
          <a:lstStyle/>
          <a:p>
            <a:pPr algn="ctr"/>
            <a:r>
              <a:rPr lang="hr-HR" sz="3600" b="1" dirty="0">
                <a:effectLst>
                  <a:outerShdw blurRad="38100" dist="38100" dir="2700000" algn="tl">
                    <a:srgbClr val="000000">
                      <a:alpha val="43137"/>
                    </a:srgbClr>
                  </a:outerShdw>
                </a:effectLst>
                <a:latin typeface="Segoe Print" panose="02000600000000000000" pitchFamily="2" charset="0"/>
              </a:rPr>
              <a:t>Isusovi učenici danas</a:t>
            </a:r>
          </a:p>
        </p:txBody>
      </p:sp>
      <p:sp>
        <p:nvSpPr>
          <p:cNvPr id="3" name="TekstniOkvir 2">
            <a:extLst>
              <a:ext uri="{FF2B5EF4-FFF2-40B4-BE49-F238E27FC236}">
                <a16:creationId xmlns:a16="http://schemas.microsoft.com/office/drawing/2014/main" id="{D69A559F-ACAA-4966-81A0-D3029BF5E814}"/>
              </a:ext>
            </a:extLst>
          </p:cNvPr>
          <p:cNvSpPr txBox="1"/>
          <p:nvPr/>
        </p:nvSpPr>
        <p:spPr>
          <a:xfrm>
            <a:off x="0" y="1244612"/>
            <a:ext cx="12192000" cy="3539430"/>
          </a:xfrm>
          <a:prstGeom prst="rect">
            <a:avLst/>
          </a:prstGeom>
          <a:noFill/>
        </p:spPr>
        <p:txBody>
          <a:bodyPr wrap="square" rtlCol="0">
            <a:spAutoFit/>
          </a:bodyPr>
          <a:lstStyle/>
          <a:p>
            <a:r>
              <a:rPr lang="hr-HR" sz="2800" dirty="0">
                <a:latin typeface="Segoe Print" panose="02000600000000000000" pitchFamily="2" charset="0"/>
              </a:rPr>
              <a:t>-Svi su kršćani pozvani biti apostoli, svjedoci i širitelji Isusove radosne vijesti o Božjem kraljevstvu</a:t>
            </a:r>
          </a:p>
          <a:p>
            <a:endParaRPr lang="hr-HR" sz="2800" dirty="0">
              <a:latin typeface="Segoe Print" panose="02000600000000000000" pitchFamily="2" charset="0"/>
            </a:endParaRPr>
          </a:p>
          <a:p>
            <a:r>
              <a:rPr lang="hr-HR" sz="2800" dirty="0">
                <a:latin typeface="Segoe Print" panose="02000600000000000000" pitchFamily="2" charset="0"/>
              </a:rPr>
              <a:t>-</a:t>
            </a:r>
            <a:r>
              <a:rPr lang="hr-HR" sz="2800" b="1" dirty="0">
                <a:latin typeface="Segoe Print" panose="02000600000000000000" pitchFamily="2" charset="0"/>
              </a:rPr>
              <a:t>biskupi</a:t>
            </a:r>
            <a:r>
              <a:rPr lang="hr-HR" sz="2800" dirty="0">
                <a:latin typeface="Segoe Print" panose="02000600000000000000" pitchFamily="2" charset="0"/>
              </a:rPr>
              <a:t>, kao nasljednici apostola</a:t>
            </a:r>
          </a:p>
          <a:p>
            <a:endParaRPr lang="hr-HR" sz="2800" dirty="0">
              <a:latin typeface="Segoe Print" panose="02000600000000000000" pitchFamily="2" charset="0"/>
            </a:endParaRPr>
          </a:p>
          <a:p>
            <a:r>
              <a:rPr lang="hr-HR" sz="2800" dirty="0">
                <a:latin typeface="Segoe Print" panose="02000600000000000000" pitchFamily="2" charset="0"/>
              </a:rPr>
              <a:t>-</a:t>
            </a:r>
            <a:r>
              <a:rPr lang="hr-HR" sz="2800" b="1" dirty="0">
                <a:latin typeface="Segoe Print" panose="02000600000000000000" pitchFamily="2" charset="0"/>
              </a:rPr>
              <a:t>svećenici</a:t>
            </a:r>
            <a:r>
              <a:rPr lang="hr-HR" sz="2800" dirty="0">
                <a:latin typeface="Segoe Print" panose="02000600000000000000" pitchFamily="2" charset="0"/>
              </a:rPr>
              <a:t>, </a:t>
            </a:r>
            <a:r>
              <a:rPr lang="hr-HR" sz="2800" b="1" dirty="0">
                <a:latin typeface="Segoe Print" panose="02000600000000000000" pitchFamily="2" charset="0"/>
              </a:rPr>
              <a:t>đakoni</a:t>
            </a:r>
            <a:r>
              <a:rPr lang="hr-HR" sz="2800" dirty="0">
                <a:latin typeface="Segoe Print" panose="02000600000000000000" pitchFamily="2" charset="0"/>
              </a:rPr>
              <a:t>, kao najbliži suradnici biskupa</a:t>
            </a:r>
          </a:p>
          <a:p>
            <a:endParaRPr lang="hr-HR" sz="2800" dirty="0">
              <a:latin typeface="Segoe Print" panose="02000600000000000000" pitchFamily="2" charset="0"/>
            </a:endParaRPr>
          </a:p>
          <a:p>
            <a:r>
              <a:rPr lang="hr-HR" sz="2800" dirty="0">
                <a:latin typeface="Segoe Print" panose="02000600000000000000" pitchFamily="2" charset="0"/>
              </a:rPr>
              <a:t>-redovnici i redovnice</a:t>
            </a:r>
          </a:p>
        </p:txBody>
      </p:sp>
      <p:pic>
        <p:nvPicPr>
          <p:cNvPr id="6" name="Slika 5" descr="Slika na kojoj se prikazuje osoba, na zatvorenom, grupa, stajanje&#10;&#10;Opis je automatski generiran">
            <a:extLst>
              <a:ext uri="{FF2B5EF4-FFF2-40B4-BE49-F238E27FC236}">
                <a16:creationId xmlns:a16="http://schemas.microsoft.com/office/drawing/2014/main" id="{2915BAF0-A330-4695-A3C0-60F26D26F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7200" y="3653983"/>
            <a:ext cx="4311740" cy="2871686"/>
          </a:xfrm>
          <a:prstGeom prst="rect">
            <a:avLst/>
          </a:prstGeom>
        </p:spPr>
      </p:pic>
      <p:pic>
        <p:nvPicPr>
          <p:cNvPr id="8" name="Slika 7" descr="Slika na kojoj se prikazuje zgrada, na otvorenom, osoba, odjeća&#10;&#10;Opis je automatski generiran">
            <a:extLst>
              <a:ext uri="{FF2B5EF4-FFF2-40B4-BE49-F238E27FC236}">
                <a16:creationId xmlns:a16="http://schemas.microsoft.com/office/drawing/2014/main" id="{57AC6B2A-6AA3-46B8-AF13-1E399DF90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58" y="78137"/>
            <a:ext cx="2843571" cy="3754884"/>
          </a:xfrm>
          <a:prstGeom prst="rect">
            <a:avLst/>
          </a:prstGeom>
        </p:spPr>
      </p:pic>
    </p:spTree>
    <p:extLst>
      <p:ext uri="{BB962C8B-B14F-4D97-AF65-F5344CB8AC3E}">
        <p14:creationId xmlns:p14="http://schemas.microsoft.com/office/powerpoint/2010/main" val="137947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7354A871-7A42-4366-B7A1-2A4C51170B0C}"/>
              </a:ext>
            </a:extLst>
          </p:cNvPr>
          <p:cNvSpPr txBox="1"/>
          <p:nvPr/>
        </p:nvSpPr>
        <p:spPr>
          <a:xfrm>
            <a:off x="0" y="221942"/>
            <a:ext cx="12192000" cy="646331"/>
          </a:xfrm>
          <a:prstGeom prst="rect">
            <a:avLst/>
          </a:prstGeom>
          <a:noFill/>
        </p:spPr>
        <p:txBody>
          <a:bodyPr wrap="square" rtlCol="0">
            <a:spAutoFit/>
          </a:bodyPr>
          <a:lstStyle/>
          <a:p>
            <a:pPr algn="ctr"/>
            <a:r>
              <a:rPr lang="hr-HR" sz="3600" b="1" dirty="0">
                <a:effectLst>
                  <a:outerShdw blurRad="38100" dist="38100" dir="2700000" algn="tl">
                    <a:srgbClr val="000000">
                      <a:alpha val="43137"/>
                    </a:srgbClr>
                  </a:outerShdw>
                </a:effectLst>
                <a:latin typeface="Segoe Print" panose="02000600000000000000" pitchFamily="2" charset="0"/>
              </a:rPr>
              <a:t>Isusovi učenici danas</a:t>
            </a:r>
          </a:p>
        </p:txBody>
      </p:sp>
      <p:sp>
        <p:nvSpPr>
          <p:cNvPr id="3" name="TekstniOkvir 2">
            <a:extLst>
              <a:ext uri="{FF2B5EF4-FFF2-40B4-BE49-F238E27FC236}">
                <a16:creationId xmlns:a16="http://schemas.microsoft.com/office/drawing/2014/main" id="{D69A559F-ACAA-4966-81A0-D3029BF5E814}"/>
              </a:ext>
            </a:extLst>
          </p:cNvPr>
          <p:cNvSpPr txBox="1"/>
          <p:nvPr/>
        </p:nvSpPr>
        <p:spPr>
          <a:xfrm>
            <a:off x="0" y="1244612"/>
            <a:ext cx="12192000" cy="4401205"/>
          </a:xfrm>
          <a:prstGeom prst="rect">
            <a:avLst/>
          </a:prstGeom>
          <a:noFill/>
        </p:spPr>
        <p:txBody>
          <a:bodyPr wrap="square" rtlCol="0">
            <a:spAutoFit/>
          </a:bodyPr>
          <a:lstStyle/>
          <a:p>
            <a:r>
              <a:rPr lang="hr-HR" sz="2800" dirty="0">
                <a:latin typeface="Segoe Print" panose="02000600000000000000" pitchFamily="2" charset="0"/>
              </a:rPr>
              <a:t>-Svi su kršćani pozvani biti apostoli, svjedoci i širitelji Isusove radosne vijesti o Božjem kraljevstvu</a:t>
            </a:r>
          </a:p>
          <a:p>
            <a:endParaRPr lang="hr-HR" sz="2800" dirty="0">
              <a:latin typeface="Segoe Print" panose="02000600000000000000" pitchFamily="2" charset="0"/>
            </a:endParaRPr>
          </a:p>
          <a:p>
            <a:r>
              <a:rPr lang="hr-HR" sz="2800" dirty="0">
                <a:latin typeface="Segoe Print" panose="02000600000000000000" pitchFamily="2" charset="0"/>
              </a:rPr>
              <a:t>-</a:t>
            </a:r>
            <a:r>
              <a:rPr lang="hr-HR" sz="2800" b="1" dirty="0">
                <a:latin typeface="Segoe Print" panose="02000600000000000000" pitchFamily="2" charset="0"/>
              </a:rPr>
              <a:t>biskupi</a:t>
            </a:r>
            <a:r>
              <a:rPr lang="hr-HR" sz="2800" dirty="0">
                <a:latin typeface="Segoe Print" panose="02000600000000000000" pitchFamily="2" charset="0"/>
              </a:rPr>
              <a:t>, kao nasljednici apostola</a:t>
            </a:r>
          </a:p>
          <a:p>
            <a:endParaRPr lang="hr-HR" sz="2800" dirty="0">
              <a:latin typeface="Segoe Print" panose="02000600000000000000" pitchFamily="2" charset="0"/>
            </a:endParaRPr>
          </a:p>
          <a:p>
            <a:r>
              <a:rPr lang="hr-HR" sz="2800" dirty="0">
                <a:latin typeface="Segoe Print" panose="02000600000000000000" pitchFamily="2" charset="0"/>
              </a:rPr>
              <a:t>-</a:t>
            </a:r>
            <a:r>
              <a:rPr lang="hr-HR" sz="2800" b="1" dirty="0">
                <a:latin typeface="Segoe Print" panose="02000600000000000000" pitchFamily="2" charset="0"/>
              </a:rPr>
              <a:t>svećenici</a:t>
            </a:r>
            <a:r>
              <a:rPr lang="hr-HR" sz="2800" dirty="0">
                <a:latin typeface="Segoe Print" panose="02000600000000000000" pitchFamily="2" charset="0"/>
              </a:rPr>
              <a:t>, </a:t>
            </a:r>
            <a:r>
              <a:rPr lang="hr-HR" sz="2800" b="1" dirty="0">
                <a:latin typeface="Segoe Print" panose="02000600000000000000" pitchFamily="2" charset="0"/>
              </a:rPr>
              <a:t>đakoni</a:t>
            </a:r>
            <a:r>
              <a:rPr lang="hr-HR" sz="2800" dirty="0">
                <a:latin typeface="Segoe Print" panose="02000600000000000000" pitchFamily="2" charset="0"/>
              </a:rPr>
              <a:t>, kao najbliži suradnici biskupa</a:t>
            </a:r>
          </a:p>
          <a:p>
            <a:endParaRPr lang="hr-HR" sz="2800" dirty="0">
              <a:latin typeface="Segoe Print" panose="02000600000000000000" pitchFamily="2" charset="0"/>
            </a:endParaRPr>
          </a:p>
          <a:p>
            <a:r>
              <a:rPr lang="hr-HR" sz="2800" dirty="0">
                <a:latin typeface="Segoe Print" panose="02000600000000000000" pitchFamily="2" charset="0"/>
              </a:rPr>
              <a:t>-redovnici i redovnice</a:t>
            </a:r>
          </a:p>
          <a:p>
            <a:endParaRPr lang="hr-HR" sz="2800" dirty="0">
              <a:latin typeface="Segoe Print" panose="02000600000000000000" pitchFamily="2" charset="0"/>
            </a:endParaRPr>
          </a:p>
          <a:p>
            <a:r>
              <a:rPr lang="hr-HR" sz="2800" dirty="0">
                <a:latin typeface="Segoe Print" panose="02000600000000000000" pitchFamily="2" charset="0"/>
              </a:rPr>
              <a:t>-vjernici laici, svi oni vjernici koji nisu svećenici</a:t>
            </a:r>
          </a:p>
        </p:txBody>
      </p:sp>
      <p:pic>
        <p:nvPicPr>
          <p:cNvPr id="6" name="Slika 5" descr="Slika na kojoj se prikazuje na otvorenom, trava, osoba, zgrada&#10;&#10;Opis je automatski generiran">
            <a:extLst>
              <a:ext uri="{FF2B5EF4-FFF2-40B4-BE49-F238E27FC236}">
                <a16:creationId xmlns:a16="http://schemas.microsoft.com/office/drawing/2014/main" id="{8A54BE4C-B296-44CC-94CD-BBB0DE164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857" y="1738237"/>
            <a:ext cx="4136571" cy="3051569"/>
          </a:xfrm>
          <a:prstGeom prst="rect">
            <a:avLst/>
          </a:prstGeom>
        </p:spPr>
      </p:pic>
    </p:spTree>
    <p:extLst>
      <p:ext uri="{BB962C8B-B14F-4D97-AF65-F5344CB8AC3E}">
        <p14:creationId xmlns:p14="http://schemas.microsoft.com/office/powerpoint/2010/main" val="179928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20CA0B41-3781-4FB0-8E66-D12DB4637DA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84361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9D551253-8059-46E5-A5A9-4213F934160E}"/>
              </a:ext>
            </a:extLst>
          </p:cNvPr>
          <p:cNvSpPr/>
          <p:nvPr/>
        </p:nvSpPr>
        <p:spPr>
          <a:xfrm>
            <a:off x="1357423" y="0"/>
            <a:ext cx="9168810" cy="6986528"/>
          </a:xfrm>
          <a:prstGeom prst="rect">
            <a:avLst/>
          </a:prstGeom>
        </p:spPr>
        <p:txBody>
          <a:bodyPr wrap="square">
            <a:spAutoFit/>
          </a:bodyPr>
          <a:lstStyle/>
          <a:p>
            <a:r>
              <a:rPr lang="hr-HR" sz="2800" dirty="0">
                <a:latin typeface="open sans"/>
              </a:rPr>
              <a:t>Kraljice neba, raduj se, aleluja.</a:t>
            </a:r>
            <a:br>
              <a:rPr lang="hr-HR" sz="2800" dirty="0">
                <a:latin typeface="open sans"/>
              </a:rPr>
            </a:br>
            <a:r>
              <a:rPr lang="hr-HR" sz="2800" b="1" dirty="0">
                <a:latin typeface="open sans"/>
              </a:rPr>
              <a:t>Jer koga si bila dostojna nositi, aleluja</a:t>
            </a:r>
            <a:br>
              <a:rPr lang="hr-HR" sz="2800" dirty="0">
                <a:latin typeface="open sans"/>
              </a:rPr>
            </a:br>
            <a:endParaRPr lang="hr-HR" sz="2800" dirty="0">
              <a:latin typeface="open sans"/>
            </a:endParaRPr>
          </a:p>
          <a:p>
            <a:r>
              <a:rPr lang="hr-HR" sz="2800" dirty="0">
                <a:latin typeface="open sans"/>
              </a:rPr>
              <a:t>Uskrsnu kako je rekao, aleluja.</a:t>
            </a:r>
            <a:br>
              <a:rPr lang="hr-HR" sz="2800" dirty="0">
                <a:latin typeface="open sans"/>
              </a:rPr>
            </a:br>
            <a:r>
              <a:rPr lang="hr-HR" sz="2800" b="1" dirty="0">
                <a:latin typeface="open sans"/>
              </a:rPr>
              <a:t>Moli za nas Boga, aleluja.</a:t>
            </a:r>
          </a:p>
          <a:p>
            <a:endParaRPr lang="hr-HR" sz="2800" dirty="0">
              <a:latin typeface="open sans"/>
            </a:endParaRPr>
          </a:p>
          <a:p>
            <a:r>
              <a:rPr lang="hr-HR" sz="2800" dirty="0">
                <a:latin typeface="open sans"/>
              </a:rPr>
              <a:t>Veseli se i raduj, djevice Marijo, aleluja.</a:t>
            </a:r>
            <a:br>
              <a:rPr lang="hr-HR" sz="2800" dirty="0">
                <a:latin typeface="open sans"/>
              </a:rPr>
            </a:br>
            <a:r>
              <a:rPr lang="hr-HR" sz="2800" b="1" dirty="0">
                <a:latin typeface="open sans"/>
              </a:rPr>
              <a:t>Jer je uskrsnuo Gospodin uistinu, aleluja.</a:t>
            </a:r>
          </a:p>
          <a:p>
            <a:endParaRPr lang="hr-HR" sz="2800" dirty="0">
              <a:latin typeface="open sans"/>
            </a:endParaRPr>
          </a:p>
          <a:p>
            <a:r>
              <a:rPr lang="hr-HR" sz="2800" dirty="0">
                <a:latin typeface="open sans"/>
              </a:rPr>
              <a:t>Pomolimo se.</a:t>
            </a:r>
          </a:p>
          <a:p>
            <a:r>
              <a:rPr lang="hr-HR" sz="2800" b="1" dirty="0">
                <a:latin typeface="open sans"/>
              </a:rPr>
              <a:t>Bože, koji si se udostojao razveseliti svijet uskrsnućem svoga Sina, Gospodina našega Isusa Krista, daj, molimo te, da po njegovoj majci djevici Mariji postignemo radosti vječnoga života. Po istom Kristu Gospodinu našemu.</a:t>
            </a:r>
          </a:p>
          <a:p>
            <a:r>
              <a:rPr lang="hr-HR" sz="2800" b="1" dirty="0">
                <a:latin typeface="open sans"/>
              </a:rPr>
              <a:t>Amen.</a:t>
            </a:r>
            <a:endParaRPr lang="hr-HR" sz="2800" b="1" i="0" dirty="0">
              <a:effectLst/>
              <a:latin typeface="open sans"/>
            </a:endParaRPr>
          </a:p>
        </p:txBody>
      </p:sp>
    </p:spTree>
    <p:extLst>
      <p:ext uri="{BB962C8B-B14F-4D97-AF65-F5344CB8AC3E}">
        <p14:creationId xmlns:p14="http://schemas.microsoft.com/office/powerpoint/2010/main" val="2312491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E72E587-418D-45C6-9A30-CE5512BCC92F}"/>
              </a:ext>
            </a:extLst>
          </p:cNvPr>
          <p:cNvSpPr>
            <a:spLocks noGrp="1"/>
          </p:cNvSpPr>
          <p:nvPr>
            <p:ph type="ctrTitle"/>
          </p:nvPr>
        </p:nvSpPr>
        <p:spPr>
          <a:xfrm>
            <a:off x="985968" y="4473226"/>
            <a:ext cx="8288035" cy="1096650"/>
          </a:xfrm>
        </p:spPr>
        <p:txBody>
          <a:bodyPr>
            <a:normAutofit/>
          </a:bodyPr>
          <a:lstStyle/>
          <a:p>
            <a:pPr algn="l"/>
            <a:endParaRPr lang="hr-HR" sz="4800"/>
          </a:p>
        </p:txBody>
      </p:sp>
      <p:sp>
        <p:nvSpPr>
          <p:cNvPr id="3" name="Podnaslov 2">
            <a:extLst>
              <a:ext uri="{FF2B5EF4-FFF2-40B4-BE49-F238E27FC236}">
                <a16:creationId xmlns:a16="http://schemas.microsoft.com/office/drawing/2014/main" id="{C535C359-B7FC-4675-8BBE-E434A624A4A5}"/>
              </a:ext>
            </a:extLst>
          </p:cNvPr>
          <p:cNvSpPr>
            <a:spLocks noGrp="1"/>
          </p:cNvSpPr>
          <p:nvPr>
            <p:ph type="subTitle" idx="1"/>
          </p:nvPr>
        </p:nvSpPr>
        <p:spPr>
          <a:xfrm>
            <a:off x="985968" y="5569874"/>
            <a:ext cx="8288035" cy="700085"/>
          </a:xfrm>
        </p:spPr>
        <p:txBody>
          <a:bodyPr>
            <a:normAutofit/>
          </a:bodyPr>
          <a:lstStyle/>
          <a:p>
            <a:pPr algn="l"/>
            <a:endParaRPr lang="hr-HR"/>
          </a:p>
        </p:txBody>
      </p:sp>
      <p:pic>
        <p:nvPicPr>
          <p:cNvPr id="7" name="Slika 6" descr="Slika na kojoj se prikazuje na otvorenom, trava, muškarac, voda&#10;&#10;Opis je automatski generiran">
            <a:extLst>
              <a:ext uri="{FF2B5EF4-FFF2-40B4-BE49-F238E27FC236}">
                <a16:creationId xmlns:a16="http://schemas.microsoft.com/office/drawing/2014/main" id="{0E76F11C-483E-4DC4-B9BA-724A1038530C}"/>
              </a:ext>
            </a:extLst>
          </p:cNvPr>
          <p:cNvPicPr>
            <a:picLocks noChangeAspect="1"/>
          </p:cNvPicPr>
          <p:nvPr/>
        </p:nvPicPr>
        <p:blipFill rotWithShape="1">
          <a:blip r:embed="rId2">
            <a:extLst>
              <a:ext uri="{28A0092B-C50C-407E-A947-70E740481C1C}">
                <a14:useLocalDpi xmlns:a14="http://schemas.microsoft.com/office/drawing/2010/main" val="0"/>
              </a:ext>
            </a:extLst>
          </a:blip>
          <a:srcRect l="20868" r="36655" b="2"/>
          <a:stretch/>
        </p:blipFill>
        <p:spPr>
          <a:xfrm>
            <a:off x="538294" y="2284891"/>
            <a:ext cx="2606040" cy="3635025"/>
          </a:xfrm>
          <a:custGeom>
            <a:avLst/>
            <a:gdLst/>
            <a:ahLst/>
            <a:cxnLst/>
            <a:rect l="l" t="t" r="r" b="b"/>
            <a:pathLst>
              <a:path w="2606040" h="3635025">
                <a:moveTo>
                  <a:pt x="219895" y="0"/>
                </a:moveTo>
                <a:lnTo>
                  <a:pt x="2606040" y="0"/>
                </a:lnTo>
                <a:lnTo>
                  <a:pt x="2606040" y="3635025"/>
                </a:lnTo>
                <a:lnTo>
                  <a:pt x="0" y="3635025"/>
                </a:lnTo>
                <a:lnTo>
                  <a:pt x="0" y="1510758"/>
                </a:lnTo>
                <a:close/>
              </a:path>
            </a:pathLst>
          </a:custGeom>
        </p:spPr>
      </p:pic>
      <p:pic>
        <p:nvPicPr>
          <p:cNvPr id="9" name="Slika 8" descr="Slika na kojoj se prikazuje trava, na otvorenom, osoba, muškarac&#10;&#10;Opis je automatski generiran">
            <a:extLst>
              <a:ext uri="{FF2B5EF4-FFF2-40B4-BE49-F238E27FC236}">
                <a16:creationId xmlns:a16="http://schemas.microsoft.com/office/drawing/2014/main" id="{187D1ACC-0F19-42E1-9D4E-C371003917C4}"/>
              </a:ext>
            </a:extLst>
          </p:cNvPr>
          <p:cNvPicPr>
            <a:picLocks noChangeAspect="1"/>
          </p:cNvPicPr>
          <p:nvPr/>
        </p:nvPicPr>
        <p:blipFill rotWithShape="1">
          <a:blip r:embed="rId3">
            <a:extLst>
              <a:ext uri="{28A0092B-C50C-407E-A947-70E740481C1C}">
                <a14:useLocalDpi xmlns:a14="http://schemas.microsoft.com/office/drawing/2010/main" val="0"/>
              </a:ext>
            </a:extLst>
          </a:blip>
          <a:srcRect l="18163" r="34164" b="4"/>
          <a:stretch/>
        </p:blipFill>
        <p:spPr>
          <a:xfrm>
            <a:off x="6667963" y="813264"/>
            <a:ext cx="2606040" cy="3635025"/>
          </a:xfrm>
          <a:prstGeom prst="rect">
            <a:avLst/>
          </a:prstGeom>
        </p:spPr>
      </p:pic>
      <p:pic>
        <p:nvPicPr>
          <p:cNvPr id="5" name="Slika 4" descr="Slika na kojoj se prikazuje osoba, žena, hrana, muškarac&#10;&#10;Opis je automatski generiran">
            <a:extLst>
              <a:ext uri="{FF2B5EF4-FFF2-40B4-BE49-F238E27FC236}">
                <a16:creationId xmlns:a16="http://schemas.microsoft.com/office/drawing/2014/main" id="{8788F7FD-E8E7-4BF2-A426-7F538C21CDEE}"/>
              </a:ext>
            </a:extLst>
          </p:cNvPr>
          <p:cNvPicPr>
            <a:picLocks noChangeAspect="1"/>
          </p:cNvPicPr>
          <p:nvPr/>
        </p:nvPicPr>
        <p:blipFill rotWithShape="1">
          <a:blip r:embed="rId4">
            <a:extLst>
              <a:ext uri="{28A0092B-C50C-407E-A947-70E740481C1C}">
                <a14:useLocalDpi xmlns:a14="http://schemas.microsoft.com/office/drawing/2010/main" val="0"/>
              </a:ext>
            </a:extLst>
          </a:blip>
          <a:srcRect l="22465" r="30217"/>
          <a:stretch/>
        </p:blipFill>
        <p:spPr>
          <a:xfrm>
            <a:off x="3603128" y="289877"/>
            <a:ext cx="2606040" cy="3635025"/>
          </a:xfrm>
          <a:prstGeom prst="rect">
            <a:avLst/>
          </a:prstGeom>
        </p:spPr>
      </p:pic>
    </p:spTree>
    <p:extLst>
      <p:ext uri="{BB962C8B-B14F-4D97-AF65-F5344CB8AC3E}">
        <p14:creationId xmlns:p14="http://schemas.microsoft.com/office/powerpoint/2010/main" val="317456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D395A41D-5496-405A-B901-9878D5B36640}"/>
              </a:ext>
            </a:extLst>
          </p:cNvPr>
          <p:cNvPicPr>
            <a:picLocks noChangeAspect="1"/>
          </p:cNvPicPr>
          <p:nvPr/>
        </p:nvPicPr>
        <p:blipFill>
          <a:blip r:embed="rId2"/>
          <a:stretch>
            <a:fillRect/>
          </a:stretch>
        </p:blipFill>
        <p:spPr>
          <a:xfrm>
            <a:off x="5986462" y="2362199"/>
            <a:ext cx="5953604" cy="4352925"/>
          </a:xfrm>
          <a:prstGeom prst="rect">
            <a:avLst/>
          </a:prstGeom>
        </p:spPr>
      </p:pic>
      <p:sp>
        <p:nvSpPr>
          <p:cNvPr id="3" name="TekstniOkvir 2">
            <a:extLst>
              <a:ext uri="{FF2B5EF4-FFF2-40B4-BE49-F238E27FC236}">
                <a16:creationId xmlns:a16="http://schemas.microsoft.com/office/drawing/2014/main" id="{89D33DD6-6BF6-4787-B752-D0835C6724C4}"/>
              </a:ext>
            </a:extLst>
          </p:cNvPr>
          <p:cNvSpPr txBox="1"/>
          <p:nvPr/>
        </p:nvSpPr>
        <p:spPr>
          <a:xfrm>
            <a:off x="561974" y="123825"/>
            <a:ext cx="4143375" cy="707886"/>
          </a:xfrm>
          <a:prstGeom prst="rect">
            <a:avLst/>
          </a:prstGeom>
          <a:noFill/>
        </p:spPr>
        <p:txBody>
          <a:bodyPr wrap="square" rtlCol="0">
            <a:spAutoFit/>
          </a:bodyPr>
          <a:lstStyle/>
          <a:p>
            <a:r>
              <a:rPr lang="hr-HR" sz="4000" b="1" dirty="0"/>
              <a:t>ISUSOVI UČENICI</a:t>
            </a:r>
          </a:p>
        </p:txBody>
      </p:sp>
      <p:sp>
        <p:nvSpPr>
          <p:cNvPr id="4" name="TekstniOkvir 3">
            <a:extLst>
              <a:ext uri="{FF2B5EF4-FFF2-40B4-BE49-F238E27FC236}">
                <a16:creationId xmlns:a16="http://schemas.microsoft.com/office/drawing/2014/main" id="{9AE8075D-5411-4298-976B-E62CD8FE0989}"/>
              </a:ext>
            </a:extLst>
          </p:cNvPr>
          <p:cNvSpPr txBox="1"/>
          <p:nvPr/>
        </p:nvSpPr>
        <p:spPr>
          <a:xfrm>
            <a:off x="561973" y="952500"/>
            <a:ext cx="4143375" cy="707886"/>
          </a:xfrm>
          <a:prstGeom prst="rect">
            <a:avLst/>
          </a:prstGeom>
          <a:noFill/>
        </p:spPr>
        <p:txBody>
          <a:bodyPr wrap="square" rtlCol="0">
            <a:spAutoFit/>
          </a:bodyPr>
          <a:lstStyle/>
          <a:p>
            <a:r>
              <a:rPr lang="hr-HR" sz="4000" b="1" dirty="0"/>
              <a:t>Apostoli</a:t>
            </a:r>
          </a:p>
        </p:txBody>
      </p:sp>
    </p:spTree>
    <p:extLst>
      <p:ext uri="{BB962C8B-B14F-4D97-AF65-F5344CB8AC3E}">
        <p14:creationId xmlns:p14="http://schemas.microsoft.com/office/powerpoint/2010/main" val="4194225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AC87051E-1068-4F03-B6E4-05BA8FE199F7}"/>
              </a:ext>
            </a:extLst>
          </p:cNvPr>
          <p:cNvSpPr txBox="1"/>
          <p:nvPr/>
        </p:nvSpPr>
        <p:spPr>
          <a:xfrm>
            <a:off x="0" y="497150"/>
            <a:ext cx="9321553" cy="584775"/>
          </a:xfrm>
          <a:prstGeom prst="rect">
            <a:avLst/>
          </a:prstGeom>
          <a:noFill/>
        </p:spPr>
        <p:txBody>
          <a:bodyPr wrap="square" rtlCol="0">
            <a:spAutoFit/>
          </a:bodyPr>
          <a:lstStyle/>
          <a:p>
            <a:r>
              <a:rPr lang="hr-HR" sz="3200" dirty="0"/>
              <a:t>-apostol (grč. </a:t>
            </a:r>
            <a:r>
              <a:rPr lang="hr-HR" sz="3200" i="1" dirty="0" err="1"/>
              <a:t>apostolos</a:t>
            </a:r>
            <a:r>
              <a:rPr lang="hr-HR" sz="3200" i="1" dirty="0"/>
              <a:t>) </a:t>
            </a:r>
            <a:r>
              <a:rPr lang="hr-HR" sz="3200" dirty="0"/>
              <a:t>= poslanik, glasnik</a:t>
            </a:r>
          </a:p>
        </p:txBody>
      </p:sp>
    </p:spTree>
    <p:extLst>
      <p:ext uri="{BB962C8B-B14F-4D97-AF65-F5344CB8AC3E}">
        <p14:creationId xmlns:p14="http://schemas.microsoft.com/office/powerpoint/2010/main" val="366166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613850CF-453C-4C86-BBB2-9B3412C40C1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8766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AC87051E-1068-4F03-B6E4-05BA8FE199F7}"/>
              </a:ext>
            </a:extLst>
          </p:cNvPr>
          <p:cNvSpPr txBox="1"/>
          <p:nvPr/>
        </p:nvSpPr>
        <p:spPr>
          <a:xfrm>
            <a:off x="0" y="497150"/>
            <a:ext cx="10697592" cy="5016758"/>
          </a:xfrm>
          <a:prstGeom prst="rect">
            <a:avLst/>
          </a:prstGeom>
          <a:noFill/>
        </p:spPr>
        <p:txBody>
          <a:bodyPr wrap="square" rtlCol="0">
            <a:spAutoFit/>
          </a:bodyPr>
          <a:lstStyle/>
          <a:p>
            <a:r>
              <a:rPr lang="hr-HR" sz="3200" dirty="0"/>
              <a:t>Nabrojite imena koja ste zapamtili.</a:t>
            </a:r>
          </a:p>
          <a:p>
            <a:endParaRPr lang="hr-HR" sz="3200" dirty="0"/>
          </a:p>
          <a:p>
            <a:r>
              <a:rPr lang="hr-HR" sz="3200" dirty="0"/>
              <a:t>Kojeg su zanimanja bili Isusovi učenici?</a:t>
            </a:r>
          </a:p>
          <a:p>
            <a:endParaRPr lang="hr-HR" sz="3200" dirty="0"/>
          </a:p>
          <a:p>
            <a:r>
              <a:rPr lang="hr-HR" sz="3200" dirty="0"/>
              <a:t>Što Isus traži od njih?</a:t>
            </a:r>
          </a:p>
          <a:p>
            <a:endParaRPr lang="hr-HR" sz="3200" dirty="0"/>
          </a:p>
          <a:p>
            <a:r>
              <a:rPr lang="hr-HR" sz="3200" dirty="0"/>
              <a:t>Jeste li </a:t>
            </a:r>
            <a:r>
              <a:rPr lang="hr-HR" sz="3200" dirty="0" err="1"/>
              <a:t>primjetili</a:t>
            </a:r>
            <a:r>
              <a:rPr lang="hr-HR" sz="3200" dirty="0"/>
              <a:t> što su ljudi sve ostavili da bi pošli za njim?</a:t>
            </a:r>
          </a:p>
          <a:p>
            <a:endParaRPr lang="hr-HR" sz="3200" dirty="0"/>
          </a:p>
          <a:p>
            <a:r>
              <a:rPr lang="hr-HR" sz="3200" dirty="0"/>
              <a:t>Kako shvaćate rečenicu: </a:t>
            </a:r>
            <a:r>
              <a:rPr lang="hr-HR" sz="3200" dirty="0">
                <a:solidFill>
                  <a:srgbClr val="FF0000"/>
                </a:solidFill>
              </a:rPr>
              <a:t>„Učinit ću vas ribarima ljudi.”</a:t>
            </a:r>
          </a:p>
        </p:txBody>
      </p:sp>
    </p:spTree>
    <p:extLst>
      <p:ext uri="{BB962C8B-B14F-4D97-AF65-F5344CB8AC3E}">
        <p14:creationId xmlns:p14="http://schemas.microsoft.com/office/powerpoint/2010/main" val="340553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savinuti kut 1">
            <a:extLst>
              <a:ext uri="{FF2B5EF4-FFF2-40B4-BE49-F238E27FC236}">
                <a16:creationId xmlns:a16="http://schemas.microsoft.com/office/drawing/2014/main" id="{F3995989-E725-44DA-A6CB-C055CBEFC61F}"/>
              </a:ext>
            </a:extLst>
          </p:cNvPr>
          <p:cNvSpPr/>
          <p:nvPr/>
        </p:nvSpPr>
        <p:spPr>
          <a:xfrm>
            <a:off x="932156" y="683580"/>
            <a:ext cx="7377343" cy="534435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TekstniOkvir 2">
            <a:extLst>
              <a:ext uri="{FF2B5EF4-FFF2-40B4-BE49-F238E27FC236}">
                <a16:creationId xmlns:a16="http://schemas.microsoft.com/office/drawing/2014/main" id="{F625D906-8371-44FA-8F65-47BC76B3D561}"/>
              </a:ext>
            </a:extLst>
          </p:cNvPr>
          <p:cNvSpPr txBox="1"/>
          <p:nvPr/>
        </p:nvSpPr>
        <p:spPr>
          <a:xfrm>
            <a:off x="1083075" y="905522"/>
            <a:ext cx="6960093" cy="5262979"/>
          </a:xfrm>
          <a:prstGeom prst="rect">
            <a:avLst/>
          </a:prstGeom>
          <a:noFill/>
        </p:spPr>
        <p:txBody>
          <a:bodyPr wrap="square" rtlCol="0">
            <a:spAutoFit/>
          </a:bodyPr>
          <a:lstStyle/>
          <a:p>
            <a:r>
              <a:rPr lang="hr-HR" sz="2400" b="1" dirty="0">
                <a:latin typeface="Segoe Print" panose="02000600000000000000" pitchFamily="2" charset="0"/>
              </a:rPr>
              <a:t>Izbor dvanaestorice </a:t>
            </a:r>
            <a:r>
              <a:rPr lang="hr-HR" sz="2400" dirty="0">
                <a:latin typeface="Segoe Print" panose="02000600000000000000" pitchFamily="2" charset="0"/>
              </a:rPr>
              <a:t>(</a:t>
            </a:r>
            <a:r>
              <a:rPr lang="hr-HR" sz="2400" dirty="0" err="1">
                <a:latin typeface="Segoe Print" panose="02000600000000000000" pitchFamily="2" charset="0"/>
              </a:rPr>
              <a:t>Mk</a:t>
            </a:r>
            <a:r>
              <a:rPr lang="hr-HR" sz="2400" dirty="0">
                <a:latin typeface="Segoe Print" panose="02000600000000000000" pitchFamily="2" charset="0"/>
              </a:rPr>
              <a:t> 3,13-19)</a:t>
            </a:r>
          </a:p>
          <a:p>
            <a:endParaRPr lang="hr-HR" sz="2400" dirty="0">
              <a:latin typeface="Segoe Print" panose="02000600000000000000" pitchFamily="2" charset="0"/>
            </a:endParaRPr>
          </a:p>
          <a:p>
            <a:r>
              <a:rPr lang="hr-HR" sz="2400" dirty="0">
                <a:latin typeface="Segoe Print" panose="02000600000000000000" pitchFamily="2" charset="0"/>
              </a:rPr>
              <a:t>Uziđe na goru i pozove koje sam htjede. I dođoše k njemu. </a:t>
            </a:r>
            <a:r>
              <a:rPr lang="hr-HR" sz="2400" baseline="30000" dirty="0">
                <a:latin typeface="Segoe Print" panose="02000600000000000000" pitchFamily="2" charset="0"/>
              </a:rPr>
              <a:t>14</a:t>
            </a:r>
            <a:r>
              <a:rPr lang="hr-HR" sz="2400" dirty="0">
                <a:latin typeface="Segoe Print" panose="02000600000000000000" pitchFamily="2" charset="0"/>
              </a:rPr>
              <a:t>I ustanovi dvanaestoricu da budu s njime i da ih šalje propovijedati </a:t>
            </a:r>
            <a:r>
              <a:rPr lang="hr-HR" sz="2400" baseline="30000" dirty="0">
                <a:latin typeface="Segoe Print" panose="02000600000000000000" pitchFamily="2" charset="0"/>
              </a:rPr>
              <a:t>15</a:t>
            </a:r>
            <a:r>
              <a:rPr lang="hr-HR" sz="2400" dirty="0">
                <a:latin typeface="Segoe Print" panose="02000600000000000000" pitchFamily="2" charset="0"/>
              </a:rPr>
              <a:t>s vlašću da izgone đavle. </a:t>
            </a:r>
            <a:r>
              <a:rPr lang="hr-HR" sz="2400" baseline="30000" dirty="0">
                <a:latin typeface="Segoe Print" panose="02000600000000000000" pitchFamily="2" charset="0"/>
              </a:rPr>
              <a:t>16</a:t>
            </a:r>
            <a:r>
              <a:rPr lang="hr-HR" sz="2400" dirty="0">
                <a:latin typeface="Segoe Print" panose="02000600000000000000" pitchFamily="2" charset="0"/>
              </a:rPr>
              <a:t>Ustanovi dakle dvanaestoricu: Šimuna, kojemu nadjenu ime Petar, </a:t>
            </a:r>
            <a:r>
              <a:rPr lang="hr-HR" sz="2400" baseline="30000" dirty="0">
                <a:latin typeface="Segoe Print" panose="02000600000000000000" pitchFamily="2" charset="0"/>
              </a:rPr>
              <a:t>17</a:t>
            </a:r>
            <a:r>
              <a:rPr lang="hr-HR" sz="2400" dirty="0">
                <a:latin typeface="Segoe Print" panose="02000600000000000000" pitchFamily="2" charset="0"/>
              </a:rPr>
              <a:t>i Jakova </a:t>
            </a:r>
            <a:r>
              <a:rPr lang="hr-HR" sz="2400" dirty="0" err="1">
                <a:latin typeface="Segoe Print" panose="02000600000000000000" pitchFamily="2" charset="0"/>
              </a:rPr>
              <a:t>Zebedejeva</a:t>
            </a:r>
            <a:r>
              <a:rPr lang="hr-HR" sz="2400" dirty="0">
                <a:latin typeface="Segoe Print" panose="02000600000000000000" pitchFamily="2" charset="0"/>
              </a:rPr>
              <a:t> i Ivana, brata Jakovljeva, kojima nadjenu ime </a:t>
            </a:r>
            <a:r>
              <a:rPr lang="hr-HR" sz="2400" dirty="0" err="1">
                <a:latin typeface="Segoe Print" panose="02000600000000000000" pitchFamily="2" charset="0"/>
              </a:rPr>
              <a:t>Boanerges</a:t>
            </a:r>
            <a:r>
              <a:rPr lang="hr-HR" sz="2400" dirty="0">
                <a:latin typeface="Segoe Print" panose="02000600000000000000" pitchFamily="2" charset="0"/>
              </a:rPr>
              <a:t>, to jest Sinovi groma, </a:t>
            </a:r>
            <a:r>
              <a:rPr lang="hr-HR" sz="2400" baseline="30000" dirty="0">
                <a:latin typeface="Segoe Print" panose="02000600000000000000" pitchFamily="2" charset="0"/>
              </a:rPr>
              <a:t>18</a:t>
            </a:r>
            <a:r>
              <a:rPr lang="hr-HR" sz="2400" dirty="0">
                <a:latin typeface="Segoe Print" panose="02000600000000000000" pitchFamily="2" charset="0"/>
              </a:rPr>
              <a:t>i Andriju i Filipa i </a:t>
            </a:r>
            <a:r>
              <a:rPr lang="hr-HR" sz="2400" dirty="0" err="1">
                <a:latin typeface="Segoe Print" panose="02000600000000000000" pitchFamily="2" charset="0"/>
              </a:rPr>
              <a:t>Bartolomeja</a:t>
            </a:r>
            <a:r>
              <a:rPr lang="hr-HR" sz="2400" dirty="0">
                <a:latin typeface="Segoe Print" panose="02000600000000000000" pitchFamily="2" charset="0"/>
              </a:rPr>
              <a:t> i Mateja i Tomu i Jakova </a:t>
            </a:r>
            <a:r>
              <a:rPr lang="hr-HR" sz="2400" dirty="0" err="1">
                <a:latin typeface="Segoe Print" panose="02000600000000000000" pitchFamily="2" charset="0"/>
              </a:rPr>
              <a:t>Alfejeva</a:t>
            </a:r>
            <a:r>
              <a:rPr lang="hr-HR" sz="2400" dirty="0">
                <a:latin typeface="Segoe Print" panose="02000600000000000000" pitchFamily="2" charset="0"/>
              </a:rPr>
              <a:t> i Tadeja i Šimuna </a:t>
            </a:r>
            <a:r>
              <a:rPr lang="hr-HR" sz="2400" dirty="0" err="1">
                <a:latin typeface="Segoe Print" panose="02000600000000000000" pitchFamily="2" charset="0"/>
              </a:rPr>
              <a:t>Kananajca</a:t>
            </a:r>
            <a:r>
              <a:rPr lang="hr-HR" sz="2400" dirty="0">
                <a:latin typeface="Segoe Print" panose="02000600000000000000" pitchFamily="2" charset="0"/>
              </a:rPr>
              <a:t> </a:t>
            </a:r>
            <a:r>
              <a:rPr lang="hr-HR" sz="2400" baseline="30000" dirty="0">
                <a:latin typeface="Segoe Print" panose="02000600000000000000" pitchFamily="2" charset="0"/>
              </a:rPr>
              <a:t>19</a:t>
            </a:r>
            <a:r>
              <a:rPr lang="hr-HR" sz="2400" dirty="0">
                <a:latin typeface="Segoe Print" panose="02000600000000000000" pitchFamily="2" charset="0"/>
              </a:rPr>
              <a:t>i Judu </a:t>
            </a:r>
            <a:r>
              <a:rPr lang="hr-HR" sz="2400" dirty="0" err="1">
                <a:latin typeface="Segoe Print" panose="02000600000000000000" pitchFamily="2" charset="0"/>
              </a:rPr>
              <a:t>Iškariotskoga</a:t>
            </a:r>
            <a:r>
              <a:rPr lang="hr-HR" sz="2400" dirty="0">
                <a:latin typeface="Segoe Print" panose="02000600000000000000" pitchFamily="2" charset="0"/>
              </a:rPr>
              <a:t>, koji ga izda.</a:t>
            </a:r>
          </a:p>
        </p:txBody>
      </p:sp>
    </p:spTree>
    <p:extLst>
      <p:ext uri="{BB962C8B-B14F-4D97-AF65-F5344CB8AC3E}">
        <p14:creationId xmlns:p14="http://schemas.microsoft.com/office/powerpoint/2010/main" val="1557505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descr="Slika na kojoj se prikazuje crtež&#10;&#10;Opis je automatski generiran">
            <a:extLst>
              <a:ext uri="{FF2B5EF4-FFF2-40B4-BE49-F238E27FC236}">
                <a16:creationId xmlns:a16="http://schemas.microsoft.com/office/drawing/2014/main" id="{6A080A7F-0236-49BF-BC39-59FEC1124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8062" y="2686050"/>
            <a:ext cx="1367578" cy="1485900"/>
          </a:xfrm>
          <a:prstGeom prst="rect">
            <a:avLst/>
          </a:prstGeom>
        </p:spPr>
      </p:pic>
      <p:pic>
        <p:nvPicPr>
          <p:cNvPr id="5" name="Slika 4" descr="Slika na kojoj se prikazuje crtež&#10;&#10;Opis je automatski generiran">
            <a:extLst>
              <a:ext uri="{FF2B5EF4-FFF2-40B4-BE49-F238E27FC236}">
                <a16:creationId xmlns:a16="http://schemas.microsoft.com/office/drawing/2014/main" id="{510512F1-3EB3-41E1-963B-4B32634262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974" y="4542899"/>
            <a:ext cx="689466" cy="1117567"/>
          </a:xfrm>
          <a:prstGeom prst="rect">
            <a:avLst/>
          </a:prstGeom>
        </p:spPr>
      </p:pic>
      <p:pic>
        <p:nvPicPr>
          <p:cNvPr id="7" name="Slika 6" descr="Slika na kojoj se prikazuje crtež&#10;&#10;Opis je automatski generiran">
            <a:extLst>
              <a:ext uri="{FF2B5EF4-FFF2-40B4-BE49-F238E27FC236}">
                <a16:creationId xmlns:a16="http://schemas.microsoft.com/office/drawing/2014/main" id="{92EB1214-D21F-448B-9AA9-9F4E8E3870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9863" y="1034928"/>
            <a:ext cx="520729" cy="1094594"/>
          </a:xfrm>
          <a:prstGeom prst="rect">
            <a:avLst/>
          </a:prstGeom>
        </p:spPr>
      </p:pic>
      <p:pic>
        <p:nvPicPr>
          <p:cNvPr id="9" name="Slika 8" descr="Slika na kojoj se prikazuje crtež&#10;&#10;Opis je automatski generiran">
            <a:extLst>
              <a:ext uri="{FF2B5EF4-FFF2-40B4-BE49-F238E27FC236}">
                <a16:creationId xmlns:a16="http://schemas.microsoft.com/office/drawing/2014/main" id="{E5FACCA0-4286-4957-B2F3-45C5FB9DA0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7249" y="2187929"/>
            <a:ext cx="774728" cy="1117567"/>
          </a:xfrm>
          <a:prstGeom prst="rect">
            <a:avLst/>
          </a:prstGeom>
        </p:spPr>
      </p:pic>
      <p:pic>
        <p:nvPicPr>
          <p:cNvPr id="11" name="Slika 10" descr="Slika na kojoj se prikazuje crtež&#10;&#10;Opis je automatski generiran">
            <a:extLst>
              <a:ext uri="{FF2B5EF4-FFF2-40B4-BE49-F238E27FC236}">
                <a16:creationId xmlns:a16="http://schemas.microsoft.com/office/drawing/2014/main" id="{865B244E-DA9E-4F72-9BCC-34976C18E8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7012" y="3156959"/>
            <a:ext cx="689466" cy="1014991"/>
          </a:xfrm>
          <a:prstGeom prst="rect">
            <a:avLst/>
          </a:prstGeom>
        </p:spPr>
      </p:pic>
      <p:pic>
        <p:nvPicPr>
          <p:cNvPr id="13" name="Slika 12" descr="Slika na kojoj se prikazuje crtež&#10;&#10;Opis je automatski generiran">
            <a:extLst>
              <a:ext uri="{FF2B5EF4-FFF2-40B4-BE49-F238E27FC236}">
                <a16:creationId xmlns:a16="http://schemas.microsoft.com/office/drawing/2014/main" id="{F8567588-6811-4D41-89CB-FE6ADFECA7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1903" y="965835"/>
            <a:ext cx="659178" cy="1038705"/>
          </a:xfrm>
          <a:prstGeom prst="rect">
            <a:avLst/>
          </a:prstGeom>
        </p:spPr>
      </p:pic>
      <p:pic>
        <p:nvPicPr>
          <p:cNvPr id="15" name="Slika 14" descr="Slika na kojoj se prikazuje crtež&#10;&#10;Opis je automatski generiran">
            <a:extLst>
              <a:ext uri="{FF2B5EF4-FFF2-40B4-BE49-F238E27FC236}">
                <a16:creationId xmlns:a16="http://schemas.microsoft.com/office/drawing/2014/main" id="{D7BDDC14-1D1D-4D17-958C-1E46BACD26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91703" y="3909154"/>
            <a:ext cx="614289" cy="1113534"/>
          </a:xfrm>
          <a:prstGeom prst="rect">
            <a:avLst/>
          </a:prstGeom>
        </p:spPr>
      </p:pic>
      <p:pic>
        <p:nvPicPr>
          <p:cNvPr id="17" name="Slika 16" descr="Slika na kojoj se prikazuje crtež&#10;&#10;Opis je automatski generiran">
            <a:extLst>
              <a:ext uri="{FF2B5EF4-FFF2-40B4-BE49-F238E27FC236}">
                <a16:creationId xmlns:a16="http://schemas.microsoft.com/office/drawing/2014/main" id="{94E804F1-E11C-4B52-AF88-8337B4B2D6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02747" y="5334996"/>
            <a:ext cx="677890" cy="1095053"/>
          </a:xfrm>
          <a:prstGeom prst="rect">
            <a:avLst/>
          </a:prstGeom>
        </p:spPr>
      </p:pic>
      <p:pic>
        <p:nvPicPr>
          <p:cNvPr id="19" name="Slika 18" descr="Slika na kojoj se prikazuje crtež&#10;&#10;Opis je automatski generiran">
            <a:extLst>
              <a:ext uri="{FF2B5EF4-FFF2-40B4-BE49-F238E27FC236}">
                <a16:creationId xmlns:a16="http://schemas.microsoft.com/office/drawing/2014/main" id="{830D345A-DB0B-4FCE-885B-37BEB40F65E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98847" y="1066390"/>
            <a:ext cx="687780" cy="1031670"/>
          </a:xfrm>
          <a:prstGeom prst="rect">
            <a:avLst/>
          </a:prstGeom>
        </p:spPr>
      </p:pic>
      <p:pic>
        <p:nvPicPr>
          <p:cNvPr id="21" name="Slika 20" descr="Slika na kojoj se prikazuje crtež&#10;&#10;Opis je automatski generiran">
            <a:extLst>
              <a:ext uri="{FF2B5EF4-FFF2-40B4-BE49-F238E27FC236}">
                <a16:creationId xmlns:a16="http://schemas.microsoft.com/office/drawing/2014/main" id="{7BCE5B8D-D95A-4F88-8931-20848A5A8F7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33129" y="5167325"/>
            <a:ext cx="724598" cy="1107150"/>
          </a:xfrm>
          <a:prstGeom prst="rect">
            <a:avLst/>
          </a:prstGeom>
        </p:spPr>
      </p:pic>
      <p:pic>
        <p:nvPicPr>
          <p:cNvPr id="23" name="Slika 22" descr="Slika na kojoj se prikazuje crtež&#10;&#10;Opis je automatski generiran">
            <a:extLst>
              <a:ext uri="{FF2B5EF4-FFF2-40B4-BE49-F238E27FC236}">
                <a16:creationId xmlns:a16="http://schemas.microsoft.com/office/drawing/2014/main" id="{5FCA63D2-E410-4DD8-B27D-3ED67EC9DDC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14121" y="5334996"/>
            <a:ext cx="762704" cy="1075996"/>
          </a:xfrm>
          <a:prstGeom prst="rect">
            <a:avLst/>
          </a:prstGeom>
        </p:spPr>
      </p:pic>
      <p:pic>
        <p:nvPicPr>
          <p:cNvPr id="25" name="Slika 24" descr="Slika na kojoj se prikazuje crtež, lutka&#10;&#10;Opis je automatski generiran">
            <a:extLst>
              <a:ext uri="{FF2B5EF4-FFF2-40B4-BE49-F238E27FC236}">
                <a16:creationId xmlns:a16="http://schemas.microsoft.com/office/drawing/2014/main" id="{9F581FB8-87A6-4668-B9E5-B380C1827D1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67604" y="4357817"/>
            <a:ext cx="724598" cy="1061945"/>
          </a:xfrm>
          <a:prstGeom prst="rect">
            <a:avLst/>
          </a:prstGeom>
        </p:spPr>
      </p:pic>
      <p:pic>
        <p:nvPicPr>
          <p:cNvPr id="27" name="Slika 26" descr="Slika na kojoj se prikazuje crtež&#10;&#10;Opis je automatski generiran">
            <a:extLst>
              <a:ext uri="{FF2B5EF4-FFF2-40B4-BE49-F238E27FC236}">
                <a16:creationId xmlns:a16="http://schemas.microsoft.com/office/drawing/2014/main" id="{F6669BDD-F9E0-4025-8640-E4C7115A054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10660" y="3560297"/>
            <a:ext cx="844838" cy="1223306"/>
          </a:xfrm>
          <a:prstGeom prst="rect">
            <a:avLst/>
          </a:prstGeom>
        </p:spPr>
      </p:pic>
      <p:pic>
        <p:nvPicPr>
          <p:cNvPr id="29" name="Slika 28" descr="Slika na kojoj se prikazuje crtež&#10;&#10;Opis je automatski generiran">
            <a:extLst>
              <a:ext uri="{FF2B5EF4-FFF2-40B4-BE49-F238E27FC236}">
                <a16:creationId xmlns:a16="http://schemas.microsoft.com/office/drawing/2014/main" id="{59B0F684-3072-4820-81B8-05272ED4BD8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72362" y="2187929"/>
            <a:ext cx="602248" cy="996242"/>
          </a:xfrm>
          <a:prstGeom prst="rect">
            <a:avLst/>
          </a:prstGeom>
        </p:spPr>
      </p:pic>
    </p:spTree>
    <p:extLst>
      <p:ext uri="{BB962C8B-B14F-4D97-AF65-F5344CB8AC3E}">
        <p14:creationId xmlns:p14="http://schemas.microsoft.com/office/powerpoint/2010/main" val="194521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276</TotalTime>
  <Words>295</Words>
  <Application>Microsoft Office PowerPoint</Application>
  <PresentationFormat>Široki zaslon</PresentationFormat>
  <Paragraphs>79</Paragraphs>
  <Slides>17</Slides>
  <Notes>0</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17</vt:i4>
      </vt:variant>
    </vt:vector>
  </HeadingPairs>
  <TitlesOfParts>
    <vt:vector size="23" baseType="lpstr">
      <vt:lpstr>Arial</vt:lpstr>
      <vt:lpstr>open sans</vt:lpstr>
      <vt:lpstr>Segoe Print</vt:lpstr>
      <vt:lpstr>Trebuchet MS</vt:lpstr>
      <vt:lpstr>Wingdings 3</vt:lpstr>
      <vt:lpstr>Faseta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JOSIP JELUŠIĆ</dc:creator>
  <cp:lastModifiedBy>Josip Jelušić</cp:lastModifiedBy>
  <cp:revision>22</cp:revision>
  <dcterms:created xsi:type="dcterms:W3CDTF">2020-04-23T09:08:03Z</dcterms:created>
  <dcterms:modified xsi:type="dcterms:W3CDTF">2023-04-17T08:04:17Z</dcterms:modified>
</cp:coreProperties>
</file>