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0"/>
  </p:notesMasterIdLst>
  <p:sldIdLst>
    <p:sldId id="286" r:id="rId2"/>
    <p:sldId id="287" r:id="rId3"/>
    <p:sldId id="288" r:id="rId4"/>
    <p:sldId id="260" r:id="rId5"/>
    <p:sldId id="276" r:id="rId6"/>
    <p:sldId id="264" r:id="rId7"/>
    <p:sldId id="285" r:id="rId8"/>
    <p:sldId id="262" r:id="rId9"/>
    <p:sldId id="274" r:id="rId10"/>
    <p:sldId id="273" r:id="rId11"/>
    <p:sldId id="261" r:id="rId12"/>
    <p:sldId id="275" r:id="rId13"/>
    <p:sldId id="267" r:id="rId14"/>
    <p:sldId id="289" r:id="rId15"/>
    <p:sldId id="268" r:id="rId16"/>
    <p:sldId id="269" r:id="rId17"/>
    <p:sldId id="263" r:id="rId18"/>
    <p:sldId id="270" r:id="rId19"/>
    <p:sldId id="26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0" r:id="rId29"/>
  </p:sldIdLst>
  <p:sldSz cx="9144000" cy="6858000" type="screen4x3"/>
  <p:notesSz cx="6888163" cy="100203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F25"/>
    <a:srgbClr val="626131"/>
    <a:srgbClr val="006600"/>
    <a:srgbClr val="110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3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C5BEBB3-93C1-49E6-A843-F0EB1F954493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68B538C-9BA4-498F-B554-CDADCA99E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6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B538C-9BA4-498F-B554-CDADCA99E0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4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28E85-D7B0-4BB8-BD8B-F9713C531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BA50C1D-6704-405D-9E54-BDD01AFB8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320890E-912E-4837-AC03-403D65C63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7C123E-6D38-42B3-A8BC-B5948A9E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9E31E0-39DB-469E-9190-A31AE7A0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BEC-8352-4A91-9A44-B069AF48C6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913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4128B6-8D2E-4D04-98C1-5C88D744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63440E2-56D4-4B29-9B73-E8163414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B328322-6009-4755-BE67-ED2449AE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346299E-5092-4EC9-BE54-7F2F9430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B18951-E583-4342-9C0C-A5EB0B5E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BEC-8352-4A91-9A44-B069AF48C6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059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A2B1B4D-BC9F-4FAD-8157-B7AC40222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44DA12A-86E3-4299-873B-955FF9CE2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C26222-FA07-4D23-9C3C-648E218F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1102010-8B5F-45D9-9DEF-751C063CF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A092490-123E-4E0C-B422-9BB61A80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BEC-8352-4A91-9A44-B069AF48C6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2294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623371-B1AE-4AA9-98C1-9B398CBBE1B8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116743"/>
      </p:ext>
    </p:extLst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DCB308-75D9-4D1C-8A98-D4091D3D034E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3221940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0ACFA3-572D-453E-A7F1-B217ED1F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3AE0CD-2E16-4E97-A093-128B299D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61FB479-4F24-4049-9C06-CF6ACDE8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20AFE66-5672-4F3A-B225-96A4F145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6F0472-9BE7-4458-9651-25612B99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BEC-8352-4A91-9A44-B069AF48C6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36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E880DA-4645-41D8-9432-DFFE15F2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F1C7F05-98E2-438E-A6D7-F8028E194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924DAFA-9BEE-401A-B670-0BA250C7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0094B5-DC6C-49E9-AABA-DF18DC40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9D55A60-598C-408F-837C-5C7DDF35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BEC-8352-4A91-9A44-B069AF48C6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0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F2514A-B99D-4009-922D-0D82D6CE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3BE20D-12EA-4E7A-BEC3-1B0443C07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882A588-370A-4D92-8885-EC9A283B7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E76867-344D-4950-B63B-E34D2584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E5DE5D8-72FF-4334-9CCE-2A707FB7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1119901-E69D-4526-978F-A1CC653B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BEC-8352-4A91-9A44-B069AF48C6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760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E4955-44EF-4959-964B-524E3A6D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973A603-5131-43B9-A1DC-B0F404D0F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A98C2F2-044F-460C-97D6-DB9AC46B8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8EA0F69-2EEF-4D8B-A02D-9087CCCD5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D513C0A-B00A-4846-B654-465B9E9FD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26B287D-3D39-4857-922F-AD9F4C4E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F5FE6BF-F882-470B-B7BC-3D4ABD02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24F99FC-96E4-471B-B549-BA516BD3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BEC-8352-4A91-9A44-B069AF48C6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3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4E6BE-46C5-49EF-B612-7C13C3C2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A890B81-7E4E-4D8A-B4B0-6E9BBD9D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3BD580F-52F6-4FEF-8EEE-D108B94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0038919-0F04-4EB3-88D6-EFDF8CCD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BEC-8352-4A91-9A44-B069AF48C6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80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B1E69D8-4BEC-4D53-B9C2-89A15E80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DA449DB-DF2A-4082-ABC4-BA8198CA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89DCEBE-B9DE-404C-A4F0-3F8739EF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BEC-8352-4A91-9A44-B069AF48C6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381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77DE66-4930-4D5F-8221-D76AF0B0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F47FBA-81D3-40A9-8564-C151A69A9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D5D57E8-F9F0-4561-9AFD-59A99D576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46842F3-4AE6-4BD7-9FAD-33C65664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EE83E45-BD3B-4BC8-83AA-78A5DBB8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3F1F3EA-7AAF-45AB-A799-F7033DE7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BEC-8352-4A91-9A44-B069AF48C6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131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52A61F-08C2-4742-A357-C261A815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C8959E9-198E-4880-B9CE-4A7768B2B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C836E18-24CB-4AFB-9A49-082EEF63B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E488988-954A-4290-9FDE-4954BC2A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A7F1BA1-C851-40EE-B91D-FEB2B046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AE9A028-F61E-4C17-B2BB-8CABE637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BEC-8352-4A91-9A44-B069AF48C6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695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FB607C4-EA03-4A37-AD9D-C6BEA002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5CE8622-23BC-4E14-BD0C-FD100CE2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7B4BF3-F76B-4FF9-A795-0DCF161DD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F21FEA-44B5-403F-BF1F-8163ECD0E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F1F090-C74B-4325-930A-CB3DB9574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BDBEC-8352-4A91-9A44-B069AF48C6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36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>
    <p:plus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Demetra" TargetMode="External"/><Relationship Id="rId13" Type="http://schemas.openxmlformats.org/officeDocument/2006/relationships/hyperlink" Target="http://hr.wikipedia.org/wiki/Helije" TargetMode="External"/><Relationship Id="rId18" Type="http://schemas.openxmlformats.org/officeDocument/2006/relationships/image" Target="../media/image30.jpeg"/><Relationship Id="rId3" Type="http://schemas.openxmlformats.org/officeDocument/2006/relationships/hyperlink" Target="http://hr.wikipedia.org/wiki/Afrodita" TargetMode="External"/><Relationship Id="rId7" Type="http://schemas.openxmlformats.org/officeDocument/2006/relationships/hyperlink" Target="http://hr.wikipedia.org/wiki/Atena_(mitologija)" TargetMode="External"/><Relationship Id="rId12" Type="http://schemas.openxmlformats.org/officeDocument/2006/relationships/hyperlink" Target="http://hr.wikipedia.org/wiki/Hefest" TargetMode="External"/><Relationship Id="rId17" Type="http://schemas.openxmlformats.org/officeDocument/2006/relationships/hyperlink" Target="http://hr.wikipedia.org/wiki/Posejdon" TargetMode="External"/><Relationship Id="rId2" Type="http://schemas.openxmlformats.org/officeDocument/2006/relationships/hyperlink" Target="http://hr.wikipedia.org/wiki/Zeus" TargetMode="External"/><Relationship Id="rId16" Type="http://schemas.openxmlformats.org/officeDocument/2006/relationships/hyperlink" Target="http://hr.wikipedia.org/wiki/Perzefona" TargetMode="External"/><Relationship Id="rId20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hr.wikipedia.org/wiki/Artemida" TargetMode="External"/><Relationship Id="rId11" Type="http://schemas.openxmlformats.org/officeDocument/2006/relationships/hyperlink" Target="http://hr.wikipedia.org/wiki/Heba_(mitologija)" TargetMode="External"/><Relationship Id="rId5" Type="http://schemas.openxmlformats.org/officeDocument/2006/relationships/hyperlink" Target="http://hr.wikipedia.org/wiki/Ares" TargetMode="External"/><Relationship Id="rId15" Type="http://schemas.openxmlformats.org/officeDocument/2006/relationships/hyperlink" Target="http://hr.wikipedia.org/wiki/Hermes" TargetMode="External"/><Relationship Id="rId10" Type="http://schemas.openxmlformats.org/officeDocument/2006/relationships/hyperlink" Target="http://hr.wikipedia.org/wiki/Had_(bog)" TargetMode="External"/><Relationship Id="rId19" Type="http://schemas.openxmlformats.org/officeDocument/2006/relationships/image" Target="../media/image31.jpeg"/><Relationship Id="rId4" Type="http://schemas.openxmlformats.org/officeDocument/2006/relationships/hyperlink" Target="http://hr.wikipedia.org/wiki/Apolon" TargetMode="External"/><Relationship Id="rId9" Type="http://schemas.openxmlformats.org/officeDocument/2006/relationships/hyperlink" Target="http://hr.wikipedia.org/wiki/Dioniz" TargetMode="External"/><Relationship Id="rId14" Type="http://schemas.openxmlformats.org/officeDocument/2006/relationships/hyperlink" Target="http://hr.wikipedia.org/wiki/Hera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hr.wikipedia.org/wiki/Egipatska_mitologija#Va.C5.BEniji_egipatski_bogovi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7.xml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gipat putovanje - velika tura iz Zagreba 7.690 kn - Azur Tours">
            <a:extLst>
              <a:ext uri="{FF2B5EF4-FFF2-40B4-BE49-F238E27FC236}">
                <a16:creationId xmlns:a16="http://schemas.microsoft.com/office/drawing/2014/main" id="{73069576-B33A-4C7F-AE67-389E2FEA5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556">
            <a:off x="289413" y="737438"/>
            <a:ext cx="4788023" cy="319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gipat – treba li uopće objašnjavati zašto je najpopularnija turistička  destinacija Afrike – Wish">
            <a:extLst>
              <a:ext uri="{FF2B5EF4-FFF2-40B4-BE49-F238E27FC236}">
                <a16:creationId xmlns:a16="http://schemas.microsoft.com/office/drawing/2014/main" id="{21DAF7A9-363A-4775-9259-9A4B786A5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59" y="2564904"/>
            <a:ext cx="604835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FCF8EEA8-4003-497A-9A3A-B9086255CC63}"/>
              </a:ext>
            </a:extLst>
          </p:cNvPr>
          <p:cNvSpPr txBox="1"/>
          <p:nvPr/>
        </p:nvSpPr>
        <p:spPr>
          <a:xfrm>
            <a:off x="5401120" y="548680"/>
            <a:ext cx="334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EGIPAT</a:t>
            </a:r>
          </a:p>
        </p:txBody>
      </p:sp>
    </p:spTree>
    <p:extLst>
      <p:ext uri="{BB962C8B-B14F-4D97-AF65-F5344CB8AC3E}">
        <p14:creationId xmlns:p14="http://schemas.microsoft.com/office/powerpoint/2010/main" val="26233062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/>
              <a:t>Važniji egipatski bogovi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5852" y="1428736"/>
            <a:ext cx="7572428" cy="5257800"/>
          </a:xfrm>
        </p:spPr>
        <p:txBody>
          <a:bodyPr/>
          <a:lstStyle/>
          <a:p>
            <a:r>
              <a:rPr lang="hr-HR" sz="1800" dirty="0"/>
              <a:t>Nun - ocean prema heliopoliskom mitu, bog prema hermopoliskom mitu.</a:t>
            </a:r>
          </a:p>
          <a:p>
            <a:r>
              <a:rPr lang="hr-HR" sz="1800" dirty="0"/>
              <a:t>Ra - bog Sunca, ima glavu orla, u Starom i Srednjem kraljevstvu kralj bogova.</a:t>
            </a:r>
          </a:p>
          <a:p>
            <a:r>
              <a:rPr lang="hr-HR" sz="1800" b="1" dirty="0"/>
              <a:t>Amon-Ra</a:t>
            </a:r>
            <a:r>
              <a:rPr lang="hr-HR" sz="1800" dirty="0"/>
              <a:t> - spoj Ra i Amona, boga Tebe, staroga grada.</a:t>
            </a:r>
          </a:p>
          <a:p>
            <a:r>
              <a:rPr lang="hr-HR" sz="1800" dirty="0"/>
              <a:t>Mut - božica majčinstva, druga Amonova žena.</a:t>
            </a:r>
          </a:p>
          <a:p>
            <a:r>
              <a:rPr lang="hr-HR" sz="1800" dirty="0"/>
              <a:t>Atum - bog zalazećeg Sunca, ovnova glava, spoj s Raom (Ra-Atum).</a:t>
            </a:r>
          </a:p>
          <a:p>
            <a:r>
              <a:rPr lang="hr-HR" sz="1800" dirty="0"/>
              <a:t>Tefnut - božica vode, kiše i vlage, lavlja glava.</a:t>
            </a:r>
          </a:p>
          <a:p>
            <a:r>
              <a:rPr lang="hr-HR" sz="1800" dirty="0"/>
              <a:t>Geb - bog Zemlje i vegetacije.</a:t>
            </a:r>
          </a:p>
          <a:p>
            <a:r>
              <a:rPr lang="hr-HR" sz="1800" dirty="0"/>
              <a:t>Nut - božica neba, majka zvijezda i bogova.</a:t>
            </a:r>
          </a:p>
          <a:p>
            <a:r>
              <a:rPr lang="hr-HR" sz="1800" b="1" dirty="0"/>
              <a:t>Oziris</a:t>
            </a:r>
            <a:r>
              <a:rPr lang="hr-HR" sz="1800" dirty="0"/>
              <a:t> - potomak Nut i Geba, njihov najstariji sin, bog plodnosti.</a:t>
            </a:r>
          </a:p>
          <a:p>
            <a:r>
              <a:rPr lang="hr-HR" sz="1800" b="1" dirty="0"/>
              <a:t>Izida</a:t>
            </a:r>
            <a:r>
              <a:rPr lang="hr-HR" sz="1800" dirty="0"/>
              <a:t> - božica ljubavi, braka i života, Ozirisova žena.</a:t>
            </a:r>
          </a:p>
          <a:p>
            <a:r>
              <a:rPr lang="hr-HR" sz="1800" dirty="0"/>
              <a:t>Set - bog glave vuka, vladar pustinja.</a:t>
            </a:r>
          </a:p>
          <a:p>
            <a:r>
              <a:rPr lang="en-US" sz="1800" dirty="0"/>
              <a:t>Thoth - bog-ibis, </a:t>
            </a:r>
            <a:r>
              <a:rPr lang="hr-HR" sz="1800" dirty="0"/>
              <a:t>zaštitnik pisara, bog Mjeseca. </a:t>
            </a:r>
          </a:p>
          <a:p>
            <a:r>
              <a:rPr lang="hr-HR" sz="1800" dirty="0"/>
              <a:t>Anubis - bog-šakal, prvotno kralj podzemlja, nezakoniti Ozirisov sin.</a:t>
            </a:r>
          </a:p>
          <a:p>
            <a:r>
              <a:rPr lang="hr-HR" sz="1800" dirty="0"/>
              <a:t>Horus - bog-sokol, postoje dva Horusa - sokol i bog ljudskog tijela i sokolove glave.</a:t>
            </a:r>
          </a:p>
          <a:p>
            <a:endParaRPr lang="hr-HR" sz="1800" dirty="0"/>
          </a:p>
          <a:p>
            <a:endParaRPr lang="en-US" sz="1800" dirty="0"/>
          </a:p>
        </p:txBody>
      </p:sp>
      <p:pic>
        <p:nvPicPr>
          <p:cNvPr id="8" name="Picture 7" descr="Horus copy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43182"/>
            <a:ext cx="1261430" cy="3014818"/>
          </a:xfrm>
          <a:prstGeom prst="rect">
            <a:avLst/>
          </a:prstGeom>
        </p:spPr>
      </p:pic>
      <p:pic>
        <p:nvPicPr>
          <p:cNvPr id="9" name="Picture 8" descr="Se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9001" y="3714752"/>
            <a:ext cx="1044999" cy="2163762"/>
          </a:xfrm>
          <a:prstGeom prst="rect">
            <a:avLst/>
          </a:prstGeom>
        </p:spPr>
      </p:pic>
      <p:sp>
        <p:nvSpPr>
          <p:cNvPr id="2" name="Pravokutnik 1">
            <a:hlinkClick r:id="rId4" action="ppaction://hlinksldjump"/>
            <a:extLst>
              <a:ext uri="{FF2B5EF4-FFF2-40B4-BE49-F238E27FC236}">
                <a16:creationId xmlns:a16="http://schemas.microsoft.com/office/drawing/2014/main" id="{14C7BB2C-7DD4-46DE-A5DB-DBC1566A12D8}"/>
              </a:ext>
            </a:extLst>
          </p:cNvPr>
          <p:cNvSpPr/>
          <p:nvPr/>
        </p:nvSpPr>
        <p:spPr>
          <a:xfrm>
            <a:off x="6948264" y="5878514"/>
            <a:ext cx="2195736" cy="979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Stari Egipat u slikama...</a:t>
            </a:r>
          </a:p>
        </p:txBody>
      </p:sp>
      <p:pic>
        <p:nvPicPr>
          <p:cNvPr id="16394" name="Picture 10" descr="egipt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1500174"/>
            <a:ext cx="4465637" cy="232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000628" y="5000636"/>
            <a:ext cx="3810000" cy="1428760"/>
          </a:xfrm>
        </p:spPr>
        <p:txBody>
          <a:bodyPr/>
          <a:lstStyle/>
          <a:p>
            <a:r>
              <a:rPr lang="hr-HR" sz="1200" b="1" dirty="0"/>
              <a:t>Balzamiranj</a:t>
            </a:r>
            <a:r>
              <a:rPr lang="en-US" sz="1200" b="1" dirty="0"/>
              <a:t>e </a:t>
            </a:r>
            <a:r>
              <a:rPr lang="hr-HR" sz="1200" dirty="0"/>
              <a:t>naziv za vještinu kojom se raznim postupcima, najčešće primjenom raznih kemijskih sredstava nastoje privremeno očuvati ljudski posmrtni ostaci, odnosno usporiti raspadanje.</a:t>
            </a:r>
            <a:endParaRPr lang="hr-HR" sz="1100" dirty="0"/>
          </a:p>
        </p:txBody>
      </p:sp>
      <p:pic>
        <p:nvPicPr>
          <p:cNvPr id="16399" name="Picture 15" descr="mascara-tutankham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858016" y="357166"/>
            <a:ext cx="1928826" cy="2654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www.math.ucsb.edu/~garcias/travel/images/Egypt/EgyptGizaSphinxPyramid-1024.jpg"/>
          <p:cNvPicPr>
            <a:picLocks noChangeAspect="1" noChangeArrowheads="1"/>
          </p:cNvPicPr>
          <p:nvPr/>
        </p:nvPicPr>
        <p:blipFill>
          <a:blip r:embed="rId5"/>
          <a:srcRect l="4406" t="13044" r="8947"/>
          <a:stretch>
            <a:fillRect/>
          </a:stretch>
        </p:blipFill>
        <p:spPr bwMode="auto">
          <a:xfrm>
            <a:off x="714348" y="3786190"/>
            <a:ext cx="421484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6d86173eb4b8debda573946568d79c84_head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3214686"/>
            <a:ext cx="3214120" cy="160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7813"/>
            <a:ext cx="2657468" cy="1143000"/>
          </a:xfrm>
        </p:spPr>
        <p:txBody>
          <a:bodyPr/>
          <a:lstStyle/>
          <a:p>
            <a:r>
              <a:rPr lang="hr-HR" sz="3200" dirty="0"/>
              <a:t>Grčka i rimska božanstva</a:t>
            </a:r>
            <a:endParaRPr lang="en-US" sz="3200" dirty="0"/>
          </a:p>
        </p:txBody>
      </p:sp>
      <p:pic>
        <p:nvPicPr>
          <p:cNvPr id="7" name="Content Placeholder 6" descr="GiRbozanst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50" y="0"/>
            <a:ext cx="5357850" cy="6878518"/>
          </a:xfrm>
        </p:spPr>
      </p:pic>
      <p:pic>
        <p:nvPicPr>
          <p:cNvPr id="9" name="Picture 8" descr="Hade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1571612"/>
            <a:ext cx="2214578" cy="2579870"/>
          </a:xfrm>
          <a:prstGeom prst="rect">
            <a:avLst/>
          </a:prstGeom>
        </p:spPr>
      </p:pic>
      <p:pic>
        <p:nvPicPr>
          <p:cNvPr id="10" name="Picture 9" descr="olympu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6243"/>
            <a:ext cx="4110008" cy="2701757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72400" y="1571625"/>
            <a:ext cx="1371600" cy="39624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hr-HR" sz="6000" dirty="0"/>
              <a:t>Z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hr-HR" sz="6000" dirty="0"/>
              <a:t>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hr-HR" sz="6000" dirty="0"/>
              <a:t>U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hr-HR" sz="6000" dirty="0"/>
              <a:t>S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7236296" y="1487309"/>
            <a:ext cx="6096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r-HR" sz="3600" dirty="0">
                <a:solidFill>
                  <a:schemeClr val="tx2"/>
                </a:solidFill>
              </a:rPr>
              <a:t>JUPI</a:t>
            </a:r>
          </a:p>
          <a:p>
            <a:pPr algn="ctr"/>
            <a:r>
              <a:rPr lang="hr-HR" sz="3600" dirty="0">
                <a:solidFill>
                  <a:schemeClr val="tx2"/>
                </a:solidFill>
              </a:rPr>
              <a:t>TER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5286380" y="5638800"/>
            <a:ext cx="346709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r-HR" sz="2400" dirty="0"/>
              <a:t>Otac bogova i ljudi, ali nije stvoritelj. Bog neba i vremena</a:t>
            </a:r>
          </a:p>
        </p:txBody>
      </p:sp>
      <p:pic>
        <p:nvPicPr>
          <p:cNvPr id="8222" name="Picture 30" descr="http://www.step.es/personales/jms/grecia/dioses/ze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</p:spPr>
      </p:pic>
      <p:pic>
        <p:nvPicPr>
          <p:cNvPr id="8223" name="Picture 31" descr="Giove.jpg (12685 byte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863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"/>
                                        <p:tgtEl>
                                          <p:spTgt spid="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"/>
                                        <p:tgtEl>
                                          <p:spTgt spid="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 build="p" autoUpdateAnimBg="0"/>
      <p:bldP spid="8220" grpId="0" autoUpdateAnimBg="0"/>
      <p:bldP spid="822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43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sz="6000" dirty="0"/>
            </a:br>
            <a:r>
              <a:rPr lang="hr-HR" sz="6000" dirty="0"/>
              <a:t> H E R A</a:t>
            </a:r>
            <a:r>
              <a:rPr lang="hr-HR" sz="5400" dirty="0"/>
              <a:t> – JUNONA</a:t>
            </a:r>
            <a:br>
              <a:rPr lang="hr-HR" sz="5400" dirty="0"/>
            </a:br>
            <a:endParaRPr lang="hr-HR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600200"/>
            <a:ext cx="4229104" cy="4530725"/>
          </a:xfrm>
        </p:spPr>
        <p:txBody>
          <a:bodyPr/>
          <a:lstStyle/>
          <a:p>
            <a:r>
              <a:rPr lang="hr-HR" dirty="0"/>
              <a:t>vrhovna grč. božica, žena Zeusova i vladarica Olimpa</a:t>
            </a:r>
          </a:p>
          <a:p>
            <a:r>
              <a:rPr lang="hr-HR" dirty="0"/>
              <a:t>grč. </a:t>
            </a:r>
            <a:r>
              <a:rPr lang="hr-HR" dirty="0">
                <a:latin typeface="Symbol" pitchFamily="18" charset="2"/>
              </a:rPr>
              <a:t>Hra </a:t>
            </a:r>
          </a:p>
          <a:p>
            <a:pPr>
              <a:buNone/>
            </a:pPr>
            <a:r>
              <a:rPr lang="hr-HR" dirty="0">
                <a:latin typeface="Symbol" pitchFamily="18" charset="2"/>
              </a:rPr>
              <a:t>	</a:t>
            </a:r>
            <a:r>
              <a:rPr lang="hr-HR" dirty="0"/>
              <a:t>prema heros: junak, gospodar</a:t>
            </a:r>
            <a:endParaRPr lang="en-US" dirty="0"/>
          </a:p>
        </p:txBody>
      </p:sp>
      <p:pic>
        <p:nvPicPr>
          <p:cNvPr id="9223" name="Picture 7" descr="http://www.step.es/personales/jms/grecia/dioses/her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52370"/>
            <a:ext cx="2767034" cy="530563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365238"/>
          </a:xfrm>
        </p:spPr>
        <p:txBody>
          <a:bodyPr>
            <a:normAutofit fontScale="90000"/>
          </a:bodyPr>
          <a:lstStyle/>
          <a:p>
            <a:br>
              <a:rPr lang="hr-HR" sz="5400" dirty="0"/>
            </a:br>
            <a:r>
              <a:rPr lang="hr-HR" sz="4400" dirty="0"/>
              <a:t>HERMES- MERKUR </a:t>
            </a:r>
            <a:br>
              <a:rPr lang="hr-HR" dirty="0"/>
            </a:b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57224" y="2143116"/>
            <a:ext cx="4014790" cy="3844933"/>
          </a:xfrm>
        </p:spPr>
        <p:txBody>
          <a:bodyPr/>
          <a:lstStyle/>
          <a:p>
            <a:r>
              <a:rPr lang="hr-HR" dirty="0"/>
              <a:t>glasnik bogova</a:t>
            </a:r>
          </a:p>
          <a:p>
            <a:r>
              <a:rPr lang="hr-HR" dirty="0"/>
              <a:t>zaštitnik putnika </a:t>
            </a:r>
          </a:p>
          <a:p>
            <a:r>
              <a:rPr lang="hr-HR" dirty="0"/>
              <a:t>bog trgovaca</a:t>
            </a:r>
          </a:p>
          <a:p>
            <a:r>
              <a:rPr lang="hr-HR" dirty="0"/>
              <a:t>predvodnik duša u podzemni svijet</a:t>
            </a:r>
            <a:endParaRPr lang="en-US" dirty="0"/>
          </a:p>
        </p:txBody>
      </p:sp>
      <p:pic>
        <p:nvPicPr>
          <p:cNvPr id="12298" name="Picture 10" descr="http://www.step.es/personales/jms/grecia/dioses/hermes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86446" y="1643050"/>
            <a:ext cx="2636013" cy="482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1" name="Picture 13" descr="minerva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333375"/>
            <a:ext cx="4522788" cy="5853113"/>
          </a:xfrm>
          <a:noFill/>
          <a:ln/>
        </p:spPr>
      </p:pic>
      <p:pic>
        <p:nvPicPr>
          <p:cNvPr id="22544" name="Picture 16" descr="neptu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638925" y="1700213"/>
            <a:ext cx="2505075" cy="4324350"/>
          </a:xfrm>
          <a:noFill/>
          <a:ln/>
        </p:spPr>
      </p:pic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364163" y="404813"/>
            <a:ext cx="35290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- Božica mudrosti, simbol umjetnosti, zaštitnica gradova i obrtnika</a:t>
            </a: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5076825" y="476250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851275" y="2133600"/>
            <a:ext cx="1944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Neptun / Posejdon – bog mora</a:t>
            </a:r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 rot="5400000">
            <a:off x="5185569" y="2743994"/>
            <a:ext cx="503237" cy="720725"/>
          </a:xfrm>
          <a:custGeom>
            <a:avLst/>
            <a:gdLst>
              <a:gd name="G0" fmla="+- 11881 0 0"/>
              <a:gd name="G1" fmla="+- 18514 0 0"/>
              <a:gd name="G2" fmla="+- 7200 0 0"/>
              <a:gd name="G3" fmla="*/ 11881 1 2"/>
              <a:gd name="G4" fmla="+- G3 10800 0"/>
              <a:gd name="G5" fmla="+- 21600 11881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741 w 21600"/>
              <a:gd name="T1" fmla="*/ 0 h 21600"/>
              <a:gd name="T2" fmla="*/ 11881 w 21600"/>
              <a:gd name="T3" fmla="*/ 7200 h 21600"/>
              <a:gd name="T4" fmla="*/ 0 w 21600"/>
              <a:gd name="T5" fmla="*/ 1953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41" y="0"/>
                </a:moveTo>
                <a:lnTo>
                  <a:pt x="11881" y="7200"/>
                </a:lnTo>
                <a:lnTo>
                  <a:pt x="14967" y="7200"/>
                </a:lnTo>
                <a:lnTo>
                  <a:pt x="14967" y="17462"/>
                </a:lnTo>
                <a:lnTo>
                  <a:pt x="0" y="17462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2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5" grpId="0"/>
      <p:bldP spid="22546" grpId="0" animBg="1"/>
      <p:bldP spid="22547" grpId="0"/>
      <p:bldP spid="22549" grpId="0" animBg="1"/>
      <p:bldP spid="2254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57224" y="285728"/>
            <a:ext cx="7929618" cy="63658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vi-VN" sz="1600" b="1" dirty="0"/>
              <a:t>Olimpski bogovi 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2" tooltip="Zeus"/>
              </a:rPr>
              <a:t>Zeus</a:t>
            </a:r>
            <a:r>
              <a:rPr lang="vi-VN" sz="1600" dirty="0"/>
              <a:t> - otac mnogih bogova i junaka, gospodar neba i zemlje, bog groma, munje i oluje.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3" tooltip="Afrodita"/>
              </a:rPr>
              <a:t>Afrodita</a:t>
            </a:r>
            <a:r>
              <a:rPr lang="vi-VN" sz="1600" dirty="0"/>
              <a:t> - božica je ljubavi, ljepote, požude i spolnosti.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4" tooltip="Apolon"/>
              </a:rPr>
              <a:t>Apolon</a:t>
            </a:r>
            <a:r>
              <a:rPr lang="vi-VN" sz="1600" dirty="0"/>
              <a:t>, Feb - bog je medicine, proroštva, streličarstva, glazbe, sunca i kolonizacije te muške ljepote.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5" tooltip="Ares"/>
              </a:rPr>
              <a:t>Ares</a:t>
            </a:r>
            <a:r>
              <a:rPr lang="vi-VN" sz="1600" dirty="0"/>
              <a:t> - bog rata i bojne vreve; simbol hrabrosti, silovitosti i junačke snage.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6" tooltip="Artemida"/>
              </a:rPr>
              <a:t>Artemida</a:t>
            </a:r>
            <a:r>
              <a:rPr lang="vi-VN" sz="1600" dirty="0"/>
              <a:t> - božica je Mjeseca, zvijeri i lova, zaštitnica djevojaka, božica svadbe i poroda.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7" tooltip="Atena (mitologija)"/>
              </a:rPr>
              <a:t>Atena</a:t>
            </a:r>
            <a:r>
              <a:rPr lang="vi-VN" sz="1600" dirty="0"/>
              <a:t> - božica je civilizacije, mudrosti, snage, pravednog rata, tkanja, metalurgije i obrta.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8" tooltip="Demetra"/>
              </a:rPr>
              <a:t>Demetra</a:t>
            </a:r>
            <a:r>
              <a:rPr lang="vi-VN" sz="1600" dirty="0"/>
              <a:t> - božica zemlje, ratarstva, plodnosti, a u prvom redu žita.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9" tooltip="Dioniz"/>
              </a:rPr>
              <a:t>Dioniz</a:t>
            </a:r>
            <a:r>
              <a:rPr lang="vi-VN" sz="1600" dirty="0"/>
              <a:t> - bog plodnosti zemlje, bog vegetacije, vina, žena.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10" tooltip="Had (bog)"/>
              </a:rPr>
              <a:t>Had</a:t>
            </a:r>
            <a:r>
              <a:rPr lang="vi-VN" sz="1600" dirty="0"/>
              <a:t> - bog podzemnog svijeta.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11" tooltip="Heba (mitologija)"/>
              </a:rPr>
              <a:t>Heba</a:t>
            </a:r>
            <a:r>
              <a:rPr lang="vi-VN" sz="1600" dirty="0"/>
              <a:t> - božica mladosti; vrčonoša bogovima na Olimpu.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12" tooltip="Hefest"/>
              </a:rPr>
              <a:t>Hefest</a:t>
            </a:r>
            <a:r>
              <a:rPr lang="vi-VN" sz="1600" dirty="0"/>
              <a:t> - bog kovač, zaštitnik obrtnika, kipara, metalurga i vatre.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13" tooltip="Helije"/>
              </a:rPr>
              <a:t>Helije</a:t>
            </a:r>
            <a:r>
              <a:rPr lang="vi-VN" sz="1600" dirty="0"/>
              <a:t> - bog Sunca.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14" tooltip="Hera"/>
              </a:rPr>
              <a:t>Hera</a:t>
            </a:r>
            <a:r>
              <a:rPr lang="vi-VN" sz="1600" dirty="0"/>
              <a:t> - vrhovna je starogrčka božica, Zeusova žena i sestra; božica braka.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15" tooltip="Hermes"/>
              </a:rPr>
              <a:t>Hermes</a:t>
            </a:r>
            <a:r>
              <a:rPr lang="vi-VN" sz="1600" dirty="0"/>
              <a:t> - glasnik bogova, zaštitnik putnika i lopova, pastira, pjesnika, atletičara i trgovaca.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16" tooltip="Perzefona"/>
              </a:rPr>
              <a:t>Perzefona</a:t>
            </a:r>
            <a:r>
              <a:rPr lang="vi-VN" sz="1600" dirty="0"/>
              <a:t> - Demetrina kći, Hadova žena.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>
                <a:hlinkClick r:id="rId17" tooltip="Posejdon"/>
              </a:rPr>
              <a:t>Posejdon</a:t>
            </a:r>
            <a:r>
              <a:rPr lang="vi-VN" sz="1600" dirty="0"/>
              <a:t> - bog mora, vode, vladar potresa.</a:t>
            </a:r>
          </a:p>
          <a:p>
            <a:endParaRPr lang="en-US" sz="1400" dirty="0"/>
          </a:p>
        </p:txBody>
      </p:sp>
      <p:pic>
        <p:nvPicPr>
          <p:cNvPr id="3" name="Picture 2" descr="artemida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22349" y="3071810"/>
            <a:ext cx="1600861" cy="2071702"/>
          </a:xfrm>
          <a:prstGeom prst="rect">
            <a:avLst/>
          </a:prstGeom>
        </p:spPr>
      </p:pic>
      <p:pic>
        <p:nvPicPr>
          <p:cNvPr id="5" name="Picture 4" descr="32-hades-greek-god-of-the-underworld-coloring-page_l7s_source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45"/>
          <a:stretch>
            <a:fillRect/>
          </a:stretch>
        </p:blipFill>
        <p:spPr>
          <a:xfrm>
            <a:off x="0" y="4857736"/>
            <a:ext cx="1294806" cy="2000264"/>
          </a:xfrm>
          <a:prstGeom prst="rect">
            <a:avLst/>
          </a:prstGeom>
        </p:spPr>
      </p:pic>
      <p:sp>
        <p:nvSpPr>
          <p:cNvPr id="4" name="Pravokutnik 3">
            <a:hlinkClick r:id="rId20" action="ppaction://hlinksldjump"/>
            <a:extLst>
              <a:ext uri="{FF2B5EF4-FFF2-40B4-BE49-F238E27FC236}">
                <a16:creationId xmlns:a16="http://schemas.microsoft.com/office/drawing/2014/main" id="{8C5EE2B9-49B2-4ED1-9588-080C85269DF8}"/>
              </a:ext>
            </a:extLst>
          </p:cNvPr>
          <p:cNvSpPr/>
          <p:nvPr/>
        </p:nvSpPr>
        <p:spPr>
          <a:xfrm>
            <a:off x="7322349" y="6237312"/>
            <a:ext cx="1821651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 ostalim drevnim religijama...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idx="1"/>
          </p:nvPr>
        </p:nvSpPr>
        <p:spPr>
          <a:xfrm>
            <a:off x="1403350" y="2205038"/>
            <a:ext cx="6826250" cy="226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3200"/>
              <a:t>... informacije potražiti sami!!!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r-HR" sz="3200"/>
              <a:t>SUMERANI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r-HR" sz="3200"/>
              <a:t>BABILONCI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r-HR" sz="3200"/>
              <a:t>KANAANCI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307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Grčka Mitologija | Mitologija">
            <a:extLst>
              <a:ext uri="{FF2B5EF4-FFF2-40B4-BE49-F238E27FC236}">
                <a16:creationId xmlns:a16="http://schemas.microsoft.com/office/drawing/2014/main" id="{75D2ABDF-C04B-4E44-8C3C-DDC68575D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1" r="11549" b="1"/>
          <a:stretch/>
        </p:blipFill>
        <p:spPr bwMode="auto">
          <a:xfrm>
            <a:off x="241298" y="1412775"/>
            <a:ext cx="3618195" cy="48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čka - Mondo Travel">
            <a:extLst>
              <a:ext uri="{FF2B5EF4-FFF2-40B4-BE49-F238E27FC236}">
                <a16:creationId xmlns:a16="http://schemas.microsoft.com/office/drawing/2014/main" id="{02CCCB5D-42CC-4904-9D3F-1C871292A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r="37730"/>
          <a:stretch/>
        </p:blipFill>
        <p:spPr bwMode="auto">
          <a:xfrm>
            <a:off x="4732966" y="1412775"/>
            <a:ext cx="3622158" cy="48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BA9B258E-AF1E-40C9-8462-973305A10930}"/>
              </a:ext>
            </a:extLst>
          </p:cNvPr>
          <p:cNvSpPr txBox="1"/>
          <p:nvPr/>
        </p:nvSpPr>
        <p:spPr>
          <a:xfrm>
            <a:off x="4572000" y="2606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GRČKA</a:t>
            </a:r>
          </a:p>
        </p:txBody>
      </p:sp>
    </p:spTree>
    <p:extLst>
      <p:ext uri="{BB962C8B-B14F-4D97-AF65-F5344CB8AC3E}">
        <p14:creationId xmlns:p14="http://schemas.microsoft.com/office/powerpoint/2010/main" val="707038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393"/>
            <a:ext cx="9144000" cy="4811213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4716016" y="4365104"/>
            <a:ext cx="2016224" cy="1469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740837"/>
            <a:ext cx="4536504" cy="4117163"/>
          </a:xfrm>
          <a:prstGeom prst="rect">
            <a:avLst/>
          </a:prstGeom>
        </p:spPr>
      </p:pic>
      <p:sp>
        <p:nvSpPr>
          <p:cNvPr id="5" name="Pravokutnik 4">
            <a:hlinkClick r:id="rId4" action="ppaction://hlinksldjump"/>
          </p:cNvPr>
          <p:cNvSpPr/>
          <p:nvPr/>
        </p:nvSpPr>
        <p:spPr>
          <a:xfrm>
            <a:off x="6804248" y="6381328"/>
            <a:ext cx="2339752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1E2BC11A-AFEF-4B28-9558-18A5D7CD7DD7}"/>
              </a:ext>
            </a:extLst>
          </p:cNvPr>
          <p:cNvSpPr/>
          <p:nvPr/>
        </p:nvSpPr>
        <p:spPr>
          <a:xfrm>
            <a:off x="4283968" y="242088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039666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1543050"/>
            <a:ext cx="1809750" cy="3771900"/>
          </a:xfrm>
          <a:prstGeom prst="rect">
            <a:avLst/>
          </a:prstGeom>
        </p:spPr>
      </p:pic>
      <p:sp>
        <p:nvSpPr>
          <p:cNvPr id="3" name="Pravokutnik 2">
            <a:hlinkClick r:id="rId3" action="ppaction://hlinksldjump"/>
          </p:cNvPr>
          <p:cNvSpPr/>
          <p:nvPr/>
        </p:nvSpPr>
        <p:spPr>
          <a:xfrm>
            <a:off x="6804248" y="6381328"/>
            <a:ext cx="2339752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7978224"/>
      </p:ext>
    </p:extLst>
  </p:cSld>
  <p:clrMapOvr>
    <a:masterClrMapping/>
  </p:clrMapOvr>
  <p:transition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66" y="1848047"/>
            <a:ext cx="4466667" cy="3161905"/>
          </a:xfrm>
          <a:prstGeom prst="rect">
            <a:avLst/>
          </a:prstGeom>
        </p:spPr>
      </p:pic>
      <p:sp>
        <p:nvSpPr>
          <p:cNvPr id="3" name="Pravokutnik 2">
            <a:hlinkClick r:id="rId3" action="ppaction://hlinksldjump"/>
          </p:cNvPr>
          <p:cNvSpPr/>
          <p:nvPr/>
        </p:nvSpPr>
        <p:spPr>
          <a:xfrm>
            <a:off x="6804248" y="6381328"/>
            <a:ext cx="2339752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855649"/>
      </p:ext>
    </p:extLst>
  </p:cSld>
  <p:clrMapOvr>
    <a:masterClrMapping/>
  </p:clrMapOvr>
  <p:transition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5" y="620688"/>
            <a:ext cx="8649610" cy="5760640"/>
          </a:xfrm>
          <a:prstGeom prst="rect">
            <a:avLst/>
          </a:prstGeom>
        </p:spPr>
      </p:pic>
      <p:sp>
        <p:nvSpPr>
          <p:cNvPr id="3" name="Pravokutnik 2">
            <a:hlinkClick r:id="rId3" action="ppaction://hlinksldjump"/>
          </p:cNvPr>
          <p:cNvSpPr/>
          <p:nvPr/>
        </p:nvSpPr>
        <p:spPr>
          <a:xfrm>
            <a:off x="6804248" y="6381328"/>
            <a:ext cx="2339752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055410"/>
      </p:ext>
    </p:extLst>
  </p:cSld>
  <p:clrMapOvr>
    <a:masterClrMapping/>
  </p:clrMapOvr>
  <p:transition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-1"/>
            <a:ext cx="9036497" cy="6840145"/>
          </a:xfrm>
          <a:prstGeom prst="rect">
            <a:avLst/>
          </a:prstGeom>
        </p:spPr>
      </p:pic>
      <p:sp>
        <p:nvSpPr>
          <p:cNvPr id="4" name="Pravokutnik 3">
            <a:hlinkClick r:id="rId3" action="ppaction://hlinksldjump"/>
          </p:cNvPr>
          <p:cNvSpPr/>
          <p:nvPr/>
        </p:nvSpPr>
        <p:spPr>
          <a:xfrm>
            <a:off x="6804248" y="6381328"/>
            <a:ext cx="2339752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7779576"/>
      </p:ext>
    </p:extLst>
  </p:cSld>
  <p:clrMapOvr>
    <a:masterClrMapping/>
  </p:clrMapOvr>
  <p:transition>
    <p:plu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73593"/>
      </p:ext>
    </p:extLst>
  </p:cSld>
  <p:clrMapOvr>
    <a:masterClrMapping/>
  </p:clrMapOvr>
  <p:transition>
    <p:plu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5472608" cy="4815895"/>
          </a:xfrm>
          <a:prstGeom prst="rect">
            <a:avLst/>
          </a:prstGeom>
        </p:spPr>
      </p:pic>
      <p:sp>
        <p:nvSpPr>
          <p:cNvPr id="3" name="Pravokutnik 2">
            <a:hlinkClick r:id="rId3" action="ppaction://hlinksldjump"/>
            <a:extLst>
              <a:ext uri="{FF2B5EF4-FFF2-40B4-BE49-F238E27FC236}">
                <a16:creationId xmlns:a16="http://schemas.microsoft.com/office/drawing/2014/main" id="{4B84433A-FF73-4480-8015-22B54214D1AA}"/>
              </a:ext>
            </a:extLst>
          </p:cNvPr>
          <p:cNvSpPr/>
          <p:nvPr/>
        </p:nvSpPr>
        <p:spPr>
          <a:xfrm>
            <a:off x="6804248" y="6381328"/>
            <a:ext cx="2339752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0510552"/>
      </p:ext>
    </p:extLst>
  </p:cSld>
  <p:clrMapOvr>
    <a:masterClrMapping/>
  </p:clrMapOvr>
  <p:transition>
    <p:plu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hlinkClick r:id="rId2"/>
              </a:rPr>
              <a:t>Važniji egipatski bogovi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5852" y="1428736"/>
            <a:ext cx="7572428" cy="5257800"/>
          </a:xfrm>
        </p:spPr>
        <p:txBody>
          <a:bodyPr/>
          <a:lstStyle/>
          <a:p>
            <a:r>
              <a:rPr lang="hr-HR" sz="1800" dirty="0"/>
              <a:t>Nun - ocean prema heliopoliskom mitu, bog prema hermopoliskom mitu.</a:t>
            </a:r>
          </a:p>
          <a:p>
            <a:r>
              <a:rPr lang="hr-HR" sz="1800" b="1" dirty="0"/>
              <a:t>Ra - bog Sunca</a:t>
            </a:r>
            <a:r>
              <a:rPr lang="hr-HR" sz="1800" dirty="0"/>
              <a:t>, ima glavu orla, u Starom i Srednjem kraljevstvu kralj bogova.</a:t>
            </a:r>
          </a:p>
          <a:p>
            <a:r>
              <a:rPr lang="hr-HR" sz="1800" dirty="0"/>
              <a:t>Amon-Ra - spoj Ra i Amona, boga Tebe, staroga grada.</a:t>
            </a:r>
          </a:p>
          <a:p>
            <a:r>
              <a:rPr lang="hr-HR" sz="1800" dirty="0"/>
              <a:t>Mut - božica majčinstva, druga Amonova žena.</a:t>
            </a:r>
          </a:p>
          <a:p>
            <a:r>
              <a:rPr lang="hr-HR" sz="1800" dirty="0"/>
              <a:t>Atum - bog zalazećeg Sunca, ovnova glava, spoj s Raom (Ra-Atum).</a:t>
            </a:r>
          </a:p>
          <a:p>
            <a:r>
              <a:rPr lang="hr-HR" sz="1800" dirty="0"/>
              <a:t>Tefnut - božica vode, kiše i vlage, lavlja glava.</a:t>
            </a:r>
          </a:p>
          <a:p>
            <a:r>
              <a:rPr lang="hr-HR" sz="1800" dirty="0"/>
              <a:t>Geb - bog Zemlje i vegetacije.</a:t>
            </a:r>
          </a:p>
          <a:p>
            <a:r>
              <a:rPr lang="hr-HR" sz="1800" dirty="0"/>
              <a:t>Nut - božica neba, majka zvijezda i bogova.</a:t>
            </a:r>
          </a:p>
          <a:p>
            <a:r>
              <a:rPr lang="hr-HR" sz="1800" dirty="0"/>
              <a:t>Oziris - potomak Nut i Geba, njihov najstariji sin, bog plodnosti.</a:t>
            </a:r>
          </a:p>
          <a:p>
            <a:r>
              <a:rPr lang="hr-HR" sz="1800" dirty="0"/>
              <a:t>Izida - božica ljubavi, braka i života, Ozirisova žena.</a:t>
            </a:r>
          </a:p>
          <a:p>
            <a:r>
              <a:rPr lang="hr-HR" sz="1800" dirty="0"/>
              <a:t>Set - bog glave vuka, vladar pustinja.</a:t>
            </a:r>
          </a:p>
          <a:p>
            <a:r>
              <a:rPr lang="en-US" sz="1800" dirty="0"/>
              <a:t>Thoth - bog-ibis, </a:t>
            </a:r>
            <a:r>
              <a:rPr lang="hr-HR" sz="1800" dirty="0"/>
              <a:t>zaštitnik pisara, bog Mjeseca. </a:t>
            </a:r>
          </a:p>
          <a:p>
            <a:r>
              <a:rPr lang="hr-HR" sz="1800" dirty="0"/>
              <a:t>Anubis - bog-šakal, prvotno kralj podzemlja, nezakoniti Ozirisov sin.</a:t>
            </a:r>
          </a:p>
          <a:p>
            <a:r>
              <a:rPr lang="hr-HR" sz="1800" dirty="0"/>
              <a:t>Horus - bog-sokol, postoje dva Horusa - sokol i bog ljudskog tijela i sokolove glave.</a:t>
            </a:r>
          </a:p>
          <a:p>
            <a:endParaRPr lang="hr-HR" sz="1800" dirty="0"/>
          </a:p>
          <a:p>
            <a:endParaRPr lang="en-US" sz="1800" dirty="0"/>
          </a:p>
        </p:txBody>
      </p:sp>
      <p:pic>
        <p:nvPicPr>
          <p:cNvPr id="8" name="Picture 7" descr="Horus cop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43182"/>
            <a:ext cx="1261430" cy="3014818"/>
          </a:xfrm>
          <a:prstGeom prst="rect">
            <a:avLst/>
          </a:prstGeom>
        </p:spPr>
      </p:pic>
      <p:pic>
        <p:nvPicPr>
          <p:cNvPr id="9" name="Picture 8" descr="Se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9001" y="3714752"/>
            <a:ext cx="1044999" cy="2163762"/>
          </a:xfrm>
          <a:prstGeom prst="rect">
            <a:avLst/>
          </a:prstGeom>
        </p:spPr>
      </p:pic>
      <p:sp>
        <p:nvSpPr>
          <p:cNvPr id="2" name="Pravokutnik 1">
            <a:hlinkClick r:id="rId5" action="ppaction://hlinksldjump"/>
          </p:cNvPr>
          <p:cNvSpPr/>
          <p:nvPr/>
        </p:nvSpPr>
        <p:spPr>
          <a:xfrm>
            <a:off x="6804248" y="6381328"/>
            <a:ext cx="2339752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776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BE2571-BAA0-49A1-96D8-FFC3E761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18D50E-B4B7-4CD1-B3EB-F8E4FC4B7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100" name="Picture 4" descr="Olimp - dom grčkih Bogova - Ludens Media - Svijet je u oku promatrača">
            <a:extLst>
              <a:ext uri="{FF2B5EF4-FFF2-40B4-BE49-F238E27FC236}">
                <a16:creationId xmlns:a16="http://schemas.microsoft.com/office/drawing/2014/main" id="{284E9E45-3187-44A6-8E7A-4F74FF61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" y="103296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ogovi - Dvanaestorica sa Olimpa - Grčka Mitologija - Nikola Cvetković -  FIT eMaster 2007">
            <a:extLst>
              <a:ext uri="{FF2B5EF4-FFF2-40B4-BE49-F238E27FC236}">
                <a16:creationId xmlns:a16="http://schemas.microsoft.com/office/drawing/2014/main" id="{C19AA76A-46B5-4250-A4AC-1A83872CB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18573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40271732-CC1A-4D22-ACD9-6983402D3486}"/>
              </a:ext>
            </a:extLst>
          </p:cNvPr>
          <p:cNvSpPr/>
          <p:nvPr/>
        </p:nvSpPr>
        <p:spPr>
          <a:xfrm>
            <a:off x="7322349" y="6237312"/>
            <a:ext cx="1821651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344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evni Rimljani su znali znanje: Čvrsti razlozi zbog kojih su njihove  građevine preživjele ratove, poplave i potrese">
            <a:extLst>
              <a:ext uri="{FF2B5EF4-FFF2-40B4-BE49-F238E27FC236}">
                <a16:creationId xmlns:a16="http://schemas.microsoft.com/office/drawing/2014/main" id="{848F8EEA-6E11-4759-90B5-682AAF835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844">
            <a:off x="179511" y="2481064"/>
            <a:ext cx="4769035" cy="318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m - Elisa Tours turistička agencija">
            <a:extLst>
              <a:ext uri="{FF2B5EF4-FFF2-40B4-BE49-F238E27FC236}">
                <a16:creationId xmlns:a16="http://schemas.microsoft.com/office/drawing/2014/main" id="{0B617A66-1D4C-4CEA-8CB0-E73291743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otove prezentacije o starom Rimu. Drevni Rim. Od nastanka grada do pada  republike. Naoružanje i oprema">
            <a:extLst>
              <a:ext uri="{FF2B5EF4-FFF2-40B4-BE49-F238E27FC236}">
                <a16:creationId xmlns:a16="http://schemas.microsoft.com/office/drawing/2014/main" id="{F8620D96-5374-4A80-9FDA-913EA52E3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41" y="0"/>
            <a:ext cx="3147984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3C1C781-9ED0-44DE-A3F0-274A52179A2F}"/>
              </a:ext>
            </a:extLst>
          </p:cNvPr>
          <p:cNvSpPr txBox="1"/>
          <p:nvPr/>
        </p:nvSpPr>
        <p:spPr>
          <a:xfrm>
            <a:off x="5004048" y="54868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RIM</a:t>
            </a:r>
          </a:p>
        </p:txBody>
      </p:sp>
    </p:spTree>
    <p:extLst>
      <p:ext uri="{BB962C8B-B14F-4D97-AF65-F5344CB8AC3E}">
        <p14:creationId xmlns:p14="http://schemas.microsoft.com/office/powerpoint/2010/main" val="123414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r>
              <a:rPr lang="hr-HR" sz="2800" dirty="0"/>
              <a:t>Vjerovanja starih civilizacija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016731"/>
            <a:ext cx="7772400" cy="4530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2800" dirty="0">
                <a:sym typeface="Wingdings" pitchFamily="2" charset="2"/>
              </a:rPr>
              <a:t> </a:t>
            </a:r>
            <a:r>
              <a:rPr lang="hr-HR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EGIPAT</a:t>
            </a:r>
          </a:p>
          <a:p>
            <a:pPr>
              <a:lnSpc>
                <a:spcPct val="90000"/>
              </a:lnSpc>
            </a:pPr>
            <a:r>
              <a:rPr lang="hr-HR" sz="2800" dirty="0"/>
              <a:t>Politeizam = mnogoboštvo – priznavanje i štovanje više bogova</a:t>
            </a:r>
          </a:p>
          <a:p>
            <a:pPr>
              <a:lnSpc>
                <a:spcPct val="90000"/>
              </a:lnSpc>
            </a:pPr>
            <a:endParaRPr lang="hr-HR" sz="2800" dirty="0"/>
          </a:p>
          <a:p>
            <a:pPr>
              <a:lnSpc>
                <a:spcPct val="90000"/>
              </a:lnSpc>
            </a:pPr>
            <a:r>
              <a:rPr lang="hr-HR" sz="2800" dirty="0"/>
              <a:t>bogovi drevnog Egipta prikazivani kao spoj čudesnih oblika - pola čovjek, pola životinja ili samo kao životinja</a:t>
            </a:r>
          </a:p>
          <a:p>
            <a:pPr>
              <a:lnSpc>
                <a:spcPct val="90000"/>
              </a:lnSpc>
            </a:pPr>
            <a:endParaRPr lang="hr-HR" sz="2800" dirty="0"/>
          </a:p>
          <a:p>
            <a:pPr>
              <a:lnSpc>
                <a:spcPct val="90000"/>
              </a:lnSpc>
            </a:pPr>
            <a:r>
              <a:rPr lang="hr-HR" sz="2800" dirty="0"/>
              <a:t>Ra – bog  sunca, </a:t>
            </a:r>
            <a:r>
              <a:rPr lang="hr-HR" sz="2800" dirty="0" err="1"/>
              <a:t>Anubis</a:t>
            </a:r>
            <a:r>
              <a:rPr lang="hr-HR" sz="2800" dirty="0"/>
              <a:t> – bog mudrosti, Oziris – bog podzemlja, </a:t>
            </a:r>
            <a:r>
              <a:rPr lang="hr-HR" sz="2800" dirty="0" err="1"/>
              <a:t>Izida</a:t>
            </a:r>
            <a:r>
              <a:rPr lang="hr-HR" sz="2800" dirty="0"/>
              <a:t> – božica ljubavi</a:t>
            </a:r>
          </a:p>
          <a:p>
            <a:pPr marL="0" indent="0">
              <a:lnSpc>
                <a:spcPct val="90000"/>
              </a:lnSpc>
              <a:buNone/>
            </a:pPr>
            <a:endParaRPr lang="hr-HR" sz="2800" dirty="0"/>
          </a:p>
          <a:p>
            <a:pPr>
              <a:lnSpc>
                <a:spcPct val="90000"/>
              </a:lnSpc>
            </a:pPr>
            <a:r>
              <a:rPr lang="hr-HR" sz="2800" dirty="0"/>
              <a:t>vjerovali u zagrobni život (Carstvo mrtvih) - dokaz tome su PIRAMIDE, BALZAMIRANJE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sz="2800" dirty="0"/>
          </a:p>
          <a:p>
            <a:pPr>
              <a:lnSpc>
                <a:spcPct val="90000"/>
              </a:lnSpc>
            </a:pPr>
            <a:endParaRPr lang="hr-HR" sz="2800" dirty="0"/>
          </a:p>
        </p:txBody>
      </p:sp>
      <p:pic>
        <p:nvPicPr>
          <p:cNvPr id="13319" name="Picture 7" descr="piramide"/>
          <p:cNvPicPr>
            <a:picLocks noChangeAspect="1" noChangeArrowheads="1"/>
          </p:cNvPicPr>
          <p:nvPr/>
        </p:nvPicPr>
        <p:blipFill>
          <a:blip r:embed="rId2">
            <a:alphaModFix amt="13000"/>
          </a:blip>
          <a:srcRect/>
          <a:stretch>
            <a:fillRect/>
          </a:stretch>
        </p:blipFill>
        <p:spPr bwMode="auto">
          <a:xfrm>
            <a:off x="6372225" y="4221163"/>
            <a:ext cx="1909763" cy="17764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6000"/>
              </a:srgbClr>
            </a:outerShdw>
          </a:effectLst>
        </p:spPr>
      </p:pic>
      <p:sp>
        <p:nvSpPr>
          <p:cNvPr id="2" name="Pravokutnik 1">
            <a:hlinkClick r:id="rId3" action="ppaction://hlinksldjump"/>
          </p:cNvPr>
          <p:cNvSpPr/>
          <p:nvPr/>
        </p:nvSpPr>
        <p:spPr>
          <a:xfrm>
            <a:off x="2051720" y="6392105"/>
            <a:ext cx="172819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 dirty="0"/>
          </a:p>
        </p:txBody>
      </p:sp>
      <p:sp>
        <p:nvSpPr>
          <p:cNvPr id="3" name="Pravokutnik 2">
            <a:hlinkClick r:id="rId4" action="ppaction://hlinksldjump"/>
          </p:cNvPr>
          <p:cNvSpPr/>
          <p:nvPr/>
        </p:nvSpPr>
        <p:spPr>
          <a:xfrm>
            <a:off x="914400" y="959581"/>
            <a:ext cx="12961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/>
          </a:p>
        </p:txBody>
      </p:sp>
      <p:sp>
        <p:nvSpPr>
          <p:cNvPr id="4" name="Pravokutnik 3">
            <a:hlinkClick r:id="rId5" action="ppaction://hlinksldjump"/>
          </p:cNvPr>
          <p:cNvSpPr/>
          <p:nvPr/>
        </p:nvSpPr>
        <p:spPr>
          <a:xfrm>
            <a:off x="2671252" y="1616832"/>
            <a:ext cx="194421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/>
          </a:p>
        </p:txBody>
      </p:sp>
      <p:sp>
        <p:nvSpPr>
          <p:cNvPr id="5" name="Pravokutnik 4">
            <a:hlinkClick r:id="rId6" action="ppaction://hlinksldjump"/>
          </p:cNvPr>
          <p:cNvSpPr/>
          <p:nvPr/>
        </p:nvSpPr>
        <p:spPr>
          <a:xfrm>
            <a:off x="871052" y="3235861"/>
            <a:ext cx="36004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/>
          </a:p>
        </p:txBody>
      </p:sp>
      <p:sp>
        <p:nvSpPr>
          <p:cNvPr id="6" name="Pravokutnik 5">
            <a:hlinkClick r:id="rId7" action="ppaction://hlinksldjump"/>
            <a:extLst>
              <a:ext uri="{FF2B5EF4-FFF2-40B4-BE49-F238E27FC236}">
                <a16:creationId xmlns:a16="http://schemas.microsoft.com/office/drawing/2014/main" id="{7F3ABF22-5ED0-4730-9C14-7C6C59A46846}"/>
              </a:ext>
            </a:extLst>
          </p:cNvPr>
          <p:cNvSpPr/>
          <p:nvPr/>
        </p:nvSpPr>
        <p:spPr>
          <a:xfrm>
            <a:off x="3347864" y="4581128"/>
            <a:ext cx="43924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Grčka i Rim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611560" y="1844824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-religije Grka i Rimljana imaju puno toga zajedničkoga: npr. bogovi su isti ali imaju različita imena</a:t>
            </a:r>
          </a:p>
          <a:p>
            <a:endParaRPr lang="hr-HR" sz="3600" dirty="0"/>
          </a:p>
          <a:p>
            <a:r>
              <a:rPr lang="hr-HR" sz="3600" dirty="0"/>
              <a:t>-božanstva su služila osobito za to da udalje opasnosti koje su prijetile svakodnevnom životu</a:t>
            </a:r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70644082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9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11560" y="788158"/>
            <a:ext cx="8352928" cy="528168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3200" dirty="0"/>
              <a:t>GRČKA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-</a:t>
            </a:r>
            <a:r>
              <a:rPr lang="hr-HR" sz="3200" dirty="0">
                <a:hlinkClick r:id="rId2" action="ppaction://hlinksldjump"/>
              </a:rPr>
              <a:t>bogovi</a:t>
            </a:r>
            <a:r>
              <a:rPr lang="hr-HR" sz="3200" dirty="0"/>
              <a:t> su imali uglavnom ljudske osobine, osim što su besmrtni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-živjeli su na </a:t>
            </a:r>
            <a:r>
              <a:rPr lang="hr-HR" sz="3200" dirty="0">
                <a:hlinkClick r:id="rId3" action="ppaction://hlinksldjump"/>
              </a:rPr>
              <a:t>Olimpu</a:t>
            </a:r>
            <a:endParaRPr lang="hr-HR" sz="3200" dirty="0"/>
          </a:p>
          <a:p>
            <a:endParaRPr lang="hr-HR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611560" y="788158"/>
            <a:ext cx="8214841" cy="528168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3200" dirty="0"/>
              <a:t>RIM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-kult predaka (Lari) – zaštitnička božanstva koja štite njihove domove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-osvajanjem drugih zemalja preuzeli su i kult tuđih bogova (osobito grčkih)</a:t>
            </a:r>
          </a:p>
          <a:p>
            <a:pPr>
              <a:buFontTx/>
              <a:buChar char="-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282827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24346" y="1055687"/>
            <a:ext cx="3810000" cy="4530725"/>
          </a:xfrm>
          <a:noFill/>
          <a:ln>
            <a:noFill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sz="2400" dirty="0">
                <a:solidFill>
                  <a:srgbClr val="FF0000"/>
                </a:solidFill>
              </a:rPr>
              <a:t>GRČKI</a:t>
            </a:r>
            <a:r>
              <a:rPr lang="hr-HR" sz="2400" dirty="0"/>
              <a:t> BOGOVI</a:t>
            </a:r>
          </a:p>
          <a:p>
            <a:pPr algn="ctr">
              <a:buFont typeface="Wingdings" pitchFamily="2" charset="2"/>
              <a:buNone/>
            </a:pPr>
            <a:r>
              <a:rPr lang="hr-HR" sz="2400" dirty="0">
                <a:solidFill>
                  <a:schemeClr val="bg2"/>
                </a:solidFill>
              </a:rPr>
              <a:t>			</a:t>
            </a:r>
            <a:r>
              <a:rPr lang="hr-HR" dirty="0">
                <a:solidFill>
                  <a:srgbClr val="FF0000"/>
                </a:solidFill>
              </a:rPr>
              <a:t>Zeus  </a:t>
            </a:r>
          </a:p>
          <a:p>
            <a:pPr algn="ctr">
              <a:buFont typeface="Wingdings" pitchFamily="2" charset="2"/>
              <a:buNone/>
            </a:pPr>
            <a:r>
              <a:rPr lang="hr-HR" dirty="0">
                <a:solidFill>
                  <a:srgbClr val="FF0000"/>
                </a:solidFill>
              </a:rPr>
              <a:t>			Hera</a:t>
            </a:r>
          </a:p>
          <a:p>
            <a:pPr algn="ctr">
              <a:buFont typeface="Wingdings" pitchFamily="2" charset="2"/>
              <a:buNone/>
            </a:pPr>
            <a:r>
              <a:rPr lang="hr-HR" dirty="0">
                <a:solidFill>
                  <a:srgbClr val="FF0000"/>
                </a:solidFill>
              </a:rPr>
              <a:t>			Atena  </a:t>
            </a:r>
          </a:p>
          <a:p>
            <a:pPr algn="ctr">
              <a:buFont typeface="Wingdings" pitchFamily="2" charset="2"/>
              <a:buNone/>
            </a:pPr>
            <a:endParaRPr lang="hr-HR" sz="2400" dirty="0"/>
          </a:p>
          <a:p>
            <a:pPr algn="ctr">
              <a:buFont typeface="Wingdings" pitchFamily="2" charset="2"/>
              <a:buNone/>
            </a:pPr>
            <a:r>
              <a:rPr lang="hr-HR" sz="2400" dirty="0"/>
              <a:t>Afrodita</a:t>
            </a:r>
          </a:p>
          <a:p>
            <a:pPr algn="ctr">
              <a:buFont typeface="Wingdings" pitchFamily="2" charset="2"/>
              <a:buNone/>
            </a:pPr>
            <a:r>
              <a:rPr lang="hr-HR" sz="2400" dirty="0"/>
              <a:t>Ares</a:t>
            </a:r>
          </a:p>
          <a:p>
            <a:pPr algn="ctr">
              <a:buFont typeface="Wingdings" pitchFamily="2" charset="2"/>
              <a:buNone/>
            </a:pPr>
            <a:r>
              <a:rPr lang="hr-HR" sz="2400" dirty="0"/>
              <a:t>Posejdon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26168" y="1064999"/>
            <a:ext cx="3810000" cy="4530725"/>
          </a:xfrm>
          <a:noFill/>
          <a:ln>
            <a:noFill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2400" dirty="0">
                <a:solidFill>
                  <a:schemeClr val="hlink"/>
                </a:solidFill>
              </a:rPr>
              <a:t>   RIMSKI</a:t>
            </a:r>
            <a:r>
              <a:rPr lang="hr-HR" sz="2400" dirty="0"/>
              <a:t> BOGOVI</a:t>
            </a:r>
          </a:p>
          <a:p>
            <a:pPr>
              <a:buFont typeface="Wingdings" pitchFamily="2" charset="2"/>
              <a:buNone/>
            </a:pPr>
            <a:r>
              <a:rPr lang="hr-HR" dirty="0"/>
              <a:t>  	</a:t>
            </a:r>
            <a:r>
              <a:rPr lang="hr-HR" dirty="0">
                <a:solidFill>
                  <a:schemeClr val="hlink"/>
                </a:solidFill>
              </a:rPr>
              <a:t>Jupiter</a:t>
            </a:r>
          </a:p>
          <a:p>
            <a:pPr>
              <a:buFont typeface="Wingdings" pitchFamily="2" charset="2"/>
              <a:buNone/>
            </a:pPr>
            <a:r>
              <a:rPr lang="hr-HR" dirty="0"/>
              <a:t> 	</a:t>
            </a:r>
            <a:r>
              <a:rPr lang="hr-HR" dirty="0" err="1">
                <a:solidFill>
                  <a:schemeClr val="hlink"/>
                </a:solidFill>
              </a:rPr>
              <a:t>Junona</a:t>
            </a:r>
            <a:r>
              <a:rPr lang="hr-HR" sz="2400" dirty="0"/>
              <a:t>	 </a:t>
            </a:r>
          </a:p>
          <a:p>
            <a:pPr>
              <a:buFont typeface="Wingdings" pitchFamily="2" charset="2"/>
              <a:buNone/>
            </a:pPr>
            <a:r>
              <a:rPr lang="hr-HR" sz="2400" dirty="0">
                <a:solidFill>
                  <a:schemeClr val="hlink"/>
                </a:solidFill>
              </a:rPr>
              <a:t>	</a:t>
            </a:r>
            <a:r>
              <a:rPr lang="hr-HR" dirty="0">
                <a:solidFill>
                  <a:schemeClr val="hlink"/>
                </a:solidFill>
              </a:rPr>
              <a:t>Minerva</a:t>
            </a:r>
          </a:p>
          <a:p>
            <a:pPr algn="ctr">
              <a:buFont typeface="Wingdings" pitchFamily="2" charset="2"/>
              <a:buNone/>
            </a:pPr>
            <a:endParaRPr lang="hr-HR" sz="2400" dirty="0"/>
          </a:p>
          <a:p>
            <a:pPr algn="ctr">
              <a:buFont typeface="Wingdings" pitchFamily="2" charset="2"/>
              <a:buNone/>
            </a:pPr>
            <a:r>
              <a:rPr lang="hr-HR" sz="2400" dirty="0"/>
              <a:t>Venera</a:t>
            </a:r>
          </a:p>
          <a:p>
            <a:pPr algn="ctr">
              <a:buFont typeface="Wingdings" pitchFamily="2" charset="2"/>
              <a:buNone/>
            </a:pPr>
            <a:r>
              <a:rPr lang="hr-HR" sz="2400" dirty="0"/>
              <a:t>Mars</a:t>
            </a:r>
          </a:p>
          <a:p>
            <a:pPr algn="ctr">
              <a:buFont typeface="Wingdings" pitchFamily="2" charset="2"/>
              <a:buNone/>
            </a:pPr>
            <a:r>
              <a:rPr lang="hr-HR" sz="2400" dirty="0"/>
              <a:t>Neptun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4138613" y="1624667"/>
            <a:ext cx="433387" cy="215900"/>
          </a:xfrm>
          <a:prstGeom prst="leftRightArrow">
            <a:avLst>
              <a:gd name="adj1" fmla="val 50000"/>
              <a:gd name="adj2" fmla="val 401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4141783" y="1998790"/>
            <a:ext cx="427046" cy="215900"/>
          </a:xfrm>
          <a:prstGeom prst="leftRightArrow">
            <a:avLst>
              <a:gd name="adj1" fmla="val 50000"/>
              <a:gd name="adj2" fmla="val 46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4138613" y="2386484"/>
            <a:ext cx="433387" cy="215900"/>
          </a:xfrm>
          <a:prstGeom prst="leftRightArrow">
            <a:avLst>
              <a:gd name="adj1" fmla="val 50000"/>
              <a:gd name="adj2" fmla="val 401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322818" y="3321049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3141843" y="3789040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3394255" y="422108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Egipatska mitologija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708D03-71CC-4500-A85F-AB964EA684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Content Placeholder 8" descr="Thoth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857884" y="1643050"/>
            <a:ext cx="1134716" cy="2189162"/>
          </a:xfrm>
        </p:spPr>
      </p:pic>
      <p:pic>
        <p:nvPicPr>
          <p:cNvPr id="10" name="Content Placeholder 9" descr="190px-Sun_god_Ra2.svg.png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7286644" y="1643050"/>
            <a:ext cx="1047709" cy="2189162"/>
          </a:xfrm>
        </p:spPr>
      </p:pic>
      <p:pic>
        <p:nvPicPr>
          <p:cNvPr id="11" name="Picture 10" descr="175px-Shu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4214818"/>
            <a:ext cx="952495" cy="2285988"/>
          </a:xfrm>
          <a:prstGeom prst="rect">
            <a:avLst/>
          </a:prstGeom>
        </p:spPr>
      </p:pic>
      <p:pic>
        <p:nvPicPr>
          <p:cNvPr id="12" name="Picture 11" descr="isis-nositejica-svjetl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r="25000"/>
          <a:stretch>
            <a:fillRect/>
          </a:stretch>
        </p:blipFill>
        <p:spPr>
          <a:xfrm>
            <a:off x="214282" y="3643314"/>
            <a:ext cx="1428760" cy="2857500"/>
          </a:xfrm>
          <a:prstGeom prst="rect">
            <a:avLst/>
          </a:prstGeom>
        </p:spPr>
      </p:pic>
      <p:pic>
        <p:nvPicPr>
          <p:cNvPr id="13" name="Picture 12" descr="anubi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2652" y="4143380"/>
            <a:ext cx="1125823" cy="2357430"/>
          </a:xfrm>
          <a:prstGeom prst="rect">
            <a:avLst/>
          </a:prstGeom>
        </p:spPr>
      </p:pic>
      <p:pic>
        <p:nvPicPr>
          <p:cNvPr id="14" name="Picture 13" descr="eyeofhorusceramicmosaic.jpg"/>
          <p:cNvPicPr>
            <a:picLocks noChangeAspect="1"/>
          </p:cNvPicPr>
          <p:nvPr/>
        </p:nvPicPr>
        <p:blipFill>
          <a:blip r:embed="rId7"/>
          <a:srcRect t="12500" b="17187"/>
          <a:stretch>
            <a:fillRect/>
          </a:stretch>
        </p:blipFill>
        <p:spPr>
          <a:xfrm>
            <a:off x="2285984" y="4357694"/>
            <a:ext cx="2928958" cy="2059438"/>
          </a:xfrm>
          <a:prstGeom prst="rect">
            <a:avLst/>
          </a:prstGeom>
        </p:spPr>
      </p:pic>
      <p:sp>
        <p:nvSpPr>
          <p:cNvPr id="15" name="Pravokutnik 14">
            <a:hlinkClick r:id="rId8" action="ppaction://hlinksldjump"/>
            <a:extLst>
              <a:ext uri="{FF2B5EF4-FFF2-40B4-BE49-F238E27FC236}">
                <a16:creationId xmlns:a16="http://schemas.microsoft.com/office/drawing/2014/main" id="{30DE5F1F-3BAE-4D9E-AFE3-EF03B282026B}"/>
              </a:ext>
            </a:extLst>
          </p:cNvPr>
          <p:cNvSpPr/>
          <p:nvPr/>
        </p:nvSpPr>
        <p:spPr>
          <a:xfrm>
            <a:off x="6948264" y="5878514"/>
            <a:ext cx="2195736" cy="979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plus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882</Words>
  <Application>Microsoft Office PowerPoint</Application>
  <PresentationFormat>Prikaz na zaslonu (4:3)</PresentationFormat>
  <Paragraphs>117</Paragraphs>
  <Slides>28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Wingdings</vt:lpstr>
      <vt:lpstr>Tema sustava Office</vt:lpstr>
      <vt:lpstr>PowerPoint prezentacija</vt:lpstr>
      <vt:lpstr>PowerPoint prezentacija</vt:lpstr>
      <vt:lpstr>PowerPoint prezentacija</vt:lpstr>
      <vt:lpstr>Vjerovanja starih civilizacija</vt:lpstr>
      <vt:lpstr>Grčka i Rim</vt:lpstr>
      <vt:lpstr>PowerPoint prezentacija</vt:lpstr>
      <vt:lpstr>PowerPoint prezentacija</vt:lpstr>
      <vt:lpstr>PowerPoint prezentacija</vt:lpstr>
      <vt:lpstr>Egipatska mitologija</vt:lpstr>
      <vt:lpstr>Važniji egipatski bogovi</vt:lpstr>
      <vt:lpstr>Stari Egipat u slikama...</vt:lpstr>
      <vt:lpstr>Grčka i rimska božanstva</vt:lpstr>
      <vt:lpstr>PowerPoint prezentacija</vt:lpstr>
      <vt:lpstr>PowerPoint prezentacija</vt:lpstr>
      <vt:lpstr>  H E R A – JUNONA </vt:lpstr>
      <vt:lpstr> HERMES- MERKUR  </vt:lpstr>
      <vt:lpstr>PowerPoint prezentacija</vt:lpstr>
      <vt:lpstr>PowerPoint prezentacija</vt:lpstr>
      <vt:lpstr>O ostalim drevnim religijama...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Važniji egipatski bogovi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7</cp:revision>
  <dcterms:created xsi:type="dcterms:W3CDTF">2022-10-03T16:23:54Z</dcterms:created>
  <dcterms:modified xsi:type="dcterms:W3CDTF">2022-10-03T17:55:58Z</dcterms:modified>
</cp:coreProperties>
</file>