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13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9EE5D2-6129-4A46-B70B-49C39CA94A1E}" type="datetimeFigureOut">
              <a:rPr lang="hr-HR" smtClean="0"/>
              <a:t>12.1.2022.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CB7E51-F3AE-47BA-A076-B42F7DE2722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72637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F5B91B9B-AD82-4895-A7AF-89231A3636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84D0B0C-7D17-4655-BA98-515EEA2FAD8D}" type="slidenum">
              <a:rPr lang="hr-HR" altLang="sr-Latn-RS" smtClean="0"/>
              <a:pPr>
                <a:spcBef>
                  <a:spcPct val="0"/>
                </a:spcBef>
              </a:pPr>
              <a:t>1</a:t>
            </a:fld>
            <a:endParaRPr lang="hr-HR" altLang="sr-Latn-RS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5A06EB4D-6664-469C-B135-BD69CD8A6FD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B49BD62F-69CB-4B7C-AC55-89DA81FA8A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sr-Latn-RS" altLang="sr-Latn-R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80C27F5-A90E-4FBF-8940-674683DE26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6BA0D0D-B8AB-4B07-B23A-F0D2414CEA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C7BB7AB-418B-47E6-B688-50E4F49F0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BB90-F9E8-4A38-9B55-D178DF9EDFD3}" type="datetimeFigureOut">
              <a:rPr lang="hr-HR" smtClean="0"/>
              <a:t>12.1.2022.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E6B182F-0CCD-4ABC-ABAD-80834B3E6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4C59C03-1714-4894-9D66-2FE0FAB35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9A63-F223-49C3-B5C2-C095962C41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91648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5A2A0E3-EDD9-44D8-B0CB-B3B44A359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8A99242B-38DA-4ED4-A9A3-F26473ECD7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DE77FC2-0A19-4A49-9E02-A994A2C4A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BB90-F9E8-4A38-9B55-D178DF9EDFD3}" type="datetimeFigureOut">
              <a:rPr lang="hr-HR" smtClean="0"/>
              <a:t>12.1.2022.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E47F86C-0DE3-4049-8D0C-ED6CC0F09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CF8FE27-A544-494D-B474-68E54E6B3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9A63-F223-49C3-B5C2-C095962C41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21054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ABD84A2D-DE44-49F5-8EE9-2DBFE6A0A5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688B8ECB-EEC6-484E-B72B-ECCC8F95E4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D5F1FBF-822C-4CAC-8153-81F1EB213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BB90-F9E8-4A38-9B55-D178DF9EDFD3}" type="datetimeFigureOut">
              <a:rPr lang="hr-HR" smtClean="0"/>
              <a:t>12.1.2022.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8989EF5-10AC-4333-ABCF-1582280BE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5387EFA-6DA6-44D9-B9F0-D4D87927E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9A63-F223-49C3-B5C2-C095962C41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3522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55F810D-FA05-4E1F-BD14-B5010FBFA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BB69D7D-621F-4CFA-9FDE-306A3F10D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5287EC8-D2CA-43FA-B076-9CC582CDD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BB90-F9E8-4A38-9B55-D178DF9EDFD3}" type="datetimeFigureOut">
              <a:rPr lang="hr-HR" smtClean="0"/>
              <a:t>12.1.2022.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55D6DF5-92FE-4ACC-BC0B-7C30C6A50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D4005DC-37FA-4312-83FF-0AFFAA54C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9A63-F223-49C3-B5C2-C095962C41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6951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6B301A2-4D15-4E79-89DD-3D441E567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227EA15C-6FB2-483D-AF51-7F6D2F6CC8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C2A7221-FB0B-4BC8-8135-BD690E0DB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BB90-F9E8-4A38-9B55-D178DF9EDFD3}" type="datetimeFigureOut">
              <a:rPr lang="hr-HR" smtClean="0"/>
              <a:t>12.1.2022.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6C0593F-58E1-4CED-9213-41E4B848E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3BC220D-C4C2-4B54-891B-BF61EC66B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9A63-F223-49C3-B5C2-C095962C41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19004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B38DBD2-BAE2-42C8-9932-C48A430CD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E5FA0EB-1D01-4B94-87DB-BA5A49E1D0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8C6BD982-D769-460F-A2D3-FC235325E5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92AAEDFD-EF8D-4D17-9338-3AD90B3D7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BB90-F9E8-4A38-9B55-D178DF9EDFD3}" type="datetimeFigureOut">
              <a:rPr lang="hr-HR" smtClean="0"/>
              <a:t>12.1.2022.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A20EFE75-6839-49B2-9BB1-AE17EFD3F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A50FA5F-0C8E-4A48-BFD9-78C44C728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9A63-F223-49C3-B5C2-C095962C41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96748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D1C151B-2526-4B1F-A5C9-6F441073F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6CDCDE50-43C4-45AA-8819-7AB3657F7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8464FCBA-9CAF-4227-8383-CB1FA399CA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7D12B43A-3133-4530-92BF-BF57DA1F38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EB341FA8-9267-42E0-B8A5-B8E15FF90E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9822960F-37C2-4BFF-9142-DB36CD59A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BB90-F9E8-4A38-9B55-D178DF9EDFD3}" type="datetimeFigureOut">
              <a:rPr lang="hr-HR" smtClean="0"/>
              <a:t>12.1.2022.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91B91230-964F-411D-B6F4-84083E5CC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FA5999DA-AA62-40A6-8382-008A21E81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9A63-F223-49C3-B5C2-C095962C41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04054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5F607BE-4673-4D91-B40D-DF539F6C6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61DDA72C-AD29-47EF-BB32-A317528AB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BB90-F9E8-4A38-9B55-D178DF9EDFD3}" type="datetimeFigureOut">
              <a:rPr lang="hr-HR" smtClean="0"/>
              <a:t>12.1.2022.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F9B29004-1D2A-4573-B3CA-0F3922019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36FD89A8-1492-4F40-8961-BB3E5D564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9A63-F223-49C3-B5C2-C095962C41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8147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C6FF9750-EB99-4BEF-A02A-5E8CCD09D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BB90-F9E8-4A38-9B55-D178DF9EDFD3}" type="datetimeFigureOut">
              <a:rPr lang="hr-HR" smtClean="0"/>
              <a:t>12.1.2022.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7F55CCC7-C191-44AC-9F5F-8F4F0763C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0F87CDA4-BDEC-4BBA-B2D7-DAB697E6E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9A63-F223-49C3-B5C2-C095962C41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68812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74FE28F-1F5F-4893-8117-0A00A4301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ECF4D2D-2BCB-454E-8067-060F799AE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4002A085-0AAC-4DC1-B9C3-48D6EF335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9E089492-8818-4704-AF25-E1716033A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BB90-F9E8-4A38-9B55-D178DF9EDFD3}" type="datetimeFigureOut">
              <a:rPr lang="hr-HR" smtClean="0"/>
              <a:t>12.1.2022.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C59FEBA-31DF-40CD-9BC6-3CC5B8089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39BD2937-813E-4CB4-B42C-DF9CF454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9A63-F223-49C3-B5C2-C095962C41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76921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B5651E3-C900-4D75-89C8-3C8AB22E1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4D982840-188D-435F-B464-7D4C5EDF50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AF4AE8D8-5C4A-446E-8B52-C623DF272A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D16F26D2-DE4D-4A9E-A292-2CFA72DB6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BB90-F9E8-4A38-9B55-D178DF9EDFD3}" type="datetimeFigureOut">
              <a:rPr lang="hr-HR" smtClean="0"/>
              <a:t>12.1.2022.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BB856C2-E59C-453C-9652-290C59DC0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D51C65D-58A1-4E4D-8DED-4BC4E76D4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9A63-F223-49C3-B5C2-C095962C41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76665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6EAF23E1-A123-4C35-BC42-3B8054C00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36F12A70-FBD6-438E-B166-A20FF9410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0418DBB-DEA7-4F41-9B0E-0428075AA8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EBB90-F9E8-4A38-9B55-D178DF9EDFD3}" type="datetimeFigureOut">
              <a:rPr lang="hr-HR" smtClean="0"/>
              <a:t>12.1.2022.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A6267A5-7F7A-43D0-92A2-C6B6938E36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2826D16-2FF7-4E9F-B72C-A9916CCD26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C9A63-F223-49C3-B5C2-C095962C41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3078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Katoli&#269;ki%20kalendar%2005.11.2016.%20-%20Srijemski%20mu&#269;enici%20-%20YouTube.mp4" TargetMode="External"/><Relationship Id="rId4" Type="http://schemas.openxmlformats.org/officeDocument/2006/relationships/hyperlink" Target="SVETI%20DUJAM%20-%20YouTube.mp4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search?rlz=1C1GCEB_enHR876HR876&amp;sxsrf=ALeKk02X3UWb-x__FVdw908hG_1XTsNnwA:1611741598471&amp;q=kvirin+sisa%C4%8Dki+slavi+se+u&amp;sa=X&amp;ved=2ahUKEwivxcir7bvuAhVxkosKHbh6DqoQ6BMoADAdegQIGBAC" TargetMode="External"/><Relationship Id="rId3" Type="http://schemas.openxmlformats.org/officeDocument/2006/relationships/hyperlink" Target="https://www.google.com/search?rlz=1C1GCEB_enHR876HR876&amp;sxsrf=ALeKk02X3UWb-x__FVdw908hG_1XTsNnwA:1611741598471&amp;q=kvirin+sisa%C4%8Dki+ro%C4%91enje&amp;stick=H4sIAAAAAAAAAOPgE-LSz9U3MK5My8gq0hLLTrbSL0jNL8hJBVJFxfl5Vkn5RXmLWCWyyzKLMvMUijOLE4_0ZmcqFOUfmZial5UKAHeg3ORBAAAA&amp;sa=X&amp;ved=2ahUKEwivxcir7bvuAhVxkosKHbh6DqoQ6BMoADAaegQIHBAC" TargetMode="External"/><Relationship Id="rId7" Type="http://schemas.openxmlformats.org/officeDocument/2006/relationships/hyperlink" Target="https://www.google.com/search?rlz=1C1GCEB_enHR876HR876&amp;sxsrf=ALeKk02X3UWb-x__FVdw908hG_1XTsNnwA:1611741598471&amp;q=kvirin+sisa%C4%8Dki+puno+ime&amp;stick=H4sIAAAAAAAAAOPgE-LSz9U3MK5My8gq0pLOTrbSL0jNL8hJBVJFxfl5VmmlOTkKeYm5qYtYJbLLMosy8xSKM4sTj_RmZyoUlOblK2TmpgIA8d2oHUYAAAA&amp;sa=X&amp;ved=2ahUKEwivxcir7bvuAhVxkosKHbh6DqoQ6BMoADAcegQIGhAC" TargetMode="External"/><Relationship Id="rId12" Type="http://schemas.openxmlformats.org/officeDocument/2006/relationships/hyperlink" Target="https://www.google.com/search?rlz=1C1GCEB_enHR876HR876&amp;sxsrf=ALeKk02X3UWb-x__FVdw908hG_1XTsNnwA:1611741598471&amp;q=kvirin+sisa%C4%8Dki+spomendan&amp;sa=X&amp;ved=2ahUKEwivxcir7bvuAhVxkosKHbh6DqoQ6BMoADAfegQIFxAC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google.com/search?rlz=1C1GCEB_enHR876HR876&amp;sxsrf=ALeKk02X3UWb-x__FVdw908hG_1XTsNnwA:1611741598471&amp;q=Sambotel&amp;stick=H4sIAAAAAAAAAOPgE-LSz9U3MK5My8gqUuIEs3Oq4qu05LOTrfQLUvMLclL1U1KTUxOLU1PiC1KLivPzrFIyU1MWsXIEJ-Ym5Zek5uxgZQQABY77r0gAAAA&amp;sa=X&amp;ved=2ahUKEwivxcir7bvuAhVxkosKHbh6DqoQmxMoATAbegQIExAD" TargetMode="External"/><Relationship Id="rId11" Type="http://schemas.openxmlformats.org/officeDocument/2006/relationships/hyperlink" Target="https://www.google.com/search?rlz=1C1GCEB_enHR876HR876&amp;sxsrf=ALeKk02X3UWb-x__FVdw908hG_1XTsNnwA:1611741598471&amp;q=Siska&amp;stick=H4sIAAAAAAAAAONgVuLUz9U3MDQ2Tc9exMoanFmcnQgA1c---hUAAAA&amp;sa=X&amp;ved=2ahUKEwivxcir7bvuAhVxkosKHbh6DqoQmxMoATAeegQIFhAD" TargetMode="External"/><Relationship Id="rId5" Type="http://schemas.openxmlformats.org/officeDocument/2006/relationships/hyperlink" Target="https://www.google.com/search?rlz=1C1GCEB_enHR876HR876&amp;sxsrf=ALeKk02X3UWb-x__FVdw908hG_1XTsNnwA:1611741598471&amp;q=kvirin+sisa%C4%8Dki+preminuo&amp;stick=H4sIAAAAAAAAAOPgE-LSz9U3MK5My8gq0pLPTrbSL0jNL8hJ1U9JTU5NLE5NiS9ILSrOz7NKyUxNWcQqkV2WWZSZp1CcWZx4pDc7U6GgKDU3M680HwBoL8KjSgAAAA&amp;sa=X&amp;ved=2ahUKEwivxcir7bvuAhVxkosKHbh6DqoQ6BMoADAbegQIExAC" TargetMode="External"/><Relationship Id="rId10" Type="http://schemas.openxmlformats.org/officeDocument/2006/relationships/hyperlink" Target="https://www.google.com/search?rlz=1C1GCEB_enHR876HR876&amp;sxsrf=ALeKk02X3UWb-x__FVdw908hG_1XTsNnwA:1611741598471&amp;q=kvirin+sisa%C4%8Dki+za%C5%A1titnik&amp;sa=X&amp;ved=2ahUKEwivxcir7bvuAhVxkosKHbh6DqoQ6BMoADAeegQIFhAC" TargetMode="External"/><Relationship Id="rId4" Type="http://schemas.openxmlformats.org/officeDocument/2006/relationships/hyperlink" Target="https://www.google.com/search?rlz=1C1GCEB_enHR876HR876&amp;sxsrf=ALeKk02X3UWb-x__FVdw908hG_1XTsNnwA:1611741598471&amp;q=Sisak&amp;stick=H4sIAAAAAAAAAOPgE-LSz9U3MK5My8gqUuIEsQ2NTdOztcSyk630C1LzC3JSgVRRcX6eVVJ-Ud4iVtbgzOLE7B2sjACgcxWzPAAAAA&amp;sa=X&amp;ved=2ahUKEwivxcir7bvuAhVxkosKHbh6DqoQmxMoATAaegQIHBAD" TargetMode="External"/><Relationship Id="rId9" Type="http://schemas.openxmlformats.org/officeDocument/2006/relationships/hyperlink" Target="https://www.google.com/search?rlz=1C1GCEB_enHR876HR876&amp;sxsrf=ALeKk02X3UWb-x__FVdw908hG_1XTsNnwA:1611741598471&amp;q=Rimokatoli%C4%8Dka+Crkva&amp;stick=H4sIAAAAAAAAAONgVuLUz9U3MDYvLEhfxCoSlJmbn51Ykp-TeaQ3O1HBuSi7LBEArNXOXCQAAAA&amp;sa=X&amp;ved=2ahUKEwivxcir7bvuAhVxkosKHbh6DqoQmxMoATAdegQIGBAD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search?rlz=1C1GCEB_enHR876HR876&amp;sxsrf=ALeKk03hVYc_QCuPkTqtoLOnC6sTezHrwg:1611741664964&amp;q=Katedrala+Sv.+Duje&amp;stick=H4sIAAAAAAAAAOPgE-LSz9U3MCo0LzDKUgKzTTOMjFOqtLSyk630C1LzC3JS9VNSk1MTi1NT4gtSi4rz86wKchKTUxXy0xSSSosyE3MWsQp5J5akphQl5iQqBJfpKbiUZqXuYGUEAGkDwMFeAAAA&amp;sa=X&amp;ved=2ahUKEwiIkaPL7bvuAhUP2SoKHUVcDI0QmxMoATAWegQIGxAD" TargetMode="External"/><Relationship Id="rId13" Type="http://schemas.openxmlformats.org/officeDocument/2006/relationships/hyperlink" Target="https://www.google.com/search?rlz=1C1GCEB_enHR876HR876&amp;sxsrf=ALeKk03hVYc_QCuPkTqtoLOnC6sTezHrwg:1611741664964&amp;q=sveti+dujam+migdonija&amp;stick=H4sIAAAAAAAAAOPgE-LSz9U3MCo0LzDKUuLVT9c3NEwyMzZJKi8z15LMTrbSL0jNL8hJBVJFxfl5VgWJRal5JcWLWEWLy1JLMhVSSrMScxVyM9NT8vMysxJ3sDICAEN7keRTAAAA&amp;sa=X&amp;ved=2ahUKEwiIkaPL7bvuAhUP2SoKHUVcDI0QmxMoATAZegQIFhAD" TargetMode="External"/><Relationship Id="rId3" Type="http://schemas.openxmlformats.org/officeDocument/2006/relationships/hyperlink" Target="https://www.google.com/search?rlz=1C1GCEB_enHR876HR876&amp;sxsrf=ALeKk03hVYc_QCuPkTqtoLOnC6sTezHrwg:1611741664964&amp;q=sveti+dujam+ro%C4%91enje&amp;stick=H4sIAAAAAAAAAOPgE-LSz9U3MCo0LzDK0hLLTrbSL0jNL8hJBVJFxfl5Vkn5RXmLWEWKy1JLMhVSSrMScxWK8o9MTM3LSgUAJnIiqT0AAAA&amp;sa=X&amp;ved=2ahUKEwiIkaPL7bvuAhUP2SoKHUVcDI0Q6BMoADAUegQIGBAC" TargetMode="External"/><Relationship Id="rId7" Type="http://schemas.openxmlformats.org/officeDocument/2006/relationships/hyperlink" Target="https://www.google.com/search?rlz=1C1GCEB_enHR876HR876&amp;sxsrf=ALeKk03hVYc_QCuPkTqtoLOnC6sTezHrwg:1611741664964&amp;q=sveti+dujam+mjesto+pogreba&amp;stick=H4sIAAAAAAAAAAXBsQ5AMBAG4EkiBoPRdLOlYpF4GTntT1TrTosH8qS-r6ybykTTD9eog--6w05GIRpgHCw4w82KlOWcNLAFyUrLk3YOX9HmF_dO7vEcKXrkW0hlS1j4BxsJrZVXAAAA&amp;sa=X&amp;ved=2ahUKEwiIkaPL7bvuAhUP2SoKHUVcDI0Q6BMoADAWegQIGxAC" TargetMode="External"/><Relationship Id="rId12" Type="http://schemas.openxmlformats.org/officeDocument/2006/relationships/hyperlink" Target="https://www.google.com/search?rlz=1C1GCEB_enHR876HR876&amp;sxsrf=ALeKk03hVYc_QCuPkTqtoLOnC6sTezHrwg:1611741664964&amp;q=sveti+dujam+roditelji&amp;stick=H4sIAAAAAAAAAOPgE-LSz9U3MCo0LzDK0pLMTrbSL0jNL8hJBVJFxfl5VgWJRal5JcWLWEWLy1JLMhVSSrMScxWK8lMyS1JzsjIBhXMfM0EAAAA&amp;sa=X&amp;ved=2ahUKEwiIkaPL7bvuAhUP2SoKHUVcDI0Q6BMoADAZegQIFhAC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google.com/search?rlz=1C1GCEB_enHR876HR876&amp;sxsrf=ALeKk03hVYc_QCuPkTqtoLOnC6sTezHrwg:1611741664964&amp;q=Salona&amp;stick=H4sIAAAAAAAAAOPgE-LSz9U3MCo0LzDKUuIGsQ0NLc3yDOO15LOTrfQLUvMLclL1U1KTUxOLU1PiC1KLivPzrFIyU1MWsbIFJ-bk5yXuYGUEAL7c8kBIAAAA&amp;sa=X&amp;ved=2ahUKEwiIkaPL7bvuAhUP2SoKHUVcDI0QmxMoATAVegQIGhAD" TargetMode="External"/><Relationship Id="rId11" Type="http://schemas.openxmlformats.org/officeDocument/2006/relationships/hyperlink" Target="https://www.google.com/search?rlz=1C1GCEB_enHR876HR876&amp;sxsrf=ALeKk03hVYc_QCuPkTqtoLOnC6sTezHrwg:1611741664964&amp;q=sveti+dujam+spomendan&amp;sa=X&amp;ved=2ahUKEwiIkaPL7bvuAhUP2SoKHUVcDI0Q6BMoADAYegQIFxAC" TargetMode="External"/><Relationship Id="rId5" Type="http://schemas.openxmlformats.org/officeDocument/2006/relationships/hyperlink" Target="https://www.google.com/search?rlz=1C1GCEB_enHR876HR876&amp;sxsrf=ALeKk03hVYc_QCuPkTqtoLOnC6sTezHrwg:1611741664964&amp;q=sveti+dujam+preminuo&amp;stick=H4sIAAAAAAAAAOPgE-LSz9U3MCo0LzDK0pLPTrbSL0jNL8hJ1U9JTU5NLE5NiS9ILSrOz7NKyUxNWcQqUlyWWpKpkFKalZirUFCUmpuZV5oPAKdDS89GAAAA&amp;sa=X&amp;ved=2ahUKEwiIkaPL7bvuAhUP2SoKHUVcDI0Q6BMoADAVegQIGhAC" TargetMode="External"/><Relationship Id="rId10" Type="http://schemas.openxmlformats.org/officeDocument/2006/relationships/hyperlink" Target="https://www.google.com/search?rlz=1C1GCEB_enHR876HR876&amp;sxsrf=ALeKk03hVYc_QCuPkTqtoLOnC6sTezHrwg:1611741664964&amp;q=Splita&amp;stick=H4sIAAAAAAAAAONgVuLUz9U3MEyPzzZexMoWXJCTWZIIAP8xKNUWAAAA&amp;sa=X&amp;ved=2ahUKEwiIkaPL7bvuAhUP2SoKHUVcDI0QmxMoATAXegQIExAD" TargetMode="External"/><Relationship Id="rId4" Type="http://schemas.openxmlformats.org/officeDocument/2006/relationships/hyperlink" Target="https://www.google.com/search?rlz=1C1GCEB_enHR876HR876&amp;sxsrf=ALeKk03hVYc_QCuPkTqtoLOnC6sTezHrwg:1611741664964&amp;q=Antiohija&amp;stick=H4sIAAAAAAAAAOPgE-LSz9U3MCo0LzDKUuIAsS3NCsy0xLKTrfQLUvMLclKBVFFxfp5VUn5R3iJWTse8ksz8jMysxB2sjACtHG0NPwAAAA&amp;sa=X&amp;ved=2ahUKEwiIkaPL7bvuAhUP2SoKHUVcDI0QmxMoATAUegQIGBAD" TargetMode="External"/><Relationship Id="rId9" Type="http://schemas.openxmlformats.org/officeDocument/2006/relationships/hyperlink" Target="https://www.google.com/search?rlz=1C1GCEB_enHR876HR876&amp;sxsrf=ALeKk03hVYc_QCuPkTqtoLOnC6sTezHrwg:1611741664964&amp;q=sveti+dujam+za%C5%A1titnik&amp;sa=X&amp;ved=2ahUKEwiIkaPL7bvuAhUP2SoKHUVcDI0Q6BMoADAXegQIExAC" TargetMode="External"/><Relationship Id="rId14" Type="http://schemas.openxmlformats.org/officeDocument/2006/relationships/hyperlink" Target="https://www.google.com/search?rlz=1C1GCEB_enHR876HR876&amp;sxsrf=ALeKk03hVYc_QCuPkTqtoLOnC6sTezHrwg:1611741664964&amp;q=sveti+dujam+teodozije&amp;stick=H4sIAAAAAAAAAOPgE-LSz9U3MCo0LzDKUuLVT9c3NEwyMy7KLSvJ0ZLMTrbSL0jNL8hJBVJFxfl5VgWJRal5JcWLWEWLy1JLMhVSSrMScxVKUvNT8qsys1J3sDICAPJ4DG9TAAAA&amp;sa=X&amp;ved=2ahUKEwiIkaPL7bvuAhUP2SoKHUVcDI0QmxMoAjAZegQIFhAE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search?rlz=1C1GCEB_enHR876HR876&amp;sxsrf=ALeKk02ceV6xRP9EzfeZ137fca0QlLjazw:1611741829885&amp;q=Koptska+Crkva&amp;stick=H4sIAAAAAAAAAONgVuLWT9c3NDKqSEvOTlnEyuudX1BSnJ2o4FyUXZYIAEKXdEMfAAAA&amp;sa=X&amp;ved=2ahUKEwj4i_WZ7rvuAhWHmIsKHSwNB1MQmxMoAjAWegQIFxAE" TargetMode="External"/><Relationship Id="rId3" Type="http://schemas.openxmlformats.org/officeDocument/2006/relationships/hyperlink" Target="https://www.google.com/search?rlz=1C1GCEB_enHR876HR876&amp;sxsrf=ALeKk02ceV6xRP9EzfeZ137fca0QlLjazw:1611741829885&amp;q=sveta+sto%C5%A1ija+ro%C4%91enje&amp;stick=H4sIAAAAAAAAAOPgE-LUz9U3MM8oyC3WEstOttIvSM0vyEkFUkXF-XlWSflFeYtYxYvLUksSFYpL8o8uzMxKVCjKPzIxNS8rFQAjA1doPwAAAA&amp;sa=X&amp;ved=2ahUKEwj4i_WZ7rvuAhWHmIsKHSwNB1MQ6BMoADAUegQIFBAC" TargetMode="External"/><Relationship Id="rId7" Type="http://schemas.openxmlformats.org/officeDocument/2006/relationships/hyperlink" Target="https://www.google.com/search?rlz=1C1GCEB_enHR876HR876&amp;sxsrf=ALeKk02ceV6xRP9EzfeZ137fca0QlLjazw:1611741829885&amp;q=Rimokatoli%C4%8Dka+Crkva&amp;stick=H4sIAAAAAAAAAONgVuLUz9U3MDYvLEhfxCoSlJmbn51Ykp-TeaQ3O1HBuSi7LBEArNXOXCQAAAA&amp;sa=X&amp;ved=2ahUKEwj4i_WZ7rvuAhWHmIsKHSwNB1MQmxMoATAWegQIFxAD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google.com/search?rlz=1C1GCEB_enHR876HR876&amp;sxsrf=ALeKk02ceV6xRP9EzfeZ137fca0QlLjazw:1611741829885&amp;q=sveta+sto%C5%A1ija+slavi+se+u&amp;sa=X&amp;ved=2ahUKEwj4i_WZ7rvuAhWHmIsKHSwNB1MQ6BMoADAWegQIFxAC" TargetMode="External"/><Relationship Id="rId5" Type="http://schemas.openxmlformats.org/officeDocument/2006/relationships/hyperlink" Target="https://www.google.com/search?rlz=1C1GCEB_enHR876HR876&amp;sxsrf=ALeKk02ceV6xRP9EzfeZ137fca0QlLjazw:1611741829885&amp;q=Sirmij&amp;stick=H4sIAAAAAAAAAOPgE-LUz9U3MM8oyC1WAjONk5KL07Tks5Ot9AtS8wtyUvVTUpNTE4tTU-ILUouK8_OsUjJTUxaxsgVnFuVmZu1gZQQAx84GFUUAAAA&amp;sa=X&amp;ved=2ahUKEwj4i_WZ7rvuAhWHmIsKHSwNB1MQmxMoATAVegQIFRAD" TargetMode="External"/><Relationship Id="rId4" Type="http://schemas.openxmlformats.org/officeDocument/2006/relationships/hyperlink" Target="https://www.google.com/search?rlz=1C1GCEB_enHR876HR876&amp;sxsrf=ALeKk02ceV6xRP9EzfeZ137fca0QlLjazw:1611741829885&amp;q=Roma+Rome,+Metropolitan+City+of+Rome,+Italija&amp;stick=H4sIAAAAAAAAAOPgE-LUz9U3MM8oyC1W4gAxzZLNjLTEspOt9AtS8wtyUoFUUXF-nlVSflHeIlbdoPzcRAUgkaqj4JtaUpRfkJ-TWZKYp-CcWVKpkJ8GlfIsSczJzErcwcoIAPT9hIZiAAAA&amp;sa=X&amp;ved=2ahUKEwj4i_WZ7rvuAhWHmIsKHSwNB1MQmxMoATAUegQIFBAD" TargetMode="External"/><Relationship Id="rId9" Type="http://schemas.openxmlformats.org/officeDocument/2006/relationships/hyperlink" Target="https://www.google.com/search?rlz=1C1GCEB_enHR876HR876&amp;sxsrf=ALeKk02ceV6xRP9EzfeZ137fca0QlLjazw:1611741829885&amp;q=sveta+sto%C5%A1ija+spomendan&amp;sa=X&amp;ved=2ahUKEwj4i_WZ7rvuAhWHmIsKHSwNB1MQ6BMoADAYegQIGBAC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>
            <a:extLst>
              <a:ext uri="{FF2B5EF4-FFF2-40B4-BE49-F238E27FC236}">
                <a16:creationId xmlns:a16="http://schemas.microsoft.com/office/drawing/2014/main" id="{5F3DA44A-AE72-4431-AAB3-A1CACE0A4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5413" y="1"/>
            <a:ext cx="6337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sr-Latn-RS" altLang="sr-Latn-RS" sz="1800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B584C8E4-3DE6-484A-913E-C1745D54A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3976" y="0"/>
            <a:ext cx="6804025" cy="6858000"/>
          </a:xfrm>
          <a:prstGeom prst="rect">
            <a:avLst/>
          </a:prstGeom>
          <a:gradFill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r-Latn-RS" altLang="sr-Latn-RS" sz="1800"/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444BD7D5-AC92-43DD-93B1-EE371CD58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0"/>
            <a:ext cx="2339975" cy="6858000"/>
          </a:xfrm>
          <a:prstGeom prst="rect">
            <a:avLst/>
          </a:prstGeom>
          <a:noFill/>
          <a:ln w="9525">
            <a:solidFill>
              <a:srgbClr val="CC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r-Latn-RS" altLang="sr-Latn-RS" sz="1800"/>
          </a:p>
        </p:txBody>
      </p:sp>
      <p:sp>
        <p:nvSpPr>
          <p:cNvPr id="61445" name="Text Box 5">
            <a:extLst>
              <a:ext uri="{FF2B5EF4-FFF2-40B4-BE49-F238E27FC236}">
                <a16:creationId xmlns:a16="http://schemas.microsoft.com/office/drawing/2014/main" id="{BC21279B-AF60-41F6-9FAA-3B333EB25B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6500" y="1700213"/>
            <a:ext cx="51831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sr-Latn-RS" altLang="sr-Latn-RS" sz="1800"/>
          </a:p>
        </p:txBody>
      </p:sp>
      <p:pic>
        <p:nvPicPr>
          <p:cNvPr id="61446" name="Picture 6">
            <a:extLst>
              <a:ext uri="{FF2B5EF4-FFF2-40B4-BE49-F238E27FC236}">
                <a16:creationId xmlns:a16="http://schemas.microsoft.com/office/drawing/2014/main" id="{F4C6EA26-3575-4387-AD35-2F13B1DC88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5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"/>
            <a:ext cx="2339975" cy="479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47" name="Text Box 7">
            <a:extLst>
              <a:ext uri="{FF2B5EF4-FFF2-40B4-BE49-F238E27FC236}">
                <a16:creationId xmlns:a16="http://schemas.microsoft.com/office/drawing/2014/main" id="{8098DE64-FA4F-4DC6-8B6C-F2C8A7F26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5084764"/>
            <a:ext cx="1800225" cy="1190625"/>
          </a:xfrm>
          <a:prstGeom prst="rect">
            <a:avLst/>
          </a:prstGeom>
          <a:solidFill>
            <a:schemeClr val="accent1">
              <a:alpha val="6901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hr-HR" altLang="sr-Latn-RS" sz="1800" b="1"/>
              <a:t>IV. Katolička Crkva i kršćanstvo u Hrvata</a:t>
            </a:r>
          </a:p>
        </p:txBody>
      </p:sp>
      <p:sp>
        <p:nvSpPr>
          <p:cNvPr id="61448" name="Text Box 8">
            <a:extLst>
              <a:ext uri="{FF2B5EF4-FFF2-40B4-BE49-F238E27FC236}">
                <a16:creationId xmlns:a16="http://schemas.microsoft.com/office/drawing/2014/main" id="{B6DD47A5-1556-4DC2-BA0F-73689EC583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5413" y="2024064"/>
            <a:ext cx="6773862" cy="455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hr-HR" altLang="sr-Latn-RS" sz="2000">
                <a:latin typeface="Segoe Print" panose="02000600000000000000" pitchFamily="2" charset="0"/>
              </a:rPr>
              <a:t>Svjedoci vjere –</a:t>
            </a:r>
            <a:r>
              <a:rPr lang="hr-HR" altLang="sr-Latn-RS" sz="2000" b="1">
                <a:latin typeface="Segoe Print" panose="02000600000000000000" pitchFamily="2" charset="0"/>
              </a:rPr>
              <a:t>mučenici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hr-HR" altLang="sr-Latn-RS" sz="2000" b="1">
              <a:latin typeface="Segoe Print" panose="02000600000000000000" pitchFamily="2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hr-HR" altLang="sr-Latn-RS" sz="2000" b="1">
              <a:latin typeface="Segoe Print" panose="02000600000000000000" pitchFamily="2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hr-HR" altLang="sr-Latn-RS" sz="2000">
                <a:latin typeface="Segoe Print" panose="02000600000000000000" pitchFamily="2" charset="0"/>
              </a:rPr>
              <a:t>Kvirin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sz="2000">
                <a:latin typeface="Segoe Print" panose="02000600000000000000" pitchFamily="2" charset="0"/>
              </a:rPr>
              <a:t>Dujam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sz="2000">
                <a:latin typeface="Segoe Print" panose="02000600000000000000" pitchFamily="2" charset="0"/>
              </a:rPr>
              <a:t>Anastazija (Stošija)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sz="2000">
                <a:latin typeface="Segoe Print" panose="02000600000000000000" pitchFamily="2" charset="0"/>
              </a:rPr>
              <a:t>Mavro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sz="2000">
                <a:latin typeface="Segoe Print" panose="02000600000000000000" pitchFamily="2" charset="0"/>
              </a:rPr>
              <a:t>Irenej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sz="2000">
                <a:latin typeface="Segoe Print" panose="02000600000000000000" pitchFamily="2" charset="0"/>
              </a:rPr>
              <a:t>Demetrije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sz="2000">
                <a:latin typeface="Segoe Print" panose="02000600000000000000" pitchFamily="2" charset="0"/>
              </a:rPr>
              <a:t>Venancije</a:t>
            </a:r>
          </a:p>
        </p:txBody>
      </p:sp>
      <p:sp>
        <p:nvSpPr>
          <p:cNvPr id="3" name="Pravokutnik 2">
            <a:hlinkClick r:id="rId4" action="ppaction://hlinkfile"/>
            <a:extLst>
              <a:ext uri="{FF2B5EF4-FFF2-40B4-BE49-F238E27FC236}">
                <a16:creationId xmlns:a16="http://schemas.microsoft.com/office/drawing/2014/main" id="{86609F44-A69E-4F3B-9839-2A1A4FBCB5E6}"/>
              </a:ext>
            </a:extLst>
          </p:cNvPr>
          <p:cNvSpPr/>
          <p:nvPr/>
        </p:nvSpPr>
        <p:spPr>
          <a:xfrm>
            <a:off x="6743700" y="1884364"/>
            <a:ext cx="1296988" cy="3206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4" name="Pravokutnik 3">
            <a:hlinkClick r:id="rId5" action="ppaction://hlinkfile"/>
            <a:extLst>
              <a:ext uri="{FF2B5EF4-FFF2-40B4-BE49-F238E27FC236}">
                <a16:creationId xmlns:a16="http://schemas.microsoft.com/office/drawing/2014/main" id="{DCA8A952-394A-4651-8012-2BDAF40719D8}"/>
              </a:ext>
            </a:extLst>
          </p:cNvPr>
          <p:cNvSpPr/>
          <p:nvPr/>
        </p:nvSpPr>
        <p:spPr>
          <a:xfrm>
            <a:off x="7896226" y="182564"/>
            <a:ext cx="2303463" cy="5095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2" name="TekstniOkvir 1">
            <a:extLst>
              <a:ext uri="{FF2B5EF4-FFF2-40B4-BE49-F238E27FC236}">
                <a16:creationId xmlns:a16="http://schemas.microsoft.com/office/drawing/2014/main" id="{899E318F-6F78-453F-986C-8A048F5D2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4138" y="182564"/>
            <a:ext cx="677386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r-HR" altLang="sr-Latn-RS" sz="1600" dirty="0">
                <a:latin typeface="Segoe Print" panose="02000600000000000000" pitchFamily="2" charset="0"/>
              </a:rPr>
              <a:t>Domaća zadaća: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hr-HR" altLang="sr-Latn-RS" sz="1600" dirty="0">
                <a:latin typeface="Segoe Print" panose="02000600000000000000" pitchFamily="2" charset="0"/>
              </a:rPr>
              <a:t>U svoj bilježnici pored navedenih imena mučenika s ovih naših prostora dopiši gdje je mučenik stradao i kojeg je grada on zaštitnik. Zadatak ćeš napraviti pomoću materijala koji su priloženi u nastavku ovog dokumenta. </a:t>
            </a:r>
          </a:p>
        </p:txBody>
      </p:sp>
      <p:cxnSp>
        <p:nvCxnSpPr>
          <p:cNvPr id="7" name="Ravni poveznik 6">
            <a:extLst>
              <a:ext uri="{FF2B5EF4-FFF2-40B4-BE49-F238E27FC236}">
                <a16:creationId xmlns:a16="http://schemas.microsoft.com/office/drawing/2014/main" id="{6CB7240E-EE77-47CA-B2C8-028688B81430}"/>
              </a:ext>
            </a:extLst>
          </p:cNvPr>
          <p:cNvCxnSpPr>
            <a:cxnSpLocks/>
          </p:cNvCxnSpPr>
          <p:nvPr/>
        </p:nvCxnSpPr>
        <p:spPr>
          <a:xfrm flipH="1">
            <a:off x="6672263" y="3063875"/>
            <a:ext cx="0" cy="3632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Ravni poveznik 8">
            <a:extLst>
              <a:ext uri="{FF2B5EF4-FFF2-40B4-BE49-F238E27FC236}">
                <a16:creationId xmlns:a16="http://schemas.microsoft.com/office/drawing/2014/main" id="{4FEF4234-83CE-4F6D-87FC-636B28B1447A}"/>
              </a:ext>
            </a:extLst>
          </p:cNvPr>
          <p:cNvCxnSpPr>
            <a:cxnSpLocks/>
          </p:cNvCxnSpPr>
          <p:nvPr/>
        </p:nvCxnSpPr>
        <p:spPr>
          <a:xfrm>
            <a:off x="6383338" y="3429000"/>
            <a:ext cx="38163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Ravni poveznik 11">
            <a:extLst>
              <a:ext uri="{FF2B5EF4-FFF2-40B4-BE49-F238E27FC236}">
                <a16:creationId xmlns:a16="http://schemas.microsoft.com/office/drawing/2014/main" id="{26791919-579C-4D04-BC31-CC9605FEEA13}"/>
              </a:ext>
            </a:extLst>
          </p:cNvPr>
          <p:cNvCxnSpPr>
            <a:cxnSpLocks/>
          </p:cNvCxnSpPr>
          <p:nvPr/>
        </p:nvCxnSpPr>
        <p:spPr>
          <a:xfrm>
            <a:off x="8634413" y="3063875"/>
            <a:ext cx="0" cy="3632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kstniOkvir 14">
            <a:extLst>
              <a:ext uri="{FF2B5EF4-FFF2-40B4-BE49-F238E27FC236}">
                <a16:creationId xmlns:a16="http://schemas.microsoft.com/office/drawing/2014/main" id="{E393050E-9965-4C3B-98D3-EF117413B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3701" y="3063876"/>
            <a:ext cx="1800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r-HR" altLang="sr-Latn-RS" sz="1400">
                <a:latin typeface="Segoe Print" panose="02000600000000000000" pitchFamily="2" charset="0"/>
              </a:rPr>
              <a:t>Mjesto stradanja</a:t>
            </a:r>
          </a:p>
        </p:txBody>
      </p:sp>
      <p:sp>
        <p:nvSpPr>
          <p:cNvPr id="23" name="TekstniOkvir 22">
            <a:extLst>
              <a:ext uri="{FF2B5EF4-FFF2-40B4-BE49-F238E27FC236}">
                <a16:creationId xmlns:a16="http://schemas.microsoft.com/office/drawing/2014/main" id="{360B73C4-204E-414D-B35E-34F985C50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1401" y="3084514"/>
            <a:ext cx="1800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r-HR" altLang="sr-Latn-RS" sz="1400">
                <a:latin typeface="Segoe Print" panose="02000600000000000000" pitchFamily="2" charset="0"/>
              </a:rPr>
              <a:t>Zaštitnik grada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6291CDE6-C56C-43E2-91E5-BB754E92CA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4476" y="1527303"/>
            <a:ext cx="5339963" cy="2654637"/>
          </a:xfrm>
          <a:prstGeom prst="rect">
            <a:avLst/>
          </a:prstGeom>
        </p:spPr>
      </p:pic>
      <p:sp>
        <p:nvSpPr>
          <p:cNvPr id="8" name="TekstniOkvir 7">
            <a:extLst>
              <a:ext uri="{FF2B5EF4-FFF2-40B4-BE49-F238E27FC236}">
                <a16:creationId xmlns:a16="http://schemas.microsoft.com/office/drawing/2014/main" id="{6EB0DFCB-D5EF-433B-BF95-0C9A4CC69CCA}"/>
              </a:ext>
            </a:extLst>
          </p:cNvPr>
          <p:cNvSpPr txBox="1"/>
          <p:nvPr/>
        </p:nvSpPr>
        <p:spPr>
          <a:xfrm>
            <a:off x="404208" y="399302"/>
            <a:ext cx="6096000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hr-HR" sz="2800" b="1" i="0" u="sng" dirty="0" err="1">
                <a:effectLst/>
                <a:latin typeface="Segoe Print" panose="02000600000000000000" pitchFamily="2" charset="0"/>
              </a:rPr>
              <a:t>Kvirin</a:t>
            </a:r>
            <a:r>
              <a:rPr lang="hr-HR" sz="2800" b="1" i="0" u="sng" dirty="0">
                <a:effectLst/>
                <a:latin typeface="Segoe Print" panose="02000600000000000000" pitchFamily="2" charset="0"/>
              </a:rPr>
              <a:t> Sisački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, </a:t>
            </a:r>
          </a:p>
          <a:p>
            <a:pPr algn="l"/>
            <a:endParaRPr lang="hr-HR" sz="2800" dirty="0">
              <a:latin typeface="Segoe Print" panose="02000600000000000000" pitchFamily="2" charset="0"/>
            </a:endParaRPr>
          </a:p>
          <a:p>
            <a:pPr algn="l"/>
            <a:r>
              <a:rPr lang="hr-HR" sz="2800" b="0" i="0" dirty="0">
                <a:effectLst/>
                <a:latin typeface="Segoe Print" panose="02000600000000000000" pitchFamily="2" charset="0"/>
              </a:rPr>
              <a:t>svetac Rimokatoličke Crkve, biskup u </a:t>
            </a:r>
            <a:r>
              <a:rPr lang="hr-HR" sz="2800" b="0" i="0" dirty="0" err="1">
                <a:effectLst/>
                <a:latin typeface="Segoe Print" panose="02000600000000000000" pitchFamily="2" charset="0"/>
              </a:rPr>
              <a:t>Sisciji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, mučenik, zaštitnik Siska, Krka, Krčke i Sisačke biskupije. </a:t>
            </a:r>
          </a:p>
          <a:p>
            <a:pPr algn="l"/>
            <a:endParaRPr lang="hr-HR" sz="2800" b="1" i="0" u="none" strike="noStrike" dirty="0">
              <a:effectLst/>
              <a:latin typeface="Segoe Print" panose="02000600000000000000" pitchFamily="2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l"/>
            <a:r>
              <a:rPr lang="hr-HR" sz="2800" b="1" i="0" u="none" strike="noStrike" dirty="0">
                <a:effectLst/>
                <a:latin typeface="Segoe Print" panose="02000600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Rođenje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b="0" i="0" u="none" strike="noStrike" dirty="0">
                <a:effectLst/>
                <a:latin typeface="Segoe Print" panose="020006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Sisak</a:t>
            </a:r>
            <a:endParaRPr lang="hr-HR" sz="2800" b="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b="1" i="0" u="none" strike="noStrike" dirty="0">
                <a:effectLst/>
                <a:latin typeface="Segoe Print" panose="02000600000000000000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Preminuo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4. lipnja 309. po. Kr., </a:t>
            </a:r>
            <a:r>
              <a:rPr lang="hr-HR" sz="2800" b="0" i="0" u="none" strike="noStrike" dirty="0" err="1">
                <a:effectLst/>
                <a:latin typeface="Segoe Print" panose="02000600000000000000" pitchFamily="2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Sambotel</a:t>
            </a:r>
            <a:r>
              <a:rPr lang="hr-HR" sz="2800" b="0" i="0" u="none" strike="noStrike" dirty="0">
                <a:effectLst/>
                <a:latin typeface="Segoe Print" panose="02000600000000000000" pitchFamily="2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Mađarska</a:t>
            </a:r>
            <a:endParaRPr lang="hr-HR" sz="2800" b="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b="1" i="0" u="none" strike="noStrike" dirty="0">
                <a:effectLst/>
                <a:latin typeface="Segoe Print" panose="02000600000000000000" pitchFamily="2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Puno ime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b="0" i="0" dirty="0" err="1">
                <a:effectLst/>
                <a:latin typeface="Segoe Print" panose="02000600000000000000" pitchFamily="2" charset="0"/>
              </a:rPr>
              <a:t>Quirinus</a:t>
            </a:r>
            <a:endParaRPr lang="hr-HR" sz="2800" b="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b="1" i="0" u="none" strike="noStrike" dirty="0">
                <a:effectLst/>
                <a:latin typeface="Segoe Print" panose="02000600000000000000" pitchFamily="2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Slavi se u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b="0" i="0" u="none" strike="noStrike" dirty="0">
                <a:effectLst/>
                <a:latin typeface="Segoe Print" panose="02000600000000000000" pitchFamily="2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Rimokatolička Crkva</a:t>
            </a:r>
            <a:endParaRPr lang="hr-HR" sz="2800" b="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b="1" i="0" u="none" strike="noStrike" dirty="0">
                <a:effectLst/>
                <a:latin typeface="Segoe Print" panose="02000600000000000000" pitchFamily="2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Zaštitnik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b="0" i="0" u="none" strike="noStrike" dirty="0">
                <a:effectLst/>
                <a:latin typeface="Segoe Print" panose="02000600000000000000" pitchFamily="2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Siska</a:t>
            </a:r>
            <a:endParaRPr lang="hr-HR" sz="2800" b="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b="1" i="0" u="none" strike="noStrike" dirty="0">
                <a:effectLst/>
                <a:latin typeface="Segoe Print" panose="02000600000000000000" pitchFamily="2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Spomendan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4. lipnja</a:t>
            </a:r>
          </a:p>
        </p:txBody>
      </p:sp>
    </p:spTree>
    <p:extLst>
      <p:ext uri="{BB962C8B-B14F-4D97-AF65-F5344CB8AC3E}">
        <p14:creationId xmlns:p14="http://schemas.microsoft.com/office/powerpoint/2010/main" val="3938851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2BC9B456-6EDC-4842-9F10-8CF620F2A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609" y="887674"/>
            <a:ext cx="2543175" cy="3912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kstniOkvir 6">
            <a:extLst>
              <a:ext uri="{FF2B5EF4-FFF2-40B4-BE49-F238E27FC236}">
                <a16:creationId xmlns:a16="http://schemas.microsoft.com/office/drawing/2014/main" id="{EE85A377-44DF-4C84-8C00-A337E125228E}"/>
              </a:ext>
            </a:extLst>
          </p:cNvPr>
          <p:cNvSpPr txBox="1"/>
          <p:nvPr/>
        </p:nvSpPr>
        <p:spPr>
          <a:xfrm>
            <a:off x="179773" y="151179"/>
            <a:ext cx="7499412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hr-HR" sz="2800" b="1" i="0" u="sng" dirty="0">
                <a:effectLst/>
                <a:latin typeface="Segoe Print" panose="02000600000000000000" pitchFamily="2" charset="0"/>
              </a:rPr>
              <a:t>Sveti Dujam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, svetac Rimokatoličke crkve, solinski biskup i mučenik, zaštitnik grada Splita i Splitsko-makarske nadbiskupije. U splitskoj Crkvi smatran je za učenika apostola sv. Petra zbog čega je Split u ranom srednjem vijeku postao metropolitansko središte. </a:t>
            </a:r>
          </a:p>
          <a:p>
            <a:pPr algn="l"/>
            <a:endParaRPr lang="hr-HR" sz="2800" b="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b="1" i="0" strike="noStrike" dirty="0">
                <a:effectLst/>
                <a:latin typeface="Segoe Print" panose="02000600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Rođenje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b="0" i="0" strike="noStrike" dirty="0">
                <a:effectLst/>
                <a:latin typeface="Segoe Print" panose="020006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Antiohija, Turska</a:t>
            </a:r>
            <a:endParaRPr lang="hr-HR" sz="2800" b="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b="1" i="0" strike="noStrike" dirty="0">
                <a:effectLst/>
                <a:latin typeface="Segoe Print" panose="02000600000000000000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Preminuo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304. po. Kr., </a:t>
            </a:r>
            <a:r>
              <a:rPr lang="hr-HR" sz="2800" b="0" i="0" strike="noStrike" dirty="0">
                <a:effectLst/>
                <a:latin typeface="Segoe Print" panose="02000600000000000000" pitchFamily="2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Salona</a:t>
            </a:r>
            <a:endParaRPr lang="hr-HR" sz="2800" b="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b="1" i="0" strike="noStrike" dirty="0">
                <a:effectLst/>
                <a:latin typeface="Segoe Print" panose="02000600000000000000" pitchFamily="2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Mjesto pogreba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b="1" i="0" strike="noStrike" dirty="0">
                <a:effectLst/>
                <a:latin typeface="Segoe Print" panose="02000600000000000000" pitchFamily="2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Katedrala Sv. </a:t>
            </a:r>
            <a:r>
              <a:rPr lang="hr-HR" sz="2800" b="1" i="0" strike="noStrike" dirty="0" err="1">
                <a:effectLst/>
                <a:latin typeface="Segoe Print" panose="02000600000000000000" pitchFamily="2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Dujma</a:t>
            </a:r>
            <a:r>
              <a:rPr lang="hr-HR" sz="2800" b="1" i="0" strike="noStrike" dirty="0">
                <a:effectLst/>
                <a:latin typeface="Segoe Print" panose="02000600000000000000" pitchFamily="2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hr-HR" sz="2800" b="0" i="0" strike="noStrike" dirty="0">
                <a:effectLst/>
                <a:latin typeface="Segoe Print" panose="02000600000000000000" pitchFamily="2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(Uznesenja BDM), Split</a:t>
            </a:r>
            <a:endParaRPr lang="hr-HR" sz="2800" b="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b="1" i="0" strike="noStrike" dirty="0">
                <a:effectLst/>
                <a:latin typeface="Segoe Print" panose="02000600000000000000" pitchFamily="2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Zaštitnik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grada </a:t>
            </a:r>
            <a:r>
              <a:rPr lang="hr-HR" sz="2800" b="0" i="0" strike="noStrike" dirty="0">
                <a:effectLst/>
                <a:latin typeface="Segoe Print" panose="02000600000000000000" pitchFamily="2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Splita</a:t>
            </a:r>
            <a:endParaRPr lang="hr-HR" sz="2800" b="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b="1" i="0" strike="noStrike" dirty="0">
                <a:effectLst/>
                <a:latin typeface="Segoe Print" panose="02000600000000000000" pitchFamily="2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Spomendan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7. svibnja</a:t>
            </a:r>
          </a:p>
          <a:p>
            <a:pPr algn="l"/>
            <a:r>
              <a:rPr lang="hr-HR" sz="2800" b="1" i="0" strike="noStrike" dirty="0">
                <a:effectLst/>
                <a:latin typeface="Segoe Print" panose="02000600000000000000" pitchFamily="2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Roditelji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b="0" i="0" strike="noStrike" dirty="0" err="1">
                <a:effectLst/>
                <a:latin typeface="Segoe Print" panose="02000600000000000000" pitchFamily="2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Migdonija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, </a:t>
            </a:r>
            <a:r>
              <a:rPr lang="hr-HR" sz="2800" b="0" i="0" strike="noStrike" dirty="0" err="1">
                <a:effectLst/>
                <a:latin typeface="Segoe Print" panose="02000600000000000000" pitchFamily="2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Teodozije</a:t>
            </a:r>
            <a:endParaRPr lang="hr-HR" sz="2800" b="0" i="0" dirty="0">
              <a:effectLst/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570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ka 5">
            <a:extLst>
              <a:ext uri="{FF2B5EF4-FFF2-40B4-BE49-F238E27FC236}">
                <a16:creationId xmlns:a16="http://schemas.microsoft.com/office/drawing/2014/main" id="{4E059062-7F03-4933-BE14-1789BC9A8E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6185" y="1900422"/>
            <a:ext cx="4747334" cy="2618774"/>
          </a:xfrm>
          <a:prstGeom prst="rect">
            <a:avLst/>
          </a:prstGeom>
        </p:spPr>
      </p:pic>
      <p:sp>
        <p:nvSpPr>
          <p:cNvPr id="8" name="TekstniOkvir 7">
            <a:extLst>
              <a:ext uri="{FF2B5EF4-FFF2-40B4-BE49-F238E27FC236}">
                <a16:creationId xmlns:a16="http://schemas.microsoft.com/office/drawing/2014/main" id="{27CCA358-09B9-47AA-88D2-E11A430A0E05}"/>
              </a:ext>
            </a:extLst>
          </p:cNvPr>
          <p:cNvSpPr txBox="1"/>
          <p:nvPr/>
        </p:nvSpPr>
        <p:spPr>
          <a:xfrm>
            <a:off x="82117" y="0"/>
            <a:ext cx="6454067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hr-HR" sz="2800" b="1" i="0" u="sng" dirty="0">
                <a:effectLst/>
                <a:latin typeface="Segoe Print" panose="02000600000000000000" pitchFamily="2" charset="0"/>
              </a:rPr>
              <a:t>Sveta </a:t>
            </a:r>
            <a:r>
              <a:rPr lang="hr-HR" sz="2800" b="1" i="0" u="sng" dirty="0" err="1">
                <a:effectLst/>
                <a:latin typeface="Segoe Print" panose="02000600000000000000" pitchFamily="2" charset="0"/>
              </a:rPr>
              <a:t>Stošija</a:t>
            </a:r>
            <a:r>
              <a:rPr lang="hr-HR" sz="2800" b="1" i="0" u="sng" dirty="0">
                <a:effectLst/>
                <a:latin typeface="Segoe Print" panose="02000600000000000000" pitchFamily="2" charset="0"/>
              </a:rPr>
              <a:t> ili Sveta Anastazija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, kršćanska mučenica i svetica koja je umrla u </a:t>
            </a:r>
            <a:r>
              <a:rPr lang="hr-HR" sz="2800" b="0" i="0" dirty="0" err="1">
                <a:effectLst/>
                <a:latin typeface="Segoe Print" panose="02000600000000000000" pitchFamily="2" charset="0"/>
              </a:rPr>
              <a:t>Sirmiumu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 za vrijeme Dioklecijanovih progona. </a:t>
            </a:r>
          </a:p>
          <a:p>
            <a:pPr algn="l"/>
            <a:endParaRPr lang="hr-HR" sz="2800" b="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b="1" i="0" u="none" strike="noStrike" dirty="0">
                <a:effectLst/>
                <a:latin typeface="Segoe Print" panose="02000600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Rođenje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281. po. Kr., </a:t>
            </a:r>
            <a:r>
              <a:rPr lang="hr-HR" sz="2800" b="0" i="0" u="none" strike="noStrike" dirty="0">
                <a:effectLst/>
                <a:latin typeface="Segoe Print" panose="020006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Roma, Italija</a:t>
            </a:r>
            <a:endParaRPr lang="hr-HR" sz="2800" b="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b="1" dirty="0">
                <a:latin typeface="Segoe Print" panose="02000600000000000000" pitchFamily="2" charset="0"/>
              </a:rPr>
              <a:t>Preminula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25. prosinca 304. po. Kr., </a:t>
            </a:r>
            <a:r>
              <a:rPr lang="hr-HR" sz="2800" b="0" i="0" u="none" strike="noStrike" dirty="0" err="1">
                <a:effectLst/>
                <a:latin typeface="Segoe Print" panose="02000600000000000000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Sirmij</a:t>
            </a:r>
            <a:endParaRPr lang="hr-HR" sz="2800" b="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b="1" i="0" u="none" strike="noStrike" dirty="0">
                <a:effectLst/>
                <a:latin typeface="Segoe Print" panose="02000600000000000000" pitchFamily="2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Slavi se u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b="0" i="0" u="none" strike="noStrike" dirty="0">
                <a:effectLst/>
                <a:latin typeface="Segoe Print" panose="02000600000000000000" pitchFamily="2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Rimokatolička Crkva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; Pravoslavna Crkva; </a:t>
            </a:r>
            <a:r>
              <a:rPr lang="hr-HR" sz="2800" b="0" i="0" u="none" strike="noStrike" dirty="0">
                <a:effectLst/>
                <a:latin typeface="Segoe Print" panose="02000600000000000000" pitchFamily="2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Koptska Crkva</a:t>
            </a:r>
            <a:endParaRPr lang="hr-HR" sz="2800" b="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b="1" dirty="0">
                <a:latin typeface="Segoe Print" panose="02000600000000000000" pitchFamily="2" charset="0"/>
              </a:rPr>
              <a:t>Zaštitnica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i="0" dirty="0">
                <a:effectLst/>
                <a:latin typeface="Segoe Print" panose="02000600000000000000" pitchFamily="2" charset="0"/>
              </a:rPr>
              <a:t>Zadra i zadarske nadbiskupije</a:t>
            </a:r>
          </a:p>
          <a:p>
            <a:pPr algn="l"/>
            <a:r>
              <a:rPr lang="hr-HR" sz="2800" b="1" i="0" u="none" strike="noStrike" dirty="0">
                <a:effectLst/>
                <a:latin typeface="Segoe Print" panose="02000600000000000000" pitchFamily="2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Spomendan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25. prosinca</a:t>
            </a:r>
          </a:p>
        </p:txBody>
      </p:sp>
    </p:spTree>
    <p:extLst>
      <p:ext uri="{BB962C8B-B14F-4D97-AF65-F5344CB8AC3E}">
        <p14:creationId xmlns:p14="http://schemas.microsoft.com/office/powerpoint/2010/main" val="3720589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1E5B14E5-473D-4F88-B78A-3CC980AB587A}"/>
              </a:ext>
            </a:extLst>
          </p:cNvPr>
          <p:cNvSpPr txBox="1"/>
          <p:nvPr/>
        </p:nvSpPr>
        <p:spPr>
          <a:xfrm>
            <a:off x="606641" y="41235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hr-HR" b="0" i="0" dirty="0">
                <a:solidFill>
                  <a:srgbClr val="000000"/>
                </a:solidFill>
                <a:effectLst/>
                <a:latin typeface="Linux Libertine"/>
              </a:rPr>
              <a:t>Sveti Mauro</a:t>
            </a:r>
          </a:p>
        </p:txBody>
      </p:sp>
      <p:graphicFrame>
        <p:nvGraphicFramePr>
          <p:cNvPr id="4" name="Tablica 3">
            <a:extLst>
              <a:ext uri="{FF2B5EF4-FFF2-40B4-BE49-F238E27FC236}">
                <a16:creationId xmlns:a16="http://schemas.microsoft.com/office/drawing/2014/main" id="{DF4D9B6C-41E8-434E-9DA7-721BB09D2B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589222"/>
              </p:ext>
            </p:extLst>
          </p:nvPr>
        </p:nvGraphicFramePr>
        <p:xfrm>
          <a:off x="642152" y="1693989"/>
          <a:ext cx="6096000" cy="2377440"/>
        </p:xfrm>
        <a:graphic>
          <a:graphicData uri="http://schemas.openxmlformats.org/drawingml/2006/table">
            <a:tbl>
              <a:tblPr/>
              <a:tblGrid>
                <a:gridCol w="1595021">
                  <a:extLst>
                    <a:ext uri="{9D8B030D-6E8A-4147-A177-3AD203B41FA5}">
                      <a16:colId xmlns:a16="http://schemas.microsoft.com/office/drawing/2014/main" val="1343103180"/>
                    </a:ext>
                  </a:extLst>
                </a:gridCol>
                <a:gridCol w="4500979">
                  <a:extLst>
                    <a:ext uri="{9D8B030D-6E8A-4147-A177-3AD203B41FA5}">
                      <a16:colId xmlns:a16="http://schemas.microsoft.com/office/drawing/2014/main" val="562428473"/>
                    </a:ext>
                  </a:extLst>
                </a:gridCol>
              </a:tblGrid>
              <a:tr h="383937">
                <a:tc>
                  <a:txBody>
                    <a:bodyPr/>
                    <a:lstStyle/>
                    <a:p>
                      <a:pPr fontAlgn="t"/>
                      <a:r>
                        <a:rPr lang="hr-HR">
                          <a:solidFill>
                            <a:schemeClr val="tx1"/>
                          </a:solidFill>
                          <a:effectLst/>
                        </a:rPr>
                        <a:t>Rođen</a:t>
                      </a:r>
                    </a:p>
                  </a:txBody>
                  <a:tcPr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hr-HR">
                          <a:solidFill>
                            <a:schemeClr val="tx1"/>
                          </a:solidFill>
                          <a:effectLst/>
                        </a:rPr>
                        <a:t>3. stoljeće</a:t>
                      </a:r>
                      <a:br>
                        <a:rPr lang="hr-HR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hr-HR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586637"/>
                  </a:ext>
                </a:extLst>
              </a:tr>
              <a:tr h="383937">
                <a:tc>
                  <a:txBody>
                    <a:bodyPr/>
                    <a:lstStyle/>
                    <a:p>
                      <a:pPr fontAlgn="t"/>
                      <a:r>
                        <a:rPr lang="hr-HR">
                          <a:solidFill>
                            <a:schemeClr val="tx1"/>
                          </a:solidFill>
                          <a:effectLst/>
                        </a:rPr>
                        <a:t>Preminuo</a:t>
                      </a:r>
                    </a:p>
                  </a:txBody>
                  <a:tcPr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hr-HR" dirty="0">
                          <a:solidFill>
                            <a:schemeClr val="tx1"/>
                          </a:solidFill>
                          <a:effectLst/>
                        </a:rPr>
                        <a:t>kasno 3. stoljeće</a:t>
                      </a:r>
                      <a:br>
                        <a:rPr lang="hr-HR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hr-HR" u="none" strike="noStrike" dirty="0">
                          <a:solidFill>
                            <a:schemeClr val="tx1"/>
                          </a:solidFill>
                          <a:effectLst/>
                        </a:rPr>
                        <a:t>Poreč</a:t>
                      </a:r>
                      <a:endParaRPr lang="hr-HR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281135"/>
                  </a:ext>
                </a:extLst>
              </a:tr>
              <a:tr h="219392">
                <a:tc>
                  <a:txBody>
                    <a:bodyPr/>
                    <a:lstStyle/>
                    <a:p>
                      <a:pPr fontAlgn="t"/>
                      <a:r>
                        <a:rPr lang="hr-HR">
                          <a:solidFill>
                            <a:schemeClr val="tx1"/>
                          </a:solidFill>
                          <a:effectLst/>
                        </a:rPr>
                        <a:t>Spomendan</a:t>
                      </a:r>
                    </a:p>
                  </a:txBody>
                  <a:tcPr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hr-HR" u="none" strike="noStrike" dirty="0">
                          <a:solidFill>
                            <a:schemeClr val="tx1"/>
                          </a:solidFill>
                          <a:effectLst/>
                        </a:rPr>
                        <a:t>21. studenog</a:t>
                      </a:r>
                      <a:endParaRPr lang="hr-HR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360121"/>
                  </a:ext>
                </a:extLst>
              </a:tr>
              <a:tr h="219392">
                <a:tc>
                  <a:txBody>
                    <a:bodyPr/>
                    <a:lstStyle/>
                    <a:p>
                      <a:pPr fontAlgn="t"/>
                      <a:r>
                        <a:rPr lang="hr-HR">
                          <a:solidFill>
                            <a:schemeClr val="tx1"/>
                          </a:solidFill>
                          <a:effectLst/>
                        </a:rPr>
                        <a:t>Simboli</a:t>
                      </a:r>
                    </a:p>
                  </a:txBody>
                  <a:tcPr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hr-HR" dirty="0">
                          <a:solidFill>
                            <a:schemeClr val="tx1"/>
                          </a:solidFill>
                          <a:effectLst/>
                        </a:rPr>
                        <a:t>kruna mučenika u ruci</a:t>
                      </a:r>
                    </a:p>
                  </a:txBody>
                  <a:tcPr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324032"/>
                  </a:ext>
                </a:extLst>
              </a:tr>
              <a:tr h="219392">
                <a:tc>
                  <a:txBody>
                    <a:bodyPr/>
                    <a:lstStyle/>
                    <a:p>
                      <a:pPr fontAlgn="t"/>
                      <a:r>
                        <a:rPr lang="hr-HR" dirty="0">
                          <a:solidFill>
                            <a:schemeClr val="tx1"/>
                          </a:solidFill>
                          <a:effectLst/>
                        </a:rPr>
                        <a:t>Zaštitnik</a:t>
                      </a:r>
                    </a:p>
                  </a:txBody>
                  <a:tcPr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hr-HR" dirty="0">
                          <a:solidFill>
                            <a:schemeClr val="tx1"/>
                          </a:solidFill>
                          <a:effectLst/>
                        </a:rPr>
                        <a:t>Poreča</a:t>
                      </a:r>
                    </a:p>
                  </a:txBody>
                  <a:tcPr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763431"/>
                  </a:ext>
                </a:extLst>
              </a:tr>
            </a:tbl>
          </a:graphicData>
        </a:graphic>
      </p:graphicFrame>
      <p:pic>
        <p:nvPicPr>
          <p:cNvPr id="2051" name="Picture 3" descr="Sveti Mauro u Eufrazijevoj bazilici (treći s lijeva)">
            <a:extLst>
              <a:ext uri="{FF2B5EF4-FFF2-40B4-BE49-F238E27FC236}">
                <a16:creationId xmlns:a16="http://schemas.microsoft.com/office/drawing/2014/main" id="{36A3FED8-757C-43B3-842D-BD28FA6C1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171" y="781689"/>
            <a:ext cx="5766465" cy="3834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1804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9DAD1DD0-4F68-4979-B4E3-A2A4CC594E1A}"/>
              </a:ext>
            </a:extLst>
          </p:cNvPr>
          <p:cNvSpPr txBox="1"/>
          <p:nvPr/>
        </p:nvSpPr>
        <p:spPr>
          <a:xfrm>
            <a:off x="336426" y="183225"/>
            <a:ext cx="6585012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2800" b="1" dirty="0" err="1">
                <a:latin typeface="Segoe Print" panose="02000600000000000000" pitchFamily="2" charset="0"/>
              </a:rPr>
              <a:t>s</a:t>
            </a:r>
            <a:r>
              <a:rPr lang="hr-HR" sz="2800" b="1" i="0" dirty="0" err="1">
                <a:effectLst/>
                <a:latin typeface="Segoe Print" panose="02000600000000000000" pitchFamily="2" charset="0"/>
              </a:rPr>
              <a:t>v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 Irenej, 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800" dirty="0">
                <a:latin typeface="Segoe Print" panose="02000600000000000000" pitchFamily="2" charset="0"/>
              </a:rPr>
              <a:t>srijemski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 </a:t>
            </a:r>
            <a:r>
              <a:rPr lang="hr-HR" sz="2800" dirty="0">
                <a:latin typeface="Segoe Print" panose="02000600000000000000" pitchFamily="2" charset="0"/>
              </a:rPr>
              <a:t>mučenik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 (</a:t>
            </a:r>
            <a:r>
              <a:rPr lang="hr-HR" sz="2800" dirty="0">
                <a:latin typeface="Segoe Print" panose="02000600000000000000" pitchFamily="2" charset="0"/>
              </a:rPr>
              <a:t>?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 – </a:t>
            </a:r>
            <a:r>
              <a:rPr lang="hr-HR" sz="2800" dirty="0" err="1">
                <a:latin typeface="Segoe Print" panose="02000600000000000000" pitchFamily="2" charset="0"/>
              </a:rPr>
              <a:t>Sirmij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, </a:t>
            </a:r>
            <a:r>
              <a:rPr lang="hr-HR" sz="2800" dirty="0">
                <a:latin typeface="Segoe Print" panose="02000600000000000000" pitchFamily="2" charset="0"/>
              </a:rPr>
              <a:t>6. IV. 304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). Biskup </a:t>
            </a:r>
            <a:r>
              <a:rPr lang="hr-HR" sz="2800" b="0" i="0" dirty="0" err="1">
                <a:effectLst/>
                <a:latin typeface="Segoe Print" panose="02000600000000000000" pitchFamily="2" charset="0"/>
              </a:rPr>
              <a:t>Sirmija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 (danas Srijemska Mitrovica); mučen i bačen u Savu. U srednjem su vijeku na desnoj obali Save iskopani ostatci vjerojatno njegove bazilike. Prikazuje se kao metropolit s knjigom i perom ili kao mladić, gol do pojasa, kako kleči uzdignutih ruku u molitvi pred smaknuće.</a:t>
            </a:r>
            <a:endParaRPr lang="hr-HR" sz="2800" dirty="0">
              <a:latin typeface="Segoe Print" panose="02000600000000000000" pitchFamily="2" charset="0"/>
            </a:endParaRPr>
          </a:p>
        </p:txBody>
      </p:sp>
      <p:pic>
        <p:nvPicPr>
          <p:cNvPr id="3074" name="Picture 2" descr="biskup u Sirmiumu i mučenik">
            <a:extLst>
              <a:ext uri="{FF2B5EF4-FFF2-40B4-BE49-F238E27FC236}">
                <a16:creationId xmlns:a16="http://schemas.microsoft.com/office/drawing/2014/main" id="{7CF66291-5F01-4EEE-8FAA-1F17F0FE4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199" y="1448000"/>
            <a:ext cx="3559127" cy="3505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8514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niOkvir 4">
            <a:extLst>
              <a:ext uri="{FF2B5EF4-FFF2-40B4-BE49-F238E27FC236}">
                <a16:creationId xmlns:a16="http://schemas.microsoft.com/office/drawing/2014/main" id="{A1CFDBDC-B961-4816-8F88-3E5C9B667BFF}"/>
              </a:ext>
            </a:extLst>
          </p:cNvPr>
          <p:cNvSpPr txBox="1"/>
          <p:nvPr/>
        </p:nvSpPr>
        <p:spPr>
          <a:xfrm>
            <a:off x="215281" y="363023"/>
            <a:ext cx="7117674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hr-HR" sz="2800" i="0" dirty="0" err="1">
                <a:effectLst/>
                <a:latin typeface="Segoe Print" panose="02000600000000000000" pitchFamily="2" charset="0"/>
              </a:rPr>
              <a:t>Demetrije</a:t>
            </a:r>
            <a:r>
              <a:rPr lang="hr-HR" sz="2800" i="0" dirty="0">
                <a:effectLst/>
                <a:latin typeface="Segoe Print" panose="02000600000000000000" pitchFamily="2" charset="0"/>
              </a:rPr>
              <a:t> Srijemski ili Solunski, </a:t>
            </a:r>
          </a:p>
          <a:p>
            <a:pPr algn="l"/>
            <a:endParaRPr lang="hr-HR" sz="2800" dirty="0">
              <a:latin typeface="Segoe Print" panose="02000600000000000000" pitchFamily="2" charset="0"/>
            </a:endParaRPr>
          </a:p>
          <a:p>
            <a:pPr algn="l"/>
            <a:r>
              <a:rPr lang="hr-HR" sz="2800" i="0" dirty="0">
                <a:effectLst/>
                <a:latin typeface="Segoe Print" panose="02000600000000000000" pitchFamily="2" charset="0"/>
              </a:rPr>
              <a:t>svetac, đakon, mučenik, zaštitnik Srijemske biskupije. </a:t>
            </a:r>
          </a:p>
          <a:p>
            <a:pPr algn="l"/>
            <a:r>
              <a:rPr lang="hr-HR" sz="2800" dirty="0">
                <a:latin typeface="Segoe Print" panose="02000600000000000000" pitchFamily="2" charset="0"/>
              </a:rPr>
              <a:t>Rođenje</a:t>
            </a:r>
            <a:r>
              <a:rPr lang="hr-HR" sz="2800" i="0" dirty="0">
                <a:effectLst/>
                <a:latin typeface="Segoe Print" panose="02000600000000000000" pitchFamily="2" charset="0"/>
              </a:rPr>
              <a:t>: 270. po. Kr., </a:t>
            </a:r>
            <a:r>
              <a:rPr lang="hr-HR" sz="2800" dirty="0">
                <a:latin typeface="Segoe Print" panose="02000600000000000000" pitchFamily="2" charset="0"/>
              </a:rPr>
              <a:t>Solun, Grčka</a:t>
            </a:r>
            <a:endParaRPr lang="hr-HR" sz="280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dirty="0">
                <a:latin typeface="Segoe Print" panose="02000600000000000000" pitchFamily="2" charset="0"/>
              </a:rPr>
              <a:t>Preminuo</a:t>
            </a:r>
            <a:r>
              <a:rPr lang="hr-HR" sz="2800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dirty="0">
                <a:latin typeface="Segoe Print" panose="02000600000000000000" pitchFamily="2" charset="0"/>
              </a:rPr>
              <a:t>Solun, Grčka</a:t>
            </a:r>
            <a:endParaRPr lang="hr-HR" sz="280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dirty="0">
                <a:latin typeface="Segoe Print" panose="02000600000000000000" pitchFamily="2" charset="0"/>
              </a:rPr>
              <a:t>Puno ime</a:t>
            </a:r>
            <a:r>
              <a:rPr lang="hr-HR" sz="2800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i="0" dirty="0" err="1">
                <a:effectLst/>
                <a:latin typeface="Segoe Print" panose="02000600000000000000" pitchFamily="2" charset="0"/>
              </a:rPr>
              <a:t>Demetrios</a:t>
            </a:r>
            <a:r>
              <a:rPr lang="hr-HR" sz="2800" i="0" dirty="0">
                <a:effectLst/>
                <a:latin typeface="Segoe Print" panose="02000600000000000000" pitchFamily="2" charset="0"/>
              </a:rPr>
              <a:t> </a:t>
            </a:r>
            <a:r>
              <a:rPr lang="hr-HR" sz="2800" i="0" dirty="0" err="1">
                <a:effectLst/>
                <a:latin typeface="Segoe Print" panose="02000600000000000000" pitchFamily="2" charset="0"/>
              </a:rPr>
              <a:t>of</a:t>
            </a:r>
            <a:r>
              <a:rPr lang="hr-HR" sz="2800" i="0" dirty="0">
                <a:effectLst/>
                <a:latin typeface="Segoe Print" panose="02000600000000000000" pitchFamily="2" charset="0"/>
              </a:rPr>
              <a:t> </a:t>
            </a:r>
            <a:r>
              <a:rPr lang="hr-HR" sz="2800" i="0" dirty="0" err="1">
                <a:effectLst/>
                <a:latin typeface="Segoe Print" panose="02000600000000000000" pitchFamily="2" charset="0"/>
              </a:rPr>
              <a:t>Thessaloniki</a:t>
            </a:r>
            <a:endParaRPr lang="hr-HR" sz="280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dirty="0">
                <a:latin typeface="Segoe Print" panose="02000600000000000000" pitchFamily="2" charset="0"/>
              </a:rPr>
              <a:t>Mjesto pogreba</a:t>
            </a:r>
            <a:r>
              <a:rPr lang="hr-HR" sz="2800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dirty="0">
                <a:latin typeface="Segoe Print" panose="02000600000000000000" pitchFamily="2" charset="0"/>
              </a:rPr>
              <a:t>Crkva svetog Dimitrija, Solun, Grčka</a:t>
            </a:r>
            <a:endParaRPr lang="hr-HR" sz="280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dirty="0">
                <a:latin typeface="Segoe Print" panose="02000600000000000000" pitchFamily="2" charset="0"/>
              </a:rPr>
              <a:t>Slavi se u</a:t>
            </a:r>
            <a:r>
              <a:rPr lang="hr-HR" sz="2800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dirty="0">
                <a:latin typeface="Segoe Print" panose="02000600000000000000" pitchFamily="2" charset="0"/>
              </a:rPr>
              <a:t>Rimokatolička Crkva</a:t>
            </a:r>
            <a:r>
              <a:rPr lang="hr-HR" sz="2800" i="0" dirty="0">
                <a:effectLst/>
                <a:latin typeface="Segoe Print" panose="02000600000000000000" pitchFamily="2" charset="0"/>
              </a:rPr>
              <a:t>; </a:t>
            </a:r>
            <a:r>
              <a:rPr lang="hr-HR" sz="2800" dirty="0">
                <a:latin typeface="Segoe Print" panose="02000600000000000000" pitchFamily="2" charset="0"/>
              </a:rPr>
              <a:t>Pravoslavna</a:t>
            </a:r>
            <a:r>
              <a:rPr lang="hr-HR" sz="2800" i="0" dirty="0">
                <a:effectLst/>
                <a:latin typeface="Segoe Print" panose="02000600000000000000" pitchFamily="2" charset="0"/>
              </a:rPr>
              <a:t> Crkva</a:t>
            </a:r>
          </a:p>
          <a:p>
            <a:pPr algn="l"/>
            <a:r>
              <a:rPr lang="hr-HR" sz="2800" dirty="0">
                <a:latin typeface="Segoe Print" panose="02000600000000000000" pitchFamily="2" charset="0"/>
              </a:rPr>
              <a:t>Zaštita</a:t>
            </a:r>
            <a:r>
              <a:rPr lang="hr-HR" sz="2800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dirty="0">
                <a:latin typeface="Segoe Print" panose="02000600000000000000" pitchFamily="2" charset="0"/>
              </a:rPr>
              <a:t>Solun</a:t>
            </a:r>
            <a:r>
              <a:rPr lang="hr-HR" sz="2800" i="0" dirty="0">
                <a:effectLst/>
                <a:latin typeface="Segoe Print" panose="02000600000000000000" pitchFamily="2" charset="0"/>
              </a:rPr>
              <a:t>, </a:t>
            </a:r>
            <a:r>
              <a:rPr lang="hr-HR" sz="2800" dirty="0">
                <a:latin typeface="Segoe Print" panose="02000600000000000000" pitchFamily="2" charset="0"/>
              </a:rPr>
              <a:t>Sibir</a:t>
            </a:r>
            <a:r>
              <a:rPr lang="hr-HR" sz="2800" i="0" dirty="0">
                <a:effectLst/>
                <a:latin typeface="Segoe Print" panose="02000600000000000000" pitchFamily="2" charset="0"/>
              </a:rPr>
              <a:t>, </a:t>
            </a:r>
            <a:r>
              <a:rPr lang="hr-HR" sz="2800" dirty="0">
                <a:latin typeface="Segoe Print" panose="02000600000000000000" pitchFamily="2" charset="0"/>
              </a:rPr>
              <a:t>Srijemska Mitrovica</a:t>
            </a:r>
            <a:endParaRPr lang="hr-HR" sz="2800" i="0" dirty="0">
              <a:effectLst/>
              <a:latin typeface="Segoe Print" panose="02000600000000000000" pitchFamily="2" charset="0"/>
            </a:endParaRPr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BC57F78A-6672-4AFF-AF40-784DFD480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1338" y="3521391"/>
            <a:ext cx="5309544" cy="2843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165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9403868B-B10B-4680-8245-A96643CA1579}"/>
              </a:ext>
            </a:extLst>
          </p:cNvPr>
          <p:cNvSpPr txBox="1"/>
          <p:nvPr/>
        </p:nvSpPr>
        <p:spPr>
          <a:xfrm>
            <a:off x="605900" y="698661"/>
            <a:ext cx="60945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2800" b="0" i="0" dirty="0">
                <a:effectLst/>
                <a:latin typeface="Segoe Print" panose="02000600000000000000" pitchFamily="2" charset="0"/>
              </a:rPr>
              <a:t>Sveti </a:t>
            </a:r>
            <a:r>
              <a:rPr lang="hr-HR" sz="2800" b="0" i="0" dirty="0" err="1">
                <a:effectLst/>
                <a:latin typeface="Segoe Print" panose="02000600000000000000" pitchFamily="2" charset="0"/>
              </a:rPr>
              <a:t>Venancije</a:t>
            </a:r>
            <a:endParaRPr lang="hr-HR" sz="2800" dirty="0">
              <a:latin typeface="Segoe Print" panose="02000600000000000000" pitchFamily="2" charset="0"/>
            </a:endParaRP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1F8D0645-9021-438C-A815-B921DCEC5589}"/>
              </a:ext>
            </a:extLst>
          </p:cNvPr>
          <p:cNvSpPr txBox="1"/>
          <p:nvPr/>
        </p:nvSpPr>
        <p:spPr>
          <a:xfrm>
            <a:off x="356215" y="1749625"/>
            <a:ext cx="6593889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hr-HR" sz="2800" b="0" i="0" dirty="0">
                <a:effectLst/>
                <a:latin typeface="Segoe Print" panose="02000600000000000000" pitchFamily="2" charset="0"/>
              </a:rPr>
              <a:t>Sveti </a:t>
            </a:r>
            <a:r>
              <a:rPr lang="hr-HR" sz="2800" b="0" i="0" dirty="0" err="1">
                <a:effectLst/>
                <a:latin typeface="Segoe Print" panose="02000600000000000000" pitchFamily="2" charset="0"/>
              </a:rPr>
              <a:t>Venancije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, salonitanski biskup, kršćanski mučenik i svetac Rimokatoličke Crkve. Po nekima je bio biskup u </a:t>
            </a:r>
            <a:r>
              <a:rPr lang="hr-HR" sz="2800" b="0" i="0" dirty="0" err="1">
                <a:effectLst/>
                <a:latin typeface="Segoe Print" panose="02000600000000000000" pitchFamily="2" charset="0"/>
              </a:rPr>
              <a:t>Delminiju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. Došao je iz Rima u Dalmaciju širiti kršćansku vjeru. 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Umro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 je mučeničkom smrću negdje 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u unutrašnjosti Dalmacije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 za vrijeme rimskih progona kršćana. </a:t>
            </a:r>
          </a:p>
          <a:p>
            <a:pPr algn="l"/>
            <a:r>
              <a:rPr lang="hr-HR" sz="2800" b="1" dirty="0">
                <a:latin typeface="Segoe Print" panose="02000600000000000000" pitchFamily="2" charset="0"/>
              </a:rPr>
              <a:t>Rođenje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dirty="0">
                <a:latin typeface="Segoe Print" panose="02000600000000000000" pitchFamily="2" charset="0"/>
              </a:rPr>
              <a:t>Rimsko Carstvo</a:t>
            </a:r>
            <a:endParaRPr lang="hr-HR" sz="2800" b="0" i="0" dirty="0">
              <a:effectLst/>
              <a:latin typeface="Segoe Print" panose="02000600000000000000" pitchFamily="2" charset="0"/>
            </a:endParaRPr>
          </a:p>
        </p:txBody>
      </p:sp>
      <p:pic>
        <p:nvPicPr>
          <p:cNvPr id="4098" name="Picture 2" descr="Župa svetog Nikole biskupa - Jastrebarsko - Svetac dana">
            <a:extLst>
              <a:ext uri="{FF2B5EF4-FFF2-40B4-BE49-F238E27FC236}">
                <a16:creationId xmlns:a16="http://schemas.microsoft.com/office/drawing/2014/main" id="{12D0C3D6-8B94-4C22-83A3-6F2C032D94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0975" y="883327"/>
            <a:ext cx="3289157" cy="4688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30449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479</Words>
  <Application>Microsoft Office PowerPoint</Application>
  <PresentationFormat>Široki zaslon</PresentationFormat>
  <Paragraphs>67</Paragraphs>
  <Slides>8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Linux Libertine</vt:lpstr>
      <vt:lpstr>Segoe Print</vt:lpstr>
      <vt:lpstr>Tema sustava Office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JOSIP JELUŠIĆ</dc:creator>
  <cp:lastModifiedBy>Josip Jelušić</cp:lastModifiedBy>
  <cp:revision>9</cp:revision>
  <dcterms:created xsi:type="dcterms:W3CDTF">2021-01-27T09:26:33Z</dcterms:created>
  <dcterms:modified xsi:type="dcterms:W3CDTF">2022-01-12T16:09:08Z</dcterms:modified>
</cp:coreProperties>
</file>