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8" r:id="rId4"/>
    <p:sldId id="259" r:id="rId5"/>
    <p:sldId id="256" r:id="rId6"/>
    <p:sldId id="260" r:id="rId7"/>
    <p:sldId id="267" r:id="rId8"/>
    <p:sldId id="268" r:id="rId9"/>
    <p:sldId id="261" r:id="rId10"/>
    <p:sldId id="271" r:id="rId11"/>
    <p:sldId id="269" r:id="rId12"/>
    <p:sldId id="262" r:id="rId13"/>
    <p:sldId id="263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B17204-A064-4F97-8451-90762E085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D554C9C-513A-48B3-887A-EFA1FC6C9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365A2E5-5683-414B-808F-9BAF47CA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B1C0887-23B3-4490-8FB9-B35666CF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191BBFD-4AA0-4ABC-9A15-FC5AD87C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656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3202B8-498D-46FB-AB24-D12AD28C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13A516A-26AB-4726-A7F0-BD0956A96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5B1E153-6BB9-47C8-8296-95AD01D2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6F0144C-7EF1-4D95-98B5-164418BA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DA391BE-E88E-4C26-BDAE-C3F0D939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704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E7FD607-8B17-4359-92FB-62FCC8AD7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C25BC63-F557-423F-B0EC-6C0BF0726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04D6CAC-631F-4722-ACDC-7680BDCD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AF14C08-89EF-4F4A-B18F-AD95A352F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93924CF-A35B-4AB2-8599-70269C13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52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2B91FD-F270-450B-943A-FF4B1A50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1B5D0C-4DF9-4511-8B0F-8434DE302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D18AEA9-ED68-4EEF-9CC7-6804BEC10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BDD37A0-07AC-4D3F-AA4C-9B6E029B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71C0D42-B531-40F7-BA54-F57565EA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134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1ECE65-3B3C-4E8F-8A02-FF1CC114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DE5696D-49DA-41F5-B1B7-973D67722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F72720C-B7EF-4824-AD50-DEA7B798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5B3A24F-1936-4ED3-A353-E7D9432F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850531D-0DC8-45C0-8EBD-9CBF9136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66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A1305B-F511-4D64-ADE0-1AF8C179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FCA5212-C12A-4940-8CB8-23E17B355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53C3C13-4CAB-451D-B991-D7F80894C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DD581C2-D46D-4471-ABE6-B4B9359A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9A27AF2-E23D-4B14-ABED-814776C0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9C3EDF5-B62A-404B-AAFA-ACEE2648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070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EAF229-5ED6-4955-A49F-CC7E4989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CC2EADE-9EAB-4F4A-945B-8801D6F6E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5AD95C7-B2CB-4E6C-B25A-D9AF1936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FF9CF83-44CC-46E2-AE7A-078050901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227D461-7C14-41B9-8410-9516014D4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930D896-E727-4123-B0D5-4969CA33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7CBADB7-7D94-4618-8D62-46CA18FC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FBAB08F-3AAF-4320-9D22-7A7F239E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199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FF6BFC-A61C-40E7-9FDA-F7DB9D5B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50DE3E2-6E6C-4762-8B63-4F7FF22E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3EEB370-059A-4D6B-97E1-0A33F06BC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D65DAD3-20AC-4BE1-ABE3-E3F7B45F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505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F595C9A-9AE8-4F28-A549-BEDF5CEF4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4AD02CE-B8FD-470E-B98C-2F146A0F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34EF9B0-32C1-4022-8838-66E7559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0212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76F8FA-4BD9-43E4-9F4F-E8906C03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46342B7-CC37-4A76-9BB2-69B626134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6B56E28-3E12-4FB4-B4B0-C48256A3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E6ED660-CD63-4696-BC7A-CC838C21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015B95B-C747-4752-A4C9-6E87C44E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37E44FA-38DD-4335-8363-4DC7D164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693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44BAD7-543C-4D67-9E12-A1EB38F6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1E3E0D5-A97D-41B9-B75F-F6FEC1A0C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FF61148-D489-4AF1-A829-B154C6E87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8BD3826-35E5-470A-A32A-00EC1D88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C71DA69-F23D-4FEC-A1B1-5D4ED4AC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10C3389-5FDE-486D-81E4-4981A36B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081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05CE3B4-3FCD-4AB6-B32B-490319E4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E23D712-E631-480E-95BD-0746F608C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D2AF45A-86C8-4267-9E57-C534C8508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FD1D4-7369-40AF-BD66-7B09F0F610BA}" type="datetimeFigureOut">
              <a:rPr lang="hr-HR" smtClean="0"/>
              <a:t>23.1.2023.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121AD57-446D-443D-9392-7F68EDDAC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9884415-E600-4DAD-8953-539D4DC08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157A1-DA4A-46CC-9963-AFFA1892C89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133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Tv%20kalendar_%20papa%20Lav%20deseti%20prozvao%20Hrvatsku%20PREDZI&#272;EM%20KR&#352;&#262;ANSTVA.avi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39DADA8-0067-4DB1-850F-DBF6EFAAA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634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3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9AB91AB6-62CB-4B91-899C-C910F7DAF293}"/>
              </a:ext>
            </a:extLst>
          </p:cNvPr>
          <p:cNvSpPr txBox="1"/>
          <p:nvPr/>
        </p:nvSpPr>
        <p:spPr>
          <a:xfrm>
            <a:off x="62144" y="62481"/>
            <a:ext cx="1219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-utjecaj na vjerski život u srednjem vijeku imale su i žene:</a:t>
            </a:r>
          </a:p>
          <a:p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	-kraljica Jelena, opatica Čika</a:t>
            </a:r>
          </a:p>
          <a:p>
            <a:endParaRPr lang="hr-H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-vjerski i društveni život Hrvata uključuje i kršćanstvo u srednjovjekovnoj Bosni:</a:t>
            </a:r>
          </a:p>
          <a:p>
            <a:endParaRPr lang="hr-H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	-11. st. – prva bosanska biskupija</a:t>
            </a:r>
          </a:p>
          <a:p>
            <a:endParaRPr lang="hr-H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	-13. st. - bosanski se biskup preselio u Đakovo</a:t>
            </a:r>
          </a:p>
        </p:txBody>
      </p:sp>
    </p:spTree>
    <p:extLst>
      <p:ext uri="{BB962C8B-B14F-4D97-AF65-F5344CB8AC3E}">
        <p14:creationId xmlns:p14="http://schemas.microsoft.com/office/powerpoint/2010/main" val="1086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43A982CB-77FF-4FC5-BF9F-6C20B7DC8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2" y="188913"/>
            <a:ext cx="12123938" cy="50167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4000" b="1" dirty="0">
                <a:latin typeface="Arial" charset="0"/>
                <a:cs typeface="Arial" charset="0"/>
              </a:rPr>
              <a:t>Hrvatska - predziđe kršćanstva</a:t>
            </a:r>
          </a:p>
          <a:p>
            <a:pPr>
              <a:defRPr/>
            </a:pPr>
            <a:endParaRPr lang="hr-HR" sz="4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r-HR" sz="4000" dirty="0">
                <a:latin typeface="Arial" charset="0"/>
                <a:cs typeface="Arial" charset="0"/>
              </a:rPr>
              <a:t>-pod turskom vlašću težak položaj katolika (Hrvata) </a:t>
            </a:r>
          </a:p>
          <a:p>
            <a:pPr>
              <a:defRPr/>
            </a:pPr>
            <a:endParaRPr lang="hr-HR" sz="4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r-HR" sz="4000" dirty="0">
                <a:latin typeface="Arial" charset="0"/>
                <a:cs typeface="Arial" charset="0"/>
              </a:rPr>
              <a:t>-dio prisiljen iseliti, dio prelazi na islam </a:t>
            </a:r>
          </a:p>
          <a:p>
            <a:pPr>
              <a:defRPr/>
            </a:pPr>
            <a:endParaRPr lang="hr-HR" sz="4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r-HR" sz="4000" dirty="0">
                <a:latin typeface="Arial" charset="0"/>
                <a:cs typeface="Arial" charset="0"/>
              </a:rPr>
              <a:t>-svojom hrabrošću i vjerom Hrvati spriječili daljnji prodor Turaka – „predziđe kršćanstva”</a:t>
            </a:r>
          </a:p>
        </p:txBody>
      </p:sp>
      <p:sp>
        <p:nvSpPr>
          <p:cNvPr id="5123" name="AutoShape 5">
            <a:hlinkClick r:id="rId2" action="ppaction://hlinkfile" highlightClick="1"/>
            <a:extLst>
              <a:ext uri="{FF2B5EF4-FFF2-40B4-BE49-F238E27FC236}">
                <a16:creationId xmlns:a16="http://schemas.microsoft.com/office/drawing/2014/main" id="{32B2FCE6-ED8B-41B2-80E4-D6CE0AC3D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4508500"/>
            <a:ext cx="3673475" cy="433388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RS" altLang="sr-Latn-RS" sz="40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63F7FC74-0D09-46D5-B3C9-C7C8A83D1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82296"/>
            <a:ext cx="12181457" cy="6775704"/>
          </a:xfrm>
          <a:prstGeom prst="rect">
            <a:avLst/>
          </a:prstGeom>
        </p:spPr>
      </p:pic>
      <p:sp>
        <p:nvSpPr>
          <p:cNvPr id="4" name="Pravokutnik 3">
            <a:hlinkClick r:id="rId3" action="ppaction://hlinksldjump"/>
            <a:extLst>
              <a:ext uri="{FF2B5EF4-FFF2-40B4-BE49-F238E27FC236}">
                <a16:creationId xmlns:a16="http://schemas.microsoft.com/office/drawing/2014/main" id="{F54C5F67-E4FF-4574-8834-DBE2AF44E6D1}"/>
              </a:ext>
            </a:extLst>
          </p:cNvPr>
          <p:cNvSpPr/>
          <p:nvPr/>
        </p:nvSpPr>
        <p:spPr>
          <a:xfrm>
            <a:off x="10049522" y="6090082"/>
            <a:ext cx="2131934" cy="767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8065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771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6E9D9656-1B41-41E6-B310-0A684D66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083" y="0"/>
            <a:ext cx="11913833" cy="206211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2F149CC-3046-40F4-B021-885A39F46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083" y="2267179"/>
            <a:ext cx="8745314" cy="10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05DF5E8-309D-46D9-85B0-6442A29D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1D78E5F-6A76-4803-B121-C061DC68F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2" y="5814873"/>
            <a:ext cx="11693648" cy="111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4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EB1379A-6FAA-4C5D-BAB2-E1CE5BB7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D5DCD2F-35C2-4DA8-8D6B-024F4341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2" y="5814873"/>
            <a:ext cx="11693648" cy="111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43865CA4-9AAD-4365-8ED2-04B19EC63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75" y="976545"/>
            <a:ext cx="11428521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/>
              <a:t>-</a:t>
            </a:r>
            <a:r>
              <a:rPr lang="hr-HR" altLang="sr-Latn-RS" sz="3600" dirty="0" err="1"/>
              <a:t>grgurovska</a:t>
            </a:r>
            <a:r>
              <a:rPr lang="hr-HR" altLang="sr-Latn-RS" sz="3600" dirty="0"/>
              <a:t> reforma – papa </a:t>
            </a:r>
            <a:r>
              <a:rPr lang="hr-HR" altLang="sr-Latn-RS" sz="3600" b="1" dirty="0"/>
              <a:t>Grgur VII.</a:t>
            </a:r>
            <a:r>
              <a:rPr lang="hr-HR" altLang="sr-Latn-RS" sz="3600" dirty="0"/>
              <a:t> (1073. – 1085.)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/>
              <a:t>-hrvatski kralj Dmitar </a:t>
            </a:r>
            <a:r>
              <a:rPr lang="hr-HR" altLang="sr-Latn-RS" sz="3600" b="1" dirty="0"/>
              <a:t>Zvonimir</a:t>
            </a:r>
            <a:r>
              <a:rPr lang="hr-HR" altLang="sr-Latn-RS" sz="3600" dirty="0"/>
              <a:t> (1075. – 1089.) -predvodi temeljitu obnovu Crkve i društva u Hrvatskoj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/>
              <a:t>– Zvonimirova </a:t>
            </a:r>
            <a:r>
              <a:rPr lang="hr-HR" altLang="sr-Latn-RS" sz="3600" dirty="0" err="1"/>
              <a:t>zavjernica</a:t>
            </a:r>
            <a:endParaRPr lang="hr-HR" altLang="sr-Latn-RS" sz="36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/>
              <a:t>-kralj Zvonimir nazvan „sveti i dobri kralj”</a:t>
            </a:r>
          </a:p>
        </p:txBody>
      </p:sp>
      <p:sp>
        <p:nvSpPr>
          <p:cNvPr id="2" name="Pravokutnik 1">
            <a:hlinkClick r:id="rId2" action="ppaction://hlinksldjump"/>
            <a:extLst>
              <a:ext uri="{FF2B5EF4-FFF2-40B4-BE49-F238E27FC236}">
                <a16:creationId xmlns:a16="http://schemas.microsoft.com/office/drawing/2014/main" id="{2A685FA0-19D5-4DB0-A1A2-A67609E20405}"/>
              </a:ext>
            </a:extLst>
          </p:cNvPr>
          <p:cNvSpPr/>
          <p:nvPr/>
        </p:nvSpPr>
        <p:spPr>
          <a:xfrm>
            <a:off x="3731705" y="3318847"/>
            <a:ext cx="2087563" cy="576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B052674-42A8-4EC8-9020-9AA01F7E1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4594" y="0"/>
            <a:ext cx="8745314" cy="1053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B3553BA-DF98-4BB6-B7F4-5D64EB577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7021891-F4A4-4C3B-B08E-59124F5BE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2" y="5814873"/>
            <a:ext cx="11693648" cy="111414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05E313D-73F0-43EF-B128-7EFA5605C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239" y="641087"/>
            <a:ext cx="991803" cy="9239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B8A6B48-4B1C-45B6-8294-79A9FC555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198" y="2200275"/>
            <a:ext cx="1288464" cy="6286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0D3C35E-BC6B-40B8-8C05-9D6246669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042" y="4550960"/>
            <a:ext cx="1381958" cy="5715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F04D866-8BFA-4323-974B-098BAF964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764" y="2078761"/>
            <a:ext cx="920781" cy="8286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4AC538B-1AFA-4832-8F55-2DA46B3B0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7600" y="4622397"/>
            <a:ext cx="109805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8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4344EFAD-32C6-457C-9BE8-24CF7CCE6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 dirty="0"/>
              <a:t>-</a:t>
            </a:r>
            <a:r>
              <a:rPr lang="hr-HR" altLang="sr-Latn-RS" sz="3600" b="1" dirty="0"/>
              <a:t>bratovštine</a:t>
            </a:r>
            <a:r>
              <a:rPr lang="hr-HR" altLang="sr-Latn-RS" sz="3600" dirty="0"/>
              <a:t> – udruge vjernika laika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 dirty="0"/>
              <a:t>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 dirty="0"/>
              <a:t>			- tijekom povijesti imale vrlo 			važnu vjersku, društvenu i 				kulturnu ulogu (njegovanje 			pobožnosti i kulturnih običaja 			te pružanje socijalne zaštite)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 dirty="0"/>
              <a:t>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 dirty="0"/>
              <a:t>			- staleška udruženja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4560A757-6A33-4117-B9A7-32EDBE066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4451"/>
            <a:ext cx="9396413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/>
              <a:t>-</a:t>
            </a:r>
            <a:r>
              <a:rPr lang="hr-HR" altLang="sr-Latn-RS" sz="3600" b="1"/>
              <a:t>biskupije</a:t>
            </a:r>
            <a:r>
              <a:rPr lang="hr-HR" altLang="sr-Latn-RS" sz="36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/>
              <a:t>		-imale važnu ulogu u vjerskom i    	       		društvenom životu srednjovjekovne 			Hrvatske (središta crkvenog, 				društvenog i kulturnog života)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/>
              <a:t>		-prvenstvo splitske nadbiskupije 			(od 928.)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/>
              <a:t>		-splitski nadbiskup „primas 				Dalmacije i cijele Hrvatske”		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/>
              <a:t>		-1094. g. osnovana zagrebačka 		  	biskupija (pod mađarskom 			  		crkvenom upravom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BA3498F-AACF-4A77-9580-85414BAE6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09DE32D-73B2-4CAC-AFFC-8E59EC8D7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2" y="5939161"/>
            <a:ext cx="11693648" cy="98985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365B266-7186-4E9C-9C0C-4EE67EEB2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2" y="5814873"/>
            <a:ext cx="4917027" cy="111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180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290</Words>
  <Application>Microsoft Office PowerPoint</Application>
  <PresentationFormat>Široki zaslon</PresentationFormat>
  <Paragraphs>29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13</cp:revision>
  <dcterms:created xsi:type="dcterms:W3CDTF">2021-02-02T10:06:10Z</dcterms:created>
  <dcterms:modified xsi:type="dcterms:W3CDTF">2023-01-23T13:43:27Z</dcterms:modified>
</cp:coreProperties>
</file>