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82" r:id="rId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D621649-19C7-4CC0-8934-B2F6409312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02CCB32-09BD-4E29-80ED-D03A2358F5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1CCF557-DCBB-4E6A-9417-C44122E3D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16EEF-D417-43F7-9934-8970B518C929}" type="datetimeFigureOut">
              <a:rPr lang="hr-HR" smtClean="0"/>
              <a:t>17.2.2021.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4DB03FA-7ECF-403F-9C66-656530FA1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09E1FFE-EEA8-4CEE-8098-2CF211E8E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7B79-326F-4163-B56D-D7BE929667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38999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57C7269-D929-4A58-BE4E-89111417E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022A4C30-9A64-443B-BF12-A049AF3587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B107265-F7B7-4996-BF25-49033E575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16EEF-D417-43F7-9934-8970B518C929}" type="datetimeFigureOut">
              <a:rPr lang="hr-HR" smtClean="0"/>
              <a:t>17.2.2021.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45F4555-117F-43D9-9AE6-7BA4240DB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AD0D935-D23E-4B53-B561-B8D3B2AE3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7B79-326F-4163-B56D-D7BE929667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6428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4AE1DE97-EA8E-4675-9CB9-E9B707B732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E2B002D3-DC7A-485E-8F28-2553B84B2F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FBAC842-120A-422F-8903-DC13C362F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16EEF-D417-43F7-9934-8970B518C929}" type="datetimeFigureOut">
              <a:rPr lang="hr-HR" smtClean="0"/>
              <a:t>17.2.2021.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AA83591-2A1D-438F-B4AF-02DF24F36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18967E3-FBEE-4210-A465-C3EFF4518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7B79-326F-4163-B56D-D7BE929667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619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A263AB-CB76-4247-86A0-B999CBB7A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D362ED2-8226-4F1E-B990-EF5F0A749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001C3B8-F084-4866-A6E6-7C0709BF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16EEF-D417-43F7-9934-8970B518C929}" type="datetimeFigureOut">
              <a:rPr lang="hr-HR" smtClean="0"/>
              <a:t>17.2.2021.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547FA8B-AC03-41A5-937B-82DFF2735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D686EBC-AAE8-49D8-92BD-58D6C679E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7B79-326F-4163-B56D-D7BE929667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3331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1724EEA-2453-44EE-9937-010A58B25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2B4125B0-A6E1-43C8-AEA0-18393FEBD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6F3F294-038F-4339-A2BE-5B8A15784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16EEF-D417-43F7-9934-8970B518C929}" type="datetimeFigureOut">
              <a:rPr lang="hr-HR" smtClean="0"/>
              <a:t>17.2.2021.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4874A3F-A82C-4805-8E6A-D7E3C3086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A2696CC-ACA0-4DCC-84C0-54214AC4E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7B79-326F-4163-B56D-D7BE929667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697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009CF80-B0E9-4624-87AF-57AA15DE7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AC447DF-AF6C-479D-9D43-F98EA36DA1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D1A7B71B-8E5F-49CD-971D-4BE14EC6DA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A368901B-0D42-4351-9EA7-B3E37529E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16EEF-D417-43F7-9934-8970B518C929}" type="datetimeFigureOut">
              <a:rPr lang="hr-HR" smtClean="0"/>
              <a:t>17.2.2021.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DA5AE6E4-B590-4FCD-A15C-858163993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04D5D7B9-0714-42D3-9646-E11B910B8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7B79-326F-4163-B56D-D7BE929667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8894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8E72ED0-8987-48E6-9631-7A7C48BA4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6F8A64B-0F28-415F-873C-7DF3D42090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1362F4F4-E919-4AFF-BC49-B83903A6BC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F972A249-56F7-4412-92AF-8A1E91DEF1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3BD077C3-7269-4B7F-A9EE-DF9B53CC0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3CB2EFD7-D832-4893-B68F-B8E0CC56F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16EEF-D417-43F7-9934-8970B518C929}" type="datetimeFigureOut">
              <a:rPr lang="hr-HR" smtClean="0"/>
              <a:t>17.2.2021.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ED75CFFF-EE89-4385-ABD7-A24F23A70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BF367B89-4989-4296-81BB-1ECF6FD7C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7B79-326F-4163-B56D-D7BE929667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7092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3ADBA95-CC92-451E-821F-CC1DDFAC1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5202F531-FEDC-4796-A40F-22F93F62C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16EEF-D417-43F7-9934-8970B518C929}" type="datetimeFigureOut">
              <a:rPr lang="hr-HR" smtClean="0"/>
              <a:t>17.2.2021.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B4E6FA1E-71D3-4ADF-8F77-CE82EA0B6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5F2BF3BA-62FF-4786-A84E-075D86F87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7B79-326F-4163-B56D-D7BE929667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0153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8C253B19-B2A4-4DB8-867A-55C5F9690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16EEF-D417-43F7-9934-8970B518C929}" type="datetimeFigureOut">
              <a:rPr lang="hr-HR" smtClean="0"/>
              <a:t>17.2.2021.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711C9A24-24BA-4775-9B13-D26DE73BA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9A4216BF-76E0-438A-B43F-8A2CCA56A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7B79-326F-4163-B56D-D7BE929667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66225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F5A75C2-C127-4F78-AC3F-7CFE103EB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7366012-D94B-49C3-AE32-23FF73FC4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20158FBD-578C-45C1-A099-F3B6ED6B86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6DF4E00D-D8D5-4588-A9F3-4DA36BF1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16EEF-D417-43F7-9934-8970B518C929}" type="datetimeFigureOut">
              <a:rPr lang="hr-HR" smtClean="0"/>
              <a:t>17.2.2021.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4B3C6C2C-413A-4D95-B98E-9782B251D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F1FEDE0-0D7D-4E73-8C94-D91DF0FB3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7B79-326F-4163-B56D-D7BE929667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41368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6A8DFD8-F9EF-4932-9234-3DB89E33D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1828B1DC-B49A-436A-8233-6B20980C72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D291D15A-A7FF-4C28-A7E1-E9349EEC7A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055B55E7-5ADE-48E6-BD32-1BB8456CF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16EEF-D417-43F7-9934-8970B518C929}" type="datetimeFigureOut">
              <a:rPr lang="hr-HR" smtClean="0"/>
              <a:t>17.2.2021.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33C1A0A3-C03B-4E8C-BCE7-553B45430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CED20F4-A416-434F-8E74-14FBC75C0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7B79-326F-4163-B56D-D7BE929667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66713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E1CFD7F5-CBF7-4A72-8415-9192177AC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BADDE232-FE3B-4A96-A66D-98C2E30D8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95C6BCA-D7EB-49ED-BA3F-6D9E564524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16EEF-D417-43F7-9934-8970B518C929}" type="datetimeFigureOut">
              <a:rPr lang="hr-HR" smtClean="0"/>
              <a:t>17.2.2021.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557CBEA-CD1E-45E6-9BD4-871DCA7C1E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5C9B877-F737-4141-993C-92AD41C2DC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27B79-326F-4163-B56D-D7BE929667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5799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56B1172A-1C94-4E42-A3B1-DB3F453F7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09" y="177554"/>
            <a:ext cx="12106182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hr-HR" altLang="sr-Latn-R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Segoe Print" panose="02000600000000000000" pitchFamily="2" charset="0"/>
                <a:cs typeface="Arial" charset="0"/>
              </a:rPr>
              <a:t>Crkva u Hrvata za vrijeme svjetskih ratova i poraća </a:t>
            </a:r>
          </a:p>
        </p:txBody>
      </p:sp>
      <p:sp>
        <p:nvSpPr>
          <p:cNvPr id="4099" name="Text Box 3">
            <a:extLst>
              <a:ext uri="{FF2B5EF4-FFF2-40B4-BE49-F238E27FC236}">
                <a16:creationId xmlns:a16="http://schemas.microsoft.com/office/drawing/2014/main" id="{F57BDD66-9336-4BFE-BA65-45D606887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5105" y="1148088"/>
            <a:ext cx="12214196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r-HR" altLang="sr-Latn-RS" sz="2400" dirty="0">
                <a:latin typeface="Segoe Print" panose="02000600000000000000" pitchFamily="2" charset="0"/>
              </a:rPr>
              <a:t>-Katolički pokret	-biskup Antun </a:t>
            </a:r>
            <a:r>
              <a:rPr lang="hr-HR" altLang="sr-Latn-RS" sz="2400" dirty="0" err="1">
                <a:latin typeface="Segoe Print" panose="02000600000000000000" pitchFamily="2" charset="0"/>
              </a:rPr>
              <a:t>Mahnić</a:t>
            </a:r>
            <a:endParaRPr lang="hr-HR" altLang="sr-Latn-RS" sz="2400" dirty="0">
              <a:latin typeface="Segoe Print" panose="02000600000000000000" pitchFamily="2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hr-HR" altLang="sr-Latn-RS" sz="2400" dirty="0">
                <a:latin typeface="Segoe Print" panose="02000600000000000000" pitchFamily="2" charset="0"/>
              </a:rPr>
              <a:t>			-organiziranim djelovanjem vjernika laika na sva područja 			  ljudskog života unositi kršćanske vrednote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hr-HR" altLang="sr-Latn-RS" sz="2400" dirty="0">
                <a:latin typeface="Segoe Print" panose="02000600000000000000" pitchFamily="2" charset="0"/>
              </a:rPr>
              <a:t>			-atletski klub Domagoj, Hrvatski orlovski savez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hr-HR" altLang="sr-Latn-RS" sz="2400" dirty="0">
                <a:latin typeface="Segoe Print" panose="02000600000000000000" pitchFamily="2" charset="0"/>
              </a:rPr>
              <a:t>			-bl. Ivan Merz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hr-HR" altLang="sr-Latn-RS" sz="2400" dirty="0">
                <a:latin typeface="Segoe Print" panose="02000600000000000000" pitchFamily="2" charset="0"/>
              </a:rPr>
              <a:t>-Katolička Crkva u Kraljevini Jugoslaviji: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hr-HR" altLang="sr-Latn-RS" sz="2400" dirty="0">
                <a:latin typeface="Segoe Print" panose="02000600000000000000" pitchFamily="2" charset="0"/>
              </a:rPr>
              <a:t>		-težak položaj katolika u Kraljevini Jugoslaviji (podređen položaj)</a:t>
            </a:r>
          </a:p>
          <a:p>
            <a:pPr>
              <a:spcBef>
                <a:spcPct val="50000"/>
              </a:spcBef>
              <a:buNone/>
            </a:pPr>
            <a:r>
              <a:rPr lang="hr-HR" altLang="sr-Latn-RS" sz="2400" dirty="0">
                <a:latin typeface="Segoe Print" panose="02000600000000000000" pitchFamily="2" charset="0"/>
              </a:rPr>
              <a:t>		-vlast sustavno ometala rad katoličkih škola i bolnica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>
            <a:extLst>
              <a:ext uri="{FF2B5EF4-FFF2-40B4-BE49-F238E27FC236}">
                <a16:creationId xmlns:a16="http://schemas.microsoft.com/office/drawing/2014/main" id="{E1623777-4D23-40B7-B51C-5F6F963BA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45" y="159799"/>
            <a:ext cx="91630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sr-Latn-RS" sz="2800" b="1" dirty="0" err="1">
                <a:latin typeface="Segoe Print" panose="02000600000000000000" pitchFamily="2" charset="0"/>
              </a:rPr>
              <a:t>Protiv</a:t>
            </a:r>
            <a:r>
              <a:rPr lang="de-DE" altLang="sr-Latn-RS" sz="2800" b="1" dirty="0">
                <a:latin typeface="Segoe Print" panose="02000600000000000000" pitchFamily="2" charset="0"/>
              </a:rPr>
              <a:t> </a:t>
            </a:r>
            <a:r>
              <a:rPr lang="de-DE" altLang="sr-Latn-RS" sz="2800" b="1" dirty="0" err="1">
                <a:latin typeface="Segoe Print" panose="02000600000000000000" pitchFamily="2" charset="0"/>
              </a:rPr>
              <a:t>totalitarizma</a:t>
            </a:r>
            <a:endParaRPr lang="hr-HR" altLang="sr-Latn-RS" sz="2800" b="1" dirty="0">
              <a:latin typeface="Segoe Print" panose="02000600000000000000" pitchFamily="2" charset="0"/>
            </a:endParaRPr>
          </a:p>
        </p:txBody>
      </p:sp>
      <p:sp>
        <p:nvSpPr>
          <p:cNvPr id="3" name="Pravokutnik 2">
            <a:extLst>
              <a:ext uri="{FF2B5EF4-FFF2-40B4-BE49-F238E27FC236}">
                <a16:creationId xmlns:a16="http://schemas.microsoft.com/office/drawing/2014/main" id="{49757D4A-06B6-4FE0-A85D-76DE69650B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36761"/>
            <a:ext cx="12192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dirty="0">
                <a:latin typeface="Segoe Print" panose="02000600000000000000" pitchFamily="2" charset="0"/>
              </a:rPr>
              <a:t>	</a:t>
            </a:r>
            <a:r>
              <a:rPr lang="de-DE" altLang="sr-Latn-RS" sz="2400" dirty="0">
                <a:latin typeface="Segoe Print" panose="02000600000000000000" pitchFamily="2" charset="0"/>
              </a:rPr>
              <a:t>-</a:t>
            </a:r>
            <a:r>
              <a:rPr lang="de-DE" altLang="sr-Latn-RS" sz="2400" dirty="0" err="1">
                <a:latin typeface="Segoe Print" panose="02000600000000000000" pitchFamily="2" charset="0"/>
              </a:rPr>
              <a:t>nacizam</a:t>
            </a:r>
            <a:r>
              <a:rPr lang="de-DE" altLang="sr-Latn-RS" sz="2400" dirty="0">
                <a:latin typeface="Segoe Print" panose="02000600000000000000" pitchFamily="2" charset="0"/>
              </a:rPr>
              <a:t> i </a:t>
            </a:r>
            <a:r>
              <a:rPr lang="de-DE" altLang="sr-Latn-RS" sz="2400" dirty="0" err="1">
                <a:latin typeface="Segoe Print" panose="02000600000000000000" pitchFamily="2" charset="0"/>
              </a:rPr>
              <a:t>komunizam</a:t>
            </a:r>
            <a:endParaRPr lang="hr-HR" altLang="sr-Latn-RS" sz="2400" dirty="0">
              <a:latin typeface="Segoe Print" panose="02000600000000000000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dirty="0">
                <a:latin typeface="Segoe Print" panose="02000600000000000000" pitchFamily="2" charset="0"/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dirty="0">
                <a:latin typeface="Segoe Print" panose="02000600000000000000" pitchFamily="2" charset="0"/>
              </a:rPr>
              <a:t>	</a:t>
            </a:r>
            <a:r>
              <a:rPr lang="de-DE" altLang="sr-Latn-RS" sz="2400" dirty="0">
                <a:latin typeface="Segoe Print" panose="02000600000000000000" pitchFamily="2" charset="0"/>
              </a:rPr>
              <a:t>-</a:t>
            </a:r>
            <a:r>
              <a:rPr lang="de-DE" altLang="sr-Latn-RS" sz="2400" dirty="0" err="1">
                <a:latin typeface="Segoe Print" panose="02000600000000000000" pitchFamily="2" charset="0"/>
              </a:rPr>
              <a:t>Crkva</a:t>
            </a:r>
            <a:r>
              <a:rPr lang="de-DE" altLang="sr-Latn-RS" sz="2400" dirty="0">
                <a:latin typeface="Segoe Print" panose="02000600000000000000" pitchFamily="2" charset="0"/>
              </a:rPr>
              <a:t> u </a:t>
            </a:r>
            <a:r>
              <a:rPr lang="de-DE" altLang="sr-Latn-RS" sz="2400" dirty="0" err="1">
                <a:latin typeface="Segoe Print" panose="02000600000000000000" pitchFamily="2" charset="0"/>
              </a:rPr>
              <a:t>Hrvata</a:t>
            </a:r>
            <a:r>
              <a:rPr lang="de-DE" altLang="sr-Latn-RS" sz="2400" dirty="0">
                <a:latin typeface="Segoe Print" panose="02000600000000000000" pitchFamily="2" charset="0"/>
              </a:rPr>
              <a:t> (</a:t>
            </a:r>
            <a:r>
              <a:rPr lang="de-DE" altLang="sr-Latn-RS" sz="2400" dirty="0" err="1">
                <a:latin typeface="Segoe Print" panose="02000600000000000000" pitchFamily="2" charset="0"/>
              </a:rPr>
              <a:t>hrvatski</a:t>
            </a:r>
            <a:r>
              <a:rPr lang="de-DE" altLang="sr-Latn-RS" sz="2400" dirty="0">
                <a:latin typeface="Segoe Print" panose="02000600000000000000" pitchFamily="2" charset="0"/>
              </a:rPr>
              <a:t> </a:t>
            </a:r>
            <a:r>
              <a:rPr lang="de-DE" altLang="sr-Latn-RS" sz="2400" dirty="0" err="1">
                <a:latin typeface="Segoe Print" panose="02000600000000000000" pitchFamily="2" charset="0"/>
              </a:rPr>
              <a:t>biskupi</a:t>
            </a:r>
            <a:r>
              <a:rPr lang="de-DE" altLang="sr-Latn-RS" sz="2400" dirty="0">
                <a:latin typeface="Segoe Print" panose="02000600000000000000" pitchFamily="2" charset="0"/>
              </a:rPr>
              <a:t>) </a:t>
            </a:r>
            <a:r>
              <a:rPr lang="hr-HR" altLang="sr-Latn-RS" sz="2400" dirty="0">
                <a:latin typeface="Segoe Print" panose="02000600000000000000" pitchFamily="2" charset="0"/>
              </a:rPr>
              <a:t>	</a:t>
            </a:r>
            <a:r>
              <a:rPr lang="de-DE" altLang="sr-Latn-RS" sz="2400" dirty="0" err="1">
                <a:latin typeface="Segoe Print" panose="02000600000000000000" pitchFamily="2" charset="0"/>
              </a:rPr>
              <a:t>odlučno</a:t>
            </a:r>
            <a:r>
              <a:rPr lang="de-DE" altLang="sr-Latn-RS" sz="2400" dirty="0">
                <a:latin typeface="Segoe Print" panose="02000600000000000000" pitchFamily="2" charset="0"/>
              </a:rPr>
              <a:t> se</a:t>
            </a:r>
            <a:r>
              <a:rPr lang="hr-HR" altLang="sr-Latn-RS" sz="2400" dirty="0">
                <a:latin typeface="Segoe Print" panose="02000600000000000000" pitchFamily="2" charset="0"/>
              </a:rPr>
              <a:t> </a:t>
            </a:r>
            <a:r>
              <a:rPr lang="de-DE" altLang="sr-Latn-RS" sz="2400" dirty="0" err="1">
                <a:latin typeface="Segoe Print" panose="02000600000000000000" pitchFamily="2" charset="0"/>
              </a:rPr>
              <a:t>suprostavila</a:t>
            </a:r>
            <a:r>
              <a:rPr lang="de-DE" altLang="sr-Latn-RS" sz="2400" dirty="0">
                <a:latin typeface="Segoe Print" panose="02000600000000000000" pitchFamily="2" charset="0"/>
              </a:rPr>
              <a:t> </a:t>
            </a:r>
            <a:r>
              <a:rPr lang="de-DE" altLang="sr-Latn-RS" sz="2400" dirty="0" err="1">
                <a:latin typeface="Segoe Print" panose="02000600000000000000" pitchFamily="2" charset="0"/>
              </a:rPr>
              <a:t>nacističkoj</a:t>
            </a:r>
            <a:r>
              <a:rPr lang="hr-HR" altLang="sr-Latn-RS" sz="2400" dirty="0">
                <a:latin typeface="Segoe Print" panose="02000600000000000000" pitchFamily="2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dirty="0">
                <a:latin typeface="Segoe Print" panose="02000600000000000000" pitchFamily="2" charset="0"/>
              </a:rPr>
              <a:t>	 </a:t>
            </a:r>
            <a:r>
              <a:rPr lang="de-DE" altLang="sr-Latn-RS" sz="2400" dirty="0" err="1">
                <a:latin typeface="Segoe Print" panose="02000600000000000000" pitchFamily="2" charset="0"/>
              </a:rPr>
              <a:t>ideologiji</a:t>
            </a:r>
            <a:r>
              <a:rPr lang="de-DE" altLang="sr-Latn-RS" sz="2400" dirty="0">
                <a:latin typeface="Segoe Print" panose="02000600000000000000" pitchFamily="2" charset="0"/>
              </a:rPr>
              <a:t> </a:t>
            </a:r>
            <a:r>
              <a:rPr lang="de-DE" altLang="sr-Latn-RS" sz="2400" dirty="0" err="1">
                <a:latin typeface="Segoe Print" panose="02000600000000000000" pitchFamily="2" charset="0"/>
              </a:rPr>
              <a:t>nacionalne</a:t>
            </a:r>
            <a:r>
              <a:rPr lang="de-DE" altLang="sr-Latn-RS" sz="2400" dirty="0">
                <a:latin typeface="Segoe Print" panose="02000600000000000000" pitchFamily="2" charset="0"/>
              </a:rPr>
              <a:t>, </a:t>
            </a:r>
            <a:r>
              <a:rPr lang="de-DE" altLang="sr-Latn-RS" sz="2400" dirty="0" err="1">
                <a:latin typeface="Segoe Print" panose="02000600000000000000" pitchFamily="2" charset="0"/>
              </a:rPr>
              <a:t>vjerske</a:t>
            </a:r>
            <a:r>
              <a:rPr lang="de-DE" altLang="sr-Latn-RS" sz="2400" dirty="0">
                <a:latin typeface="Segoe Print" panose="02000600000000000000" pitchFamily="2" charset="0"/>
              </a:rPr>
              <a:t> i</a:t>
            </a:r>
            <a:r>
              <a:rPr lang="hr-HR" altLang="sr-Latn-RS" sz="2400" dirty="0">
                <a:latin typeface="Segoe Print" panose="02000600000000000000" pitchFamily="2" charset="0"/>
              </a:rPr>
              <a:t> </a:t>
            </a:r>
            <a:r>
              <a:rPr lang="de-DE" altLang="sr-Latn-RS" sz="2400" dirty="0" err="1">
                <a:latin typeface="Segoe Print" panose="02000600000000000000" pitchFamily="2" charset="0"/>
              </a:rPr>
              <a:t>rasne</a:t>
            </a:r>
            <a:r>
              <a:rPr lang="de-DE" altLang="sr-Latn-RS" sz="2400" dirty="0">
                <a:latin typeface="Segoe Print" panose="02000600000000000000" pitchFamily="2" charset="0"/>
              </a:rPr>
              <a:t> </a:t>
            </a:r>
            <a:r>
              <a:rPr lang="de-DE" altLang="sr-Latn-RS" sz="2400" dirty="0" err="1">
                <a:latin typeface="Segoe Print" panose="02000600000000000000" pitchFamily="2" charset="0"/>
              </a:rPr>
              <a:t>diskriminacije</a:t>
            </a:r>
            <a:r>
              <a:rPr lang="de-DE" altLang="sr-Latn-RS" sz="2400" dirty="0">
                <a:latin typeface="Segoe Print" panose="02000600000000000000" pitchFamily="2" charset="0"/>
              </a:rPr>
              <a:t> </a:t>
            </a:r>
            <a:r>
              <a:rPr lang="de-DE" altLang="sr-Latn-RS" sz="2400" dirty="0" err="1">
                <a:latin typeface="Segoe Print" panose="02000600000000000000" pitchFamily="2" charset="0"/>
              </a:rPr>
              <a:t>te</a:t>
            </a:r>
            <a:r>
              <a:rPr lang="de-DE" altLang="sr-Latn-RS" sz="2400" dirty="0">
                <a:latin typeface="Segoe Print" panose="02000600000000000000" pitchFamily="2" charset="0"/>
              </a:rPr>
              <a:t> </a:t>
            </a:r>
            <a:r>
              <a:rPr lang="de-DE" altLang="sr-Latn-RS" sz="2400" dirty="0" err="1">
                <a:latin typeface="Segoe Print" panose="02000600000000000000" pitchFamily="2" charset="0"/>
              </a:rPr>
              <a:t>stala</a:t>
            </a:r>
            <a:r>
              <a:rPr lang="de-DE" altLang="sr-Latn-RS" sz="2400" dirty="0">
                <a:latin typeface="Segoe Print" panose="02000600000000000000" pitchFamily="2" charset="0"/>
              </a:rPr>
              <a:t> na</a:t>
            </a:r>
            <a:r>
              <a:rPr lang="hr-HR" altLang="sr-Latn-RS" sz="2400" dirty="0">
                <a:latin typeface="Segoe Print" panose="02000600000000000000" pitchFamily="2" charset="0"/>
              </a:rPr>
              <a:t> </a:t>
            </a:r>
            <a:r>
              <a:rPr lang="de-DE" altLang="sr-Latn-RS" sz="2400" dirty="0" err="1">
                <a:latin typeface="Segoe Print" panose="02000600000000000000" pitchFamily="2" charset="0"/>
              </a:rPr>
              <a:t>stranu</a:t>
            </a:r>
            <a:r>
              <a:rPr lang="de-DE" altLang="sr-Latn-RS" sz="2400" dirty="0">
                <a:latin typeface="Segoe Print" panose="02000600000000000000" pitchFamily="2" charset="0"/>
              </a:rPr>
              <a:t> </a:t>
            </a:r>
            <a:r>
              <a:rPr lang="hr-HR" altLang="sr-Latn-RS" sz="2400" dirty="0">
                <a:latin typeface="Segoe Print" panose="02000600000000000000" pitchFamily="2" charset="0"/>
              </a:rPr>
              <a:t>	 	 </a:t>
            </a:r>
            <a:r>
              <a:rPr lang="de-DE" altLang="sr-Latn-RS" sz="2400" dirty="0" err="1">
                <a:latin typeface="Segoe Print" panose="02000600000000000000" pitchFamily="2" charset="0"/>
              </a:rPr>
              <a:t>ugroženih</a:t>
            </a:r>
            <a:r>
              <a:rPr lang="de-DE" altLang="sr-Latn-RS" sz="2400" dirty="0">
                <a:latin typeface="Segoe Print" panose="02000600000000000000" pitchFamily="2" charset="0"/>
              </a:rPr>
              <a:t> i </a:t>
            </a:r>
            <a:r>
              <a:rPr lang="de-DE" altLang="sr-Latn-RS" sz="2400" dirty="0" err="1">
                <a:latin typeface="Segoe Print" panose="02000600000000000000" pitchFamily="2" charset="0"/>
              </a:rPr>
              <a:t>progonjenih</a:t>
            </a:r>
            <a:endParaRPr lang="hr-HR" altLang="sr-Latn-RS" sz="2400" dirty="0">
              <a:latin typeface="Segoe Print" panose="02000600000000000000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2400" dirty="0">
              <a:latin typeface="Segoe Print" panose="02000600000000000000" pitchFamily="2" charset="0"/>
            </a:endParaRP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1F8E800D-3FBB-4BEB-9FD6-C26A7AA0A764}"/>
              </a:ext>
            </a:extLst>
          </p:cNvPr>
          <p:cNvSpPr txBox="1"/>
          <p:nvPr/>
        </p:nvSpPr>
        <p:spPr>
          <a:xfrm>
            <a:off x="938814" y="3177297"/>
            <a:ext cx="11253185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sr-Latn-RS" sz="2400" dirty="0">
                <a:latin typeface="Segoe Print" panose="02000600000000000000" pitchFamily="2" charset="0"/>
              </a:rPr>
              <a:t>-Alojzije </a:t>
            </a:r>
            <a:r>
              <a:rPr lang="de-DE" altLang="sr-Latn-RS" sz="2400" dirty="0" err="1">
                <a:latin typeface="Segoe Print" panose="02000600000000000000" pitchFamily="2" charset="0"/>
              </a:rPr>
              <a:t>Stepinac</a:t>
            </a:r>
            <a:r>
              <a:rPr lang="de-DE" altLang="sr-Latn-RS" sz="2400" dirty="0">
                <a:latin typeface="Segoe Print" panose="02000600000000000000" pitchFamily="2" charset="0"/>
              </a:rPr>
              <a:t> </a:t>
            </a:r>
            <a:r>
              <a:rPr lang="hr-HR" altLang="sr-Latn-RS" sz="2400" dirty="0">
                <a:latin typeface="Segoe Print" panose="02000600000000000000" pitchFamily="2" charset="0"/>
              </a:rPr>
              <a:t>(sada blaženi)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dirty="0">
                <a:latin typeface="Segoe Print" panose="02000600000000000000" pitchFamily="2" charset="0"/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dirty="0">
                <a:latin typeface="Segoe Print" panose="02000600000000000000" pitchFamily="2" charset="0"/>
              </a:rPr>
              <a:t>	</a:t>
            </a:r>
            <a:r>
              <a:rPr lang="de-DE" altLang="sr-Latn-RS" sz="2400" dirty="0">
                <a:latin typeface="Segoe Print" panose="02000600000000000000" pitchFamily="2" charset="0"/>
              </a:rPr>
              <a:t>- </a:t>
            </a:r>
            <a:r>
              <a:rPr lang="de-DE" altLang="sr-Latn-RS" sz="2400" dirty="0" err="1">
                <a:latin typeface="Segoe Print" panose="02000600000000000000" pitchFamily="2" charset="0"/>
              </a:rPr>
              <a:t>zagrebački</a:t>
            </a:r>
            <a:r>
              <a:rPr lang="de-DE" altLang="sr-Latn-RS" sz="2400" dirty="0">
                <a:latin typeface="Segoe Print" panose="02000600000000000000" pitchFamily="2" charset="0"/>
              </a:rPr>
              <a:t> </a:t>
            </a:r>
            <a:r>
              <a:rPr lang="de-DE" altLang="sr-Latn-RS" sz="2400" dirty="0" err="1">
                <a:latin typeface="Segoe Print" panose="02000600000000000000" pitchFamily="2" charset="0"/>
              </a:rPr>
              <a:t>nadbiskup</a:t>
            </a:r>
            <a:r>
              <a:rPr lang="de-DE" altLang="sr-Latn-RS" sz="2400" dirty="0">
                <a:latin typeface="Segoe Print" panose="02000600000000000000" pitchFamily="2" charset="0"/>
              </a:rPr>
              <a:t> </a:t>
            </a:r>
            <a:endParaRPr lang="hr-HR" altLang="sr-Latn-RS" sz="2400" dirty="0">
              <a:latin typeface="Segoe Print" panose="02000600000000000000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dirty="0">
                <a:latin typeface="Segoe Print" panose="02000600000000000000" pitchFamily="2" charset="0"/>
              </a:rPr>
              <a:t>	-</a:t>
            </a:r>
            <a:r>
              <a:rPr lang="de-DE" altLang="sr-Latn-RS" sz="2400" dirty="0" err="1">
                <a:latin typeface="Segoe Print" panose="02000600000000000000" pitchFamily="2" charset="0"/>
              </a:rPr>
              <a:t>unatoč</a:t>
            </a:r>
            <a:r>
              <a:rPr lang="de-DE" altLang="sr-Latn-RS" sz="2400" dirty="0">
                <a:latin typeface="Segoe Print" panose="02000600000000000000" pitchFamily="2" charset="0"/>
              </a:rPr>
              <a:t> </a:t>
            </a:r>
            <a:r>
              <a:rPr lang="de-DE" altLang="sr-Latn-RS" sz="2400" dirty="0" err="1">
                <a:latin typeface="Segoe Print" panose="02000600000000000000" pitchFamily="2" charset="0"/>
              </a:rPr>
              <a:t>vladajućem</a:t>
            </a:r>
            <a:r>
              <a:rPr lang="de-DE" altLang="sr-Latn-RS" sz="2400" dirty="0">
                <a:latin typeface="Segoe Print" panose="02000600000000000000" pitchFamily="2" charset="0"/>
              </a:rPr>
              <a:t> </a:t>
            </a:r>
            <a:r>
              <a:rPr lang="de-DE" altLang="sr-Latn-RS" sz="2400" dirty="0" err="1">
                <a:latin typeface="Segoe Print" panose="02000600000000000000" pitchFamily="2" charset="0"/>
              </a:rPr>
              <a:t>nacizmu</a:t>
            </a:r>
            <a:r>
              <a:rPr lang="de-DE" altLang="sr-Latn-RS" sz="2400" dirty="0">
                <a:latin typeface="Segoe Print" panose="02000600000000000000" pitchFamily="2" charset="0"/>
              </a:rPr>
              <a:t> </a:t>
            </a:r>
            <a:r>
              <a:rPr lang="de-DE" altLang="sr-Latn-RS" sz="2400" dirty="0" err="1">
                <a:latin typeface="Segoe Print" panose="02000600000000000000" pitchFamily="2" charset="0"/>
              </a:rPr>
              <a:t>pomaže</a:t>
            </a:r>
            <a:r>
              <a:rPr lang="de-DE" altLang="sr-Latn-RS" sz="2400" dirty="0">
                <a:latin typeface="Segoe Print" panose="02000600000000000000" pitchFamily="2" charset="0"/>
              </a:rPr>
              <a:t> </a:t>
            </a:r>
            <a:r>
              <a:rPr lang="de-DE" altLang="sr-Latn-RS" sz="2400" dirty="0" err="1">
                <a:latin typeface="Segoe Print" panose="02000600000000000000" pitchFamily="2" charset="0"/>
              </a:rPr>
              <a:t>Židove</a:t>
            </a:r>
            <a:r>
              <a:rPr lang="de-DE" altLang="sr-Latn-RS" sz="2400" dirty="0">
                <a:latin typeface="Segoe Print" panose="02000600000000000000" pitchFamily="2" charset="0"/>
              </a:rPr>
              <a:t>, </a:t>
            </a:r>
            <a:r>
              <a:rPr lang="de-DE" altLang="sr-Latn-RS" sz="2400" dirty="0" err="1">
                <a:latin typeface="Segoe Print" panose="02000600000000000000" pitchFamily="2" charset="0"/>
              </a:rPr>
              <a:t>Srbe</a:t>
            </a:r>
            <a:r>
              <a:rPr lang="de-DE" altLang="sr-Latn-RS" sz="2400" dirty="0">
                <a:latin typeface="Segoe Print" panose="02000600000000000000" pitchFamily="2" charset="0"/>
              </a:rPr>
              <a:t>, Rome, </a:t>
            </a:r>
            <a:r>
              <a:rPr lang="hr-HR" altLang="sr-Latn-RS" sz="2400" dirty="0">
                <a:latin typeface="Segoe Print" panose="02000600000000000000" pitchFamily="2" charset="0"/>
              </a:rPr>
              <a:t>	</a:t>
            </a:r>
            <a:r>
              <a:rPr lang="de-DE" altLang="sr-Latn-RS" sz="2400" dirty="0" err="1">
                <a:latin typeface="Segoe Print" panose="02000600000000000000" pitchFamily="2" charset="0"/>
              </a:rPr>
              <a:t>Hrvate</a:t>
            </a:r>
            <a:r>
              <a:rPr lang="de-DE" altLang="sr-Latn-RS" sz="2400" dirty="0">
                <a:latin typeface="Segoe Print" panose="02000600000000000000" pitchFamily="2" charset="0"/>
              </a:rPr>
              <a:t> </a:t>
            </a:r>
            <a:r>
              <a:rPr lang="de-DE" altLang="sr-Latn-RS" sz="2400" dirty="0" err="1">
                <a:latin typeface="Segoe Print" panose="02000600000000000000" pitchFamily="2" charset="0"/>
              </a:rPr>
              <a:t>komuniste</a:t>
            </a:r>
            <a:r>
              <a:rPr lang="de-DE" altLang="sr-Latn-RS" sz="2400" dirty="0">
                <a:latin typeface="Segoe Print" panose="02000600000000000000" pitchFamily="2" charset="0"/>
              </a:rPr>
              <a:t>…</a:t>
            </a:r>
            <a:endParaRPr lang="hr-HR" altLang="sr-Latn-RS" sz="2400" dirty="0">
              <a:latin typeface="Segoe Print" panose="02000600000000000000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dirty="0">
                <a:latin typeface="Segoe Print" panose="02000600000000000000" pitchFamily="2" charset="0"/>
              </a:rPr>
              <a:t>	-nepravedno osuđen na montiranom procesu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dirty="0">
                <a:latin typeface="Segoe Print" panose="02000600000000000000" pitchFamily="2" charset="0"/>
              </a:rPr>
              <a:t>	-proglašen blaženim 3.10.1998. u Mariji Bistrici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2400" dirty="0">
              <a:latin typeface="Segoe Print" panose="020006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920F75C3-E32C-4F1F-8E8C-D6FC519EDA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521" y="2204864"/>
            <a:ext cx="8048625" cy="3390900"/>
          </a:xfrm>
          <a:prstGeom prst="rect">
            <a:avLst/>
          </a:prstGeom>
        </p:spPr>
      </p:pic>
      <p:sp>
        <p:nvSpPr>
          <p:cNvPr id="3" name="TekstniOkvir 2">
            <a:extLst>
              <a:ext uri="{FF2B5EF4-FFF2-40B4-BE49-F238E27FC236}">
                <a16:creationId xmlns:a16="http://schemas.microsoft.com/office/drawing/2014/main" id="{E4A04524-ED8C-4316-A85C-8B8567FCD229}"/>
              </a:ext>
            </a:extLst>
          </p:cNvPr>
          <p:cNvSpPr txBox="1"/>
          <p:nvPr/>
        </p:nvSpPr>
        <p:spPr>
          <a:xfrm>
            <a:off x="1524000" y="104"/>
            <a:ext cx="90364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Domaća zadaća: </a:t>
            </a:r>
          </a:p>
          <a:p>
            <a:endParaRPr lang="hr-HR" dirty="0"/>
          </a:p>
          <a:p>
            <a:r>
              <a:rPr lang="hr-HR" dirty="0"/>
              <a:t>Nakon obrađene lekcije, kako biste konkretno uočili potrebu njegovanja tolerancije, dijaloga i međusobnog poštovanja prepišite ove rečenice i </a:t>
            </a:r>
            <a:r>
              <a:rPr lang="hr-HR" dirty="0" err="1"/>
              <a:t>dovšite</a:t>
            </a:r>
            <a:r>
              <a:rPr lang="hr-HR" dirty="0"/>
              <a:t> ih svojim riječima. Zadaću poslikajte i pošaljite. Svakako kod prepisivanja i dopunjavanja ovih rečenica koristite </a:t>
            </a:r>
            <a:r>
              <a:rPr lang="hr-HR" dirty="0">
                <a:solidFill>
                  <a:srgbClr val="FF0000"/>
                </a:solidFill>
              </a:rPr>
              <a:t>crvenu</a:t>
            </a:r>
            <a:r>
              <a:rPr lang="hr-HR" dirty="0"/>
              <a:t> i </a:t>
            </a:r>
            <a:r>
              <a:rPr lang="hr-HR" dirty="0">
                <a:solidFill>
                  <a:srgbClr val="00B050"/>
                </a:solidFill>
              </a:rPr>
              <a:t>zelenu</a:t>
            </a:r>
            <a:r>
              <a:rPr lang="hr-HR" dirty="0"/>
              <a:t> boju (nadam se da razumijete zašto)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5DD14365-BDDE-4E3B-AB7F-E754CDEAE8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3512" y="2080200"/>
            <a:ext cx="8964488" cy="24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4716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225</Words>
  <Application>Microsoft Office PowerPoint</Application>
  <PresentationFormat>Široki zaslon</PresentationFormat>
  <Paragraphs>22</Paragraphs>
  <Slides>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Segoe Print</vt:lpstr>
      <vt:lpstr>Tema sustava Office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5</cp:revision>
  <dcterms:created xsi:type="dcterms:W3CDTF">2021-02-17T08:38:45Z</dcterms:created>
  <dcterms:modified xsi:type="dcterms:W3CDTF">2021-02-17T09:30:11Z</dcterms:modified>
</cp:coreProperties>
</file>