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0" r:id="rId2"/>
    <p:sldId id="273" r:id="rId3"/>
    <p:sldId id="261" r:id="rId4"/>
    <p:sldId id="258" r:id="rId5"/>
    <p:sldId id="262" r:id="rId6"/>
    <p:sldId id="260" r:id="rId7"/>
    <p:sldId id="274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836-1B60-47C2-9866-8230034A6001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CF68F7F-6547-4991-A812-3FC72B6C1A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072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836-1B60-47C2-9866-8230034A6001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8F7F-6547-4991-A812-3FC72B6C1A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564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836-1B60-47C2-9866-8230034A6001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8F7F-6547-4991-A812-3FC72B6C1A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836-1B60-47C2-9866-8230034A6001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8F7F-6547-4991-A812-3FC72B6C1A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85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836-1B60-47C2-9866-8230034A6001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8F7F-6547-4991-A812-3FC72B6C1A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508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533C836-1B60-47C2-9866-8230034A6001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CF68F7F-6547-4991-A812-3FC72B6C1A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488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836-1B60-47C2-9866-8230034A6001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8F7F-6547-4991-A812-3FC72B6C1A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607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836-1B60-47C2-9866-8230034A6001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8F7F-6547-4991-A812-3FC72B6C1A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196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836-1B60-47C2-9866-8230034A6001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8F7F-6547-4991-A812-3FC72B6C1A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233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836-1B60-47C2-9866-8230034A6001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8F7F-6547-4991-A812-3FC72B6C1A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62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836-1B60-47C2-9866-8230034A6001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8F7F-6547-4991-A812-3FC72B6C1A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692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836-1B60-47C2-9866-8230034A6001}" type="datetimeFigureOut">
              <a:rPr lang="hr-HR" smtClean="0"/>
              <a:t>19.9.2022.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8F7F-6547-4991-A812-3FC72B6C1A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404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533C836-1B60-47C2-9866-8230034A6001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CF68F7F-6547-4991-A812-3FC72B6C1A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09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4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tol&#10;&#10;Opis je automatski generiran">
            <a:extLst>
              <a:ext uri="{FF2B5EF4-FFF2-40B4-BE49-F238E27FC236}">
                <a16:creationId xmlns:a16="http://schemas.microsoft.com/office/drawing/2014/main" id="{170CBB69-9C06-4306-A220-B4E0713D5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1" y="116632"/>
            <a:ext cx="3960440" cy="6552728"/>
          </a:xfrm>
          <a:prstGeom prst="rect">
            <a:avLst/>
          </a:prstGeom>
        </p:spPr>
      </p:pic>
      <p:sp>
        <p:nvSpPr>
          <p:cNvPr id="4" name="Pravokutnik 3">
            <a:hlinkClick r:id="rId3" action="ppaction://hlinksldjump"/>
            <a:extLst>
              <a:ext uri="{FF2B5EF4-FFF2-40B4-BE49-F238E27FC236}">
                <a16:creationId xmlns:a16="http://schemas.microsoft.com/office/drawing/2014/main" id="{4CD95009-73FE-44D1-BF39-205B7525D60E}"/>
              </a:ext>
            </a:extLst>
          </p:cNvPr>
          <p:cNvSpPr/>
          <p:nvPr/>
        </p:nvSpPr>
        <p:spPr>
          <a:xfrm>
            <a:off x="8040216" y="6237312"/>
            <a:ext cx="252028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7DD864CA-04AB-4E29-A598-F57443709AA3}"/>
              </a:ext>
            </a:extLst>
          </p:cNvPr>
          <p:cNvSpPr/>
          <p:nvPr/>
        </p:nvSpPr>
        <p:spPr>
          <a:xfrm>
            <a:off x="5930283" y="6445188"/>
            <a:ext cx="443884" cy="106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13E67026-A9A6-4260-A3D6-BE133DE9E191}"/>
              </a:ext>
            </a:extLst>
          </p:cNvPr>
          <p:cNvSpPr/>
          <p:nvPr/>
        </p:nvSpPr>
        <p:spPr>
          <a:xfrm>
            <a:off x="4260274" y="1194953"/>
            <a:ext cx="114298" cy="28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621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8040AB1-7C4A-4126-B883-E9248329C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35187" cy="192405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A888618-A7F2-4B4C-9D38-76F9D69EC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32126"/>
            <a:ext cx="6837143" cy="101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8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2AA0C16F-A415-4678-BCEF-405776E7A549}"/>
              </a:ext>
            </a:extLst>
          </p:cNvPr>
          <p:cNvSpPr txBox="1"/>
          <p:nvPr/>
        </p:nvSpPr>
        <p:spPr>
          <a:xfrm>
            <a:off x="0" y="106772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Segoe Print" panose="02000600000000000000" pitchFamily="2" charset="0"/>
              </a:rPr>
              <a:t>-spolnost prožima cijelu ljudsku osobu</a:t>
            </a:r>
          </a:p>
          <a:p>
            <a:endParaRPr lang="pl-PL" sz="3600" dirty="0">
              <a:latin typeface="Segoe Print" panose="02000600000000000000" pitchFamily="2" charset="0"/>
            </a:endParaRPr>
          </a:p>
          <a:p>
            <a:r>
              <a:rPr lang="pl-PL" sz="3600" dirty="0">
                <a:latin typeface="Segoe Print" panose="02000600000000000000" pitchFamily="2" charset="0"/>
              </a:rPr>
              <a:t>-spolnost se odražava u svemu što osobu čini jedinstvenom i originalnom ženom ili muškarcem</a:t>
            </a:r>
          </a:p>
          <a:p>
            <a:endParaRPr lang="pl-PL" sz="3600" dirty="0">
              <a:latin typeface="Segoe Print" panose="02000600000000000000" pitchFamily="2" charset="0"/>
            </a:endParaRPr>
          </a:p>
          <a:p>
            <a:r>
              <a:rPr lang="pl-PL" sz="3600" dirty="0">
                <a:latin typeface="Segoe Print" panose="02000600000000000000" pitchFamily="2" charset="0"/>
              </a:rPr>
              <a:t>-čovjekova se spolnost očituje na:</a:t>
            </a:r>
            <a:endParaRPr lang="hr-HR" sz="3600" dirty="0">
              <a:latin typeface="Segoe Print" panose="02000600000000000000" pitchFamily="2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4916A11-D050-4C59-9156-62C644D730C9}"/>
              </a:ext>
            </a:extLst>
          </p:cNvPr>
          <p:cNvSpPr txBox="1"/>
          <p:nvPr/>
        </p:nvSpPr>
        <p:spPr>
          <a:xfrm>
            <a:off x="386080" y="3766235"/>
            <a:ext cx="120700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dirty="0">
                <a:latin typeface="Segoe Print" panose="02000600000000000000" pitchFamily="2" charset="0"/>
              </a:rPr>
              <a:t>-osjećajnoj razini (potreba za drugim, afektivnost) 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-tjelesnoj razini (biološka spolnost), 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-moralno-etičkoj razini (izgrađivanje stajališta),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-duhovnoj razini (ljubav, izbor, odgovornost)</a:t>
            </a:r>
          </a:p>
        </p:txBody>
      </p:sp>
    </p:spTree>
    <p:extLst>
      <p:ext uri="{BB962C8B-B14F-4D97-AF65-F5344CB8AC3E}">
        <p14:creationId xmlns:p14="http://schemas.microsoft.com/office/powerpoint/2010/main" val="417448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413648E8-1C11-4FD3-B330-5042B0C24417}"/>
              </a:ext>
            </a:extLst>
          </p:cNvPr>
          <p:cNvSpPr txBox="1"/>
          <p:nvPr/>
        </p:nvSpPr>
        <p:spPr>
          <a:xfrm>
            <a:off x="-133165" y="3009930"/>
            <a:ext cx="8662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dirty="0">
                <a:latin typeface="Segoe Print" panose="02000600000000000000" pitchFamily="2" charset="0"/>
              </a:rPr>
              <a:t>-važan ispravan </a:t>
            </a:r>
            <a:r>
              <a:rPr lang="pl-PL" sz="3600" b="1" dirty="0">
                <a:latin typeface="Segoe Print" panose="02000600000000000000" pitchFamily="2" charset="0"/>
              </a:rPr>
              <a:t>odgoj spolnosti</a:t>
            </a:r>
            <a:r>
              <a:rPr lang="pl-PL" sz="3600" dirty="0">
                <a:latin typeface="Segoe Print" panose="02000600000000000000" pitchFamily="2" charset="0"/>
              </a:rPr>
              <a:t>:</a:t>
            </a:r>
            <a:endParaRPr lang="hr-HR" sz="3600" dirty="0">
              <a:latin typeface="Segoe Print" panose="02000600000000000000" pitchFamily="2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939BF16-B27D-4A07-BD4D-0DA26752E09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dirty="0">
                <a:latin typeface="Segoe Print" panose="02000600000000000000" pitchFamily="2" charset="0"/>
              </a:rPr>
              <a:t>-</a:t>
            </a:r>
            <a:r>
              <a:rPr lang="pl-PL" sz="3600" dirty="0">
                <a:latin typeface="Segoe Print" panose="02000600000000000000" pitchFamily="2" charset="0"/>
              </a:rPr>
              <a:t>posebna oznaka spolnosti je mogućnost prenošenja života</a:t>
            </a:r>
          </a:p>
          <a:p>
            <a:endParaRPr lang="pl-PL" sz="3600" dirty="0">
              <a:latin typeface="Segoe Print" panose="02000600000000000000" pitchFamily="2" charset="0"/>
            </a:endParaRPr>
          </a:p>
          <a:p>
            <a:r>
              <a:rPr lang="pl-PL" sz="3600" dirty="0">
                <a:latin typeface="Segoe Print" panose="02000600000000000000" pitchFamily="2" charset="0"/>
              </a:rPr>
              <a:t>-čovjekova spolnost bitno je drugačija od one kod životinja jer je čovjek svijestan sebe i svojih osjećaja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D49AACD-90A3-47E8-B838-54FD6B7C4B53}"/>
              </a:ext>
            </a:extLst>
          </p:cNvPr>
          <p:cNvSpPr txBox="1"/>
          <p:nvPr/>
        </p:nvSpPr>
        <p:spPr>
          <a:xfrm>
            <a:off x="2458720" y="3803869"/>
            <a:ext cx="9733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Segoe Print" panose="02000600000000000000" pitchFamily="2" charset="0"/>
              </a:rPr>
              <a:t>-imati prave spoznaje o spolnosti čovjeka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-prepoznavati i odgajati svoje osjećaje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-jačati volju za ćudorednim ponašanjem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-razumjeti da spolnost nije sama sebi svrha</a:t>
            </a:r>
          </a:p>
        </p:txBody>
      </p:sp>
    </p:spTree>
    <p:extLst>
      <p:ext uri="{BB962C8B-B14F-4D97-AF65-F5344CB8AC3E}">
        <p14:creationId xmlns:p14="http://schemas.microsoft.com/office/powerpoint/2010/main" val="374666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8301BF-7290-4BDC-A8A9-989FF386C710}"/>
              </a:ext>
            </a:extLst>
          </p:cNvPr>
          <p:cNvSpPr txBox="1"/>
          <p:nvPr/>
        </p:nvSpPr>
        <p:spPr>
          <a:xfrm>
            <a:off x="0" y="-566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Segoe Print" panose="02000600000000000000" pitchFamily="2" charset="0"/>
              </a:rPr>
              <a:t>Zaljubljenost i ljubav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ED4D166-D3D4-408F-A68D-81FAB3F3ED0A}"/>
              </a:ext>
            </a:extLst>
          </p:cNvPr>
          <p:cNvSpPr txBox="1"/>
          <p:nvPr/>
        </p:nvSpPr>
        <p:spPr>
          <a:xfrm>
            <a:off x="0" y="877409"/>
            <a:ext cx="130412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Segoe Print" panose="02000600000000000000" pitchFamily="2" charset="0"/>
              </a:rPr>
              <a:t>-ljubav između muškarca i žene započinje zaljubljenošću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endParaRPr lang="hr-HR" sz="2800" dirty="0">
              <a:latin typeface="Segoe Print" panose="02000600000000000000" pitchFamily="2" charset="0"/>
            </a:endParaRPr>
          </a:p>
          <a:p>
            <a:endParaRPr lang="hr-HR" sz="2800" dirty="0">
              <a:latin typeface="Segoe Print" panose="02000600000000000000" pitchFamily="2" charset="0"/>
            </a:endParaRPr>
          </a:p>
          <a:p>
            <a:endParaRPr lang="hr-HR" sz="2800" dirty="0">
              <a:latin typeface="Segoe Print" panose="02000600000000000000" pitchFamily="2" charset="0"/>
            </a:endParaRP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5808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FB211B3-2DAB-44A1-9A97-DA813FDCD394}"/>
              </a:ext>
            </a:extLst>
          </p:cNvPr>
          <p:cNvSpPr txBox="1"/>
          <p:nvPr/>
        </p:nvSpPr>
        <p:spPr>
          <a:xfrm>
            <a:off x="506027" y="461639"/>
            <a:ext cx="45897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latin typeface="Segoe Print" panose="02000600000000000000" pitchFamily="2" charset="0"/>
              </a:rPr>
              <a:t>ZALJUBLJENOST</a:t>
            </a:r>
          </a:p>
          <a:p>
            <a:endParaRPr lang="hr-HR" sz="3600" dirty="0">
              <a:latin typeface="Segoe Print" panose="02000600000000000000" pitchFamily="2" charset="0"/>
            </a:endParaRPr>
          </a:p>
          <a:p>
            <a:r>
              <a:rPr lang="hr-HR" sz="3600" dirty="0">
                <a:latin typeface="Segoe Print" panose="02000600000000000000" pitchFamily="2" charset="0"/>
              </a:rPr>
              <a:t>-privlačnost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-energija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-sebičnost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-idealiziranje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27EFD4B-E6D1-419E-BFD2-3A20D9ABA5B6}"/>
              </a:ext>
            </a:extLst>
          </p:cNvPr>
          <p:cNvSpPr txBox="1"/>
          <p:nvPr/>
        </p:nvSpPr>
        <p:spPr>
          <a:xfrm>
            <a:off x="5717219" y="461639"/>
            <a:ext cx="64747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latin typeface="Segoe Print" panose="02000600000000000000" pitchFamily="2" charset="0"/>
              </a:rPr>
              <a:t>        LJUBAV</a:t>
            </a:r>
          </a:p>
          <a:p>
            <a:endParaRPr lang="hr-HR" sz="3600" b="1" dirty="0">
              <a:latin typeface="Segoe Print" panose="02000600000000000000" pitchFamily="2" charset="0"/>
            </a:endParaRPr>
          </a:p>
          <a:p>
            <a:r>
              <a:rPr lang="hr-HR" sz="3600" dirty="0">
                <a:latin typeface="Segoe Print" panose="02000600000000000000" pitchFamily="2" charset="0"/>
              </a:rPr>
              <a:t>-poznavanje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-prihvaćanje vrlina i mana drugoga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-zajednički interesi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2C57C5C8-3D4B-4CB8-8CC6-4E97636EC3D8}"/>
              </a:ext>
            </a:extLst>
          </p:cNvPr>
          <p:cNvSpPr/>
          <p:nvPr/>
        </p:nvSpPr>
        <p:spPr>
          <a:xfrm>
            <a:off x="204186" y="3986074"/>
            <a:ext cx="4589756" cy="2610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027B6776-A267-4429-9D73-22CE5CC1AA52}"/>
              </a:ext>
            </a:extLst>
          </p:cNvPr>
          <p:cNvSpPr/>
          <p:nvPr/>
        </p:nvSpPr>
        <p:spPr>
          <a:xfrm>
            <a:off x="5905332" y="3986074"/>
            <a:ext cx="4589756" cy="2610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984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9D7C5F6D-DC53-46B0-868C-145D9B58C18A}"/>
              </a:ext>
            </a:extLst>
          </p:cNvPr>
          <p:cNvSpPr txBox="1"/>
          <p:nvPr/>
        </p:nvSpPr>
        <p:spPr>
          <a:xfrm>
            <a:off x="-95133" y="225015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dirty="0">
                <a:latin typeface="Segoe Print" panose="02000600000000000000" pitchFamily="2" charset="0"/>
              </a:rPr>
              <a:t>-ljubav se može živjeti u: </a:t>
            </a:r>
            <a:endParaRPr lang="hr-HR" sz="36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8AB14C8-0634-4138-BBCB-73DBD7BA519D}"/>
              </a:ext>
            </a:extLst>
          </p:cNvPr>
          <p:cNvSpPr txBox="1"/>
          <p:nvPr/>
        </p:nvSpPr>
        <p:spPr>
          <a:xfrm>
            <a:off x="2952867" y="3247887"/>
            <a:ext cx="9310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Segoe Print" panose="02000600000000000000" pitchFamily="2" charset="0"/>
              </a:rPr>
              <a:t>-bračnom i obiteljskom životu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-životu posvećenom Bogu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-predanosti braći ljudima obavljajući svakodnevni posao</a:t>
            </a:r>
          </a:p>
          <a:p>
            <a:endParaRPr lang="hr-HR" sz="36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2E55C20-AA97-489C-8E5D-1A8ED0717E74}"/>
              </a:ext>
            </a:extLst>
          </p:cNvPr>
          <p:cNvSpPr txBox="1"/>
          <p:nvPr/>
        </p:nvSpPr>
        <p:spPr>
          <a:xfrm>
            <a:off x="0" y="14442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dirty="0">
                <a:latin typeface="Segoe Print" panose="02000600000000000000" pitchFamily="2" charset="0"/>
              </a:rPr>
              <a:t>-ljubav je temeljna čovjekova potreba</a:t>
            </a:r>
          </a:p>
          <a:p>
            <a:endParaRPr lang="hr-HR" sz="3600" dirty="0">
              <a:latin typeface="Segoe Print" panose="02000600000000000000" pitchFamily="2" charset="0"/>
            </a:endParaRPr>
          </a:p>
          <a:p>
            <a:r>
              <a:rPr lang="hr-HR" sz="3600" dirty="0">
                <a:latin typeface="Segoe Print" panose="02000600000000000000" pitchFamily="2" charset="0"/>
              </a:rPr>
              <a:t>-ljubav je slobodan izbor</a:t>
            </a:r>
          </a:p>
        </p:txBody>
      </p:sp>
    </p:spTree>
    <p:extLst>
      <p:ext uri="{BB962C8B-B14F-4D97-AF65-F5344CB8AC3E}">
        <p14:creationId xmlns:p14="http://schemas.microsoft.com/office/powerpoint/2010/main" val="207721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25383FB9-FBF2-43CD-9DEF-0BBD8E878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156"/>
            <a:ext cx="6209836" cy="88544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168049F-1AE3-49C0-B79F-DF3DB3989928}"/>
              </a:ext>
            </a:extLst>
          </p:cNvPr>
          <p:cNvSpPr txBox="1"/>
          <p:nvPr/>
        </p:nvSpPr>
        <p:spPr>
          <a:xfrm>
            <a:off x="0" y="1757680"/>
            <a:ext cx="6209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Segoe Print" panose="02000600000000000000" pitchFamily="2" charset="0"/>
              </a:rPr>
              <a:t>-kršćanska ljubav je … 	-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												-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												-</a:t>
            </a:r>
          </a:p>
          <a:p>
            <a:endParaRPr lang="hr-HR" sz="3600" dirty="0">
              <a:latin typeface="Segoe Print" panose="02000600000000000000" pitchFamily="2" charset="0"/>
            </a:endParaRPr>
          </a:p>
          <a:p>
            <a:r>
              <a:rPr lang="hr-HR" sz="3600" dirty="0">
                <a:latin typeface="Segoe Print" panose="02000600000000000000" pitchFamily="2" charset="0"/>
              </a:rPr>
              <a:t>-vrste ljubavi:	-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								-</a:t>
            </a:r>
          </a:p>
          <a:p>
            <a:r>
              <a:rPr lang="hr-HR" sz="3600" dirty="0">
                <a:latin typeface="Segoe Print" panose="02000600000000000000" pitchFamily="2" charset="0"/>
              </a:rPr>
              <a:t>								-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993C447-1FC0-4267-A072-8E7C488A5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5" y="4019550"/>
            <a:ext cx="4533900" cy="2133600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7212F6D4-19C5-4666-A650-D38A7F05D6AF}"/>
              </a:ext>
            </a:extLst>
          </p:cNvPr>
          <p:cNvSpPr/>
          <p:nvPr/>
        </p:nvSpPr>
        <p:spPr>
          <a:xfrm>
            <a:off x="4524375" y="4019550"/>
            <a:ext cx="2343150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438E1C59-F9C8-4037-BC27-704B09AD0A76}"/>
              </a:ext>
            </a:extLst>
          </p:cNvPr>
          <p:cNvSpPr/>
          <p:nvPr/>
        </p:nvSpPr>
        <p:spPr>
          <a:xfrm>
            <a:off x="5506749" y="3824287"/>
            <a:ext cx="1637434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22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Slog od drvet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og od drvet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og od drve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246</Words>
  <Application>Microsoft Office PowerPoint</Application>
  <PresentationFormat>Široki zaslon</PresentationFormat>
  <Paragraphs>50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Rockwell</vt:lpstr>
      <vt:lpstr>Rockwell Condensed</vt:lpstr>
      <vt:lpstr>Segoe Print</vt:lpstr>
      <vt:lpstr>Wingdings</vt:lpstr>
      <vt:lpstr>Slog od drveta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6</cp:revision>
  <dcterms:created xsi:type="dcterms:W3CDTF">2021-09-22T17:11:31Z</dcterms:created>
  <dcterms:modified xsi:type="dcterms:W3CDTF">2022-09-19T13:04:06Z</dcterms:modified>
</cp:coreProperties>
</file>