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90" r:id="rId31"/>
    <p:sldId id="289" r:id="rId32"/>
    <p:sldId id="291" r:id="rId33"/>
    <p:sldId id="292" r:id="rId34"/>
    <p:sldId id="298" r:id="rId35"/>
    <p:sldId id="299" r:id="rId36"/>
    <p:sldId id="300" r:id="rId37"/>
    <p:sldId id="301" r:id="rId38"/>
    <p:sldId id="293" r:id="rId39"/>
    <p:sldId id="295" r:id="rId40"/>
    <p:sldId id="296" r:id="rId41"/>
    <p:sldId id="287" r:id="rId42"/>
    <p:sldId id="297" r:id="rId43"/>
    <p:sldId id="294" r:id="rId4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385888-3735-4178-A8C1-B538D1028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729570-01C1-430A-9CBF-47ADEE548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4FCB62-C195-4133-8254-B3B9589E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8247D1F-BFD3-4AE6-AA90-770A2288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F919598-8B0E-4549-9346-7E9A42AF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506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EFB00E-DF23-4A7B-94A0-CF35A93E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4D13729-B4F2-4A2B-94A6-A4844FF1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17EFDF5-5821-4D7E-81AF-8382DEA4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E6A47F4-BB57-40F8-8DAD-2FC35803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4D54F4C-5F5A-4177-86FB-988369BC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962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0A9C642-1C2D-49F4-80D7-C5B1965882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4FB1266-EED1-4C9C-B744-451B8E7F2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C4C7A12-7DF8-4BC3-B37C-44A0C824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AF57985-8DB1-4D37-BAD6-839E601D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6F4E0F4-0253-4632-962C-F256E306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061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A22051-798F-4367-896D-5AE720AA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AD5B97D-701F-41A8-BFD0-9BEF11905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1EBA4C5-EAE8-48B7-8871-E4BB01516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E6D8E5-DF68-4FA4-8A8D-EBD074AF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498B1E1-EFCD-469E-8A6E-F95B66D0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ED58D3-9A05-4DC3-89DC-D731BEA8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83B6A4D-74C7-4742-AFBF-7B6DD040F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75CC069-C9FD-4FCF-A0A4-CCB05EEF9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E6EED5A-9BBC-4BF2-B402-AED3CD60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F9806A3-CDCC-48C0-8666-C76BCD39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481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3F3597-7E60-4A0D-A8D0-075D07D8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20AD25-29B6-4650-B553-9A844E46A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A2CE068-D884-4A1C-9A66-3F877E061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F40D5A8-B2E4-4C3A-81BD-AAE13E0B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2ECC82A-457A-4903-BD7A-B80ED835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DCFE3F9-2995-4EC7-B16D-EFCA676C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229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3A9ADB-DBD0-4CB0-A833-8D47AC98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C5D77B5-6969-4E62-BED0-99D7A98A6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DD472EB-2AEB-4458-A79E-0C9A0A81C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EF0295D-3801-4862-ABA6-7D4128C89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6E1C844-F57D-4C08-A59C-6A0021B84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98FEA36-633C-4759-995A-C172CDC3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45B73FC-B803-492F-AD41-7A8A1CA8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2DF1A15-3F4E-4AFF-A043-325706CD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417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A66494-ED68-4E2D-9176-B32F1901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FE25D15-3974-4F38-A37C-C66452A7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953E137-8EAF-4C20-996A-26DA2013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260E546-471B-43C3-B6EB-7AFB53AA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714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9FFACCB-00C2-4C88-A54E-AE6DD4C0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40C7108-AFF9-4160-B6FA-C6D74736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24171DC-AE2E-419F-8DD6-6E407561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688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BF808E-9B52-4DB3-8987-F7BE37C2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FD9765-6949-47AC-BB07-53153E152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D78DD2B-8DEC-46D5-920C-670495000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2E0213B-9238-4617-9EB9-0C06F955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BED8014-1733-4E52-BA89-66903BD7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A5212D0-2B9D-4577-B40F-E1289E3B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65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635FA6-7F5B-4A82-B603-C22084B8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E088B7B-B280-4E10-B1B3-C2CA5145E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735B821-8DA8-4C29-A4AA-F8AF3D94D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E8302E1-F88A-407D-BA27-BBCB0083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8E3327C-1FE9-4CBE-B97D-2D86DAE0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3F608A8-6ABF-45E1-8015-89A59D30B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13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B59CFDFA-E5EB-4172-8667-CC13E410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B6AA311-4937-4529-ADE7-59B19AAEA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035A90B-12D0-462B-AEB1-9C2875F32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E3008-EBE2-4841-86AA-0BECEA586991}" type="datetimeFigureOut">
              <a:rPr lang="hr-HR" smtClean="0"/>
              <a:t>12.10.2021.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A61A0BE-7DBC-4CC0-9E85-C815CF0C2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112C79-830F-47D8-BE26-16B83840B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7A5E1-07D9-4509-9FC6-AA5254DA13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138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DFCFD8-E2B3-47F4-A877-4A1B86FE7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DA7912B-0726-4D5A-96BE-A4198E8850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D2CB164-075E-4C52-9034-B129A3219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225" y="0"/>
            <a:ext cx="515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74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406FC9A-CDE5-4941-A290-A41A0483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35" y="643467"/>
            <a:ext cx="8773330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428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5B8F6E2-A8DA-4737-8C34-BE88F244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747712"/>
            <a:ext cx="83724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2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9E2AC6F-83BD-43FD-A241-508017B07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94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4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D4020A4-C352-4648-8C27-9E6FF0B2C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97" y="643466"/>
            <a:ext cx="108176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3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004CBD3-E41B-4544-B369-26EBA508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828675"/>
            <a:ext cx="107156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C5FC861-F638-4F2E-B266-AA0F4BD2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857250"/>
            <a:ext cx="10744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7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46D2D5B-BA0C-40A8-B2D3-ACDCDC920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842962"/>
            <a:ext cx="107061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86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09715E8-FC6F-4D2B-BE6F-7681F486D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852487"/>
            <a:ext cx="107251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E54FA31-DFBA-4B86-A085-FF39FAD1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847725"/>
            <a:ext cx="107061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0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D8C9B79-0FF8-483A-A4D1-31223DAE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842962"/>
            <a:ext cx="107251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9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F6BBF98-7DBD-43D7-BEED-22306349B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8" y="404813"/>
            <a:ext cx="4281820" cy="264318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FEC9E6F-6033-4C57-9EEF-27C5A304A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598" y="482091"/>
            <a:ext cx="4568041" cy="256590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92543E8-ECF8-4F22-B72D-707BE8642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3931797"/>
            <a:ext cx="4281820" cy="23832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9F17E5C-21A9-40CD-BC9B-5A413F2B7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560" y="3048000"/>
            <a:ext cx="37623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D51455D-D764-4A99-867F-A6CD18A5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838200"/>
            <a:ext cx="107537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5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509336C-C2D2-48B3-B981-59C0EDCE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828675"/>
            <a:ext cx="107251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15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83ED393-9EE9-4920-9902-52081358F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857250"/>
            <a:ext cx="10696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39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CE93E89-1730-4213-8DF8-1A4DDD3D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852487"/>
            <a:ext cx="107061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55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hlinkClick r:id="rId2" action="ppaction://hlinksldjump"/>
            <a:extLst>
              <a:ext uri="{FF2B5EF4-FFF2-40B4-BE49-F238E27FC236}">
                <a16:creationId xmlns:a16="http://schemas.microsoft.com/office/drawing/2014/main" id="{A93FA468-F10D-46A3-882A-6B576E44E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" y="862012"/>
            <a:ext cx="10696575" cy="5133975"/>
          </a:xfrm>
          <a:prstGeom prst="rect">
            <a:avLst/>
          </a:prstGeom>
        </p:spPr>
      </p:pic>
      <p:sp>
        <p:nvSpPr>
          <p:cNvPr id="3" name="Pravokutnik 2">
            <a:hlinkClick r:id="rId4" action="ppaction://hlinksldjump"/>
            <a:extLst>
              <a:ext uri="{FF2B5EF4-FFF2-40B4-BE49-F238E27FC236}">
                <a16:creationId xmlns:a16="http://schemas.microsoft.com/office/drawing/2014/main" id="{77F2498A-6D28-408F-9637-0C9DDDADC32C}"/>
              </a:ext>
            </a:extLst>
          </p:cNvPr>
          <p:cNvSpPr/>
          <p:nvPr/>
        </p:nvSpPr>
        <p:spPr>
          <a:xfrm>
            <a:off x="1189608" y="3429000"/>
            <a:ext cx="2095130" cy="965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9FBBB03-5A04-407C-94AE-297A35D74C51}"/>
              </a:ext>
            </a:extLst>
          </p:cNvPr>
          <p:cNvSpPr/>
          <p:nvPr/>
        </p:nvSpPr>
        <p:spPr>
          <a:xfrm>
            <a:off x="3617617" y="4682837"/>
            <a:ext cx="2095130" cy="965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hlinkClick r:id="rId5" action="ppaction://hlinksldjump"/>
            <a:extLst>
              <a:ext uri="{FF2B5EF4-FFF2-40B4-BE49-F238E27FC236}">
                <a16:creationId xmlns:a16="http://schemas.microsoft.com/office/drawing/2014/main" id="{C34102F2-6F49-4E95-BA62-63BF60946BED}"/>
              </a:ext>
            </a:extLst>
          </p:cNvPr>
          <p:cNvSpPr/>
          <p:nvPr/>
        </p:nvSpPr>
        <p:spPr>
          <a:xfrm>
            <a:off x="6095999" y="3519054"/>
            <a:ext cx="2095130" cy="965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hlinkClick r:id="rId6" action="ppaction://hlinksldjump"/>
            <a:extLst>
              <a:ext uri="{FF2B5EF4-FFF2-40B4-BE49-F238E27FC236}">
                <a16:creationId xmlns:a16="http://schemas.microsoft.com/office/drawing/2014/main" id="{13BE86CF-7E2B-453D-A7D4-A3E59C9D6A65}"/>
              </a:ext>
            </a:extLst>
          </p:cNvPr>
          <p:cNvSpPr/>
          <p:nvPr/>
        </p:nvSpPr>
        <p:spPr>
          <a:xfrm>
            <a:off x="8582652" y="4418691"/>
            <a:ext cx="2095130" cy="965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307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4DA42B8-3BA3-4ADB-9065-CD9A9DA8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681037"/>
            <a:ext cx="9829800" cy="5495925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51E3CB85-8178-40B8-B478-1BD7DE0BD3F4}"/>
              </a:ext>
            </a:extLst>
          </p:cNvPr>
          <p:cNvSpPr/>
          <p:nvPr/>
        </p:nvSpPr>
        <p:spPr>
          <a:xfrm>
            <a:off x="9798627" y="6255327"/>
            <a:ext cx="2393373" cy="60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8405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8BBF77D-E0A0-4807-A985-813F8ABFB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661987"/>
            <a:ext cx="9848850" cy="5534025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16C05EAA-F88D-42F4-85B8-53A90F20EDEC}"/>
              </a:ext>
            </a:extLst>
          </p:cNvPr>
          <p:cNvSpPr/>
          <p:nvPr/>
        </p:nvSpPr>
        <p:spPr>
          <a:xfrm>
            <a:off x="9798627" y="6255327"/>
            <a:ext cx="2393373" cy="60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5955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09C2FBB-6666-4524-99BC-9EB2E822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647700"/>
            <a:ext cx="9839325" cy="5562600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E503441B-86D1-471D-A359-629DDE13BE20}"/>
              </a:ext>
            </a:extLst>
          </p:cNvPr>
          <p:cNvSpPr/>
          <p:nvPr/>
        </p:nvSpPr>
        <p:spPr>
          <a:xfrm>
            <a:off x="9798627" y="6255327"/>
            <a:ext cx="2393373" cy="60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204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F384B41-FAA6-4F5A-9E41-52AEAB0D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681037"/>
            <a:ext cx="9858375" cy="5495925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2FDA7438-7C2A-45C0-A1E2-6D5B5EC38AE3}"/>
              </a:ext>
            </a:extLst>
          </p:cNvPr>
          <p:cNvSpPr/>
          <p:nvPr/>
        </p:nvSpPr>
        <p:spPr>
          <a:xfrm>
            <a:off x="9798627" y="6255327"/>
            <a:ext cx="2393373" cy="602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0353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AA9A9EC-EC23-4A0A-BFD1-973044323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852487"/>
            <a:ext cx="10677525" cy="5153025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FEE6AEE-0DA6-415E-9AA4-094C5500440C}"/>
              </a:ext>
            </a:extLst>
          </p:cNvPr>
          <p:cNvSpPr/>
          <p:nvPr/>
        </p:nvSpPr>
        <p:spPr>
          <a:xfrm>
            <a:off x="1428750" y="3057525"/>
            <a:ext cx="5686425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11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A8E58AF-2F5C-4939-B9F6-BB205CC9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76" y="0"/>
            <a:ext cx="10006207" cy="694233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11F2EA4-6B43-4DD5-8832-560D67586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39" y="3786556"/>
            <a:ext cx="5036138" cy="7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40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C8274D5-0AC9-47B7-9764-298041421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676275"/>
            <a:ext cx="105918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9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8B60825-1C0C-44C3-AB57-BFB3D20C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00112"/>
            <a:ext cx="108013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1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0B3DB11-D586-4B6D-BB09-FA9DBBAD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676275"/>
            <a:ext cx="105441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30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9FBB77E-0B5F-4B39-99A5-407A6FAF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685800"/>
            <a:ext cx="105441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25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228600"/>
            <a:ext cx="6391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Segoe Print" panose="02000600000000000000" pitchFamily="2" charset="0"/>
                <a:cs typeface="Arial" panose="020B0604020202020204" pitchFamily="34" charset="0"/>
              </a:rPr>
              <a:t>-grijesi protiv kreposti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5963305" y="228600"/>
            <a:ext cx="6228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Segoe Print" panose="02000600000000000000" pitchFamily="2" charset="0"/>
                <a:cs typeface="Arial" panose="020B0604020202020204" pitchFamily="34" charset="0"/>
              </a:rPr>
              <a:t>-nerazboritost</a:t>
            </a:r>
          </a:p>
          <a:p>
            <a:r>
              <a:rPr lang="hr-HR" sz="4000" dirty="0">
                <a:latin typeface="Segoe Print" panose="02000600000000000000" pitchFamily="2" charset="0"/>
                <a:cs typeface="Arial" panose="020B0604020202020204" pitchFamily="34" charset="0"/>
              </a:rPr>
              <a:t>-nepravednost</a:t>
            </a:r>
          </a:p>
          <a:p>
            <a:r>
              <a:rPr lang="hr-HR" sz="4000" dirty="0">
                <a:latin typeface="Segoe Print" panose="02000600000000000000" pitchFamily="2" charset="0"/>
                <a:cs typeface="Arial" panose="020B0604020202020204" pitchFamily="34" charset="0"/>
              </a:rPr>
              <a:t>-neumjerenost</a:t>
            </a:r>
          </a:p>
          <a:p>
            <a:r>
              <a:rPr lang="hr-HR" sz="4000" dirty="0">
                <a:latin typeface="Segoe Print" panose="02000600000000000000" pitchFamily="2" charset="0"/>
                <a:cs typeface="Arial" panose="020B0604020202020204" pitchFamily="34" charset="0"/>
              </a:rPr>
              <a:t>-nevjera</a:t>
            </a:r>
          </a:p>
          <a:p>
            <a:r>
              <a:rPr lang="hr-HR" sz="4000" dirty="0">
                <a:latin typeface="Segoe Print" panose="02000600000000000000" pitchFamily="2" charset="0"/>
                <a:cs typeface="Arial" panose="020B0604020202020204" pitchFamily="34" charset="0"/>
              </a:rPr>
              <a:t>-očaj, preuzetnost</a:t>
            </a:r>
          </a:p>
          <a:p>
            <a:r>
              <a:rPr lang="hr-HR" sz="4000" dirty="0">
                <a:latin typeface="Segoe Print" panose="02000600000000000000" pitchFamily="2" charset="0"/>
                <a:cs typeface="Arial" panose="020B0604020202020204" pitchFamily="34" charset="0"/>
              </a:rPr>
              <a:t>-mržnja</a:t>
            </a:r>
          </a:p>
        </p:txBody>
      </p:sp>
    </p:spTree>
    <p:extLst>
      <p:ext uri="{BB962C8B-B14F-4D97-AF65-F5344CB8AC3E}">
        <p14:creationId xmlns:p14="http://schemas.microsoft.com/office/powerpoint/2010/main" val="3040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-561109" y="23081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hr-HR" sz="2400" b="1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Živjeti po krepostima</a:t>
            </a:r>
            <a:endParaRPr lang="hr-HR" sz="2400" dirty="0">
              <a:effectLst/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1495864" y="860577"/>
            <a:ext cx="10135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24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-naše čvrsto i postojano raspoloženje činiti dobro</a:t>
            </a:r>
          </a:p>
        </p:txBody>
      </p:sp>
      <p:sp>
        <p:nvSpPr>
          <p:cNvPr id="4" name="Pravokutnik 3"/>
          <p:cNvSpPr/>
          <p:nvPr/>
        </p:nvSpPr>
        <p:spPr>
          <a:xfrm>
            <a:off x="1495864" y="1322242"/>
            <a:ext cx="7032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hr-HR" sz="24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-nastaje dugotrajnim vršenjem dobrih djela</a:t>
            </a:r>
          </a:p>
        </p:txBody>
      </p:sp>
      <p:sp>
        <p:nvSpPr>
          <p:cNvPr id="5" name="Pravokutnik 4"/>
          <p:cNvSpPr/>
          <p:nvPr/>
        </p:nvSpPr>
        <p:spPr>
          <a:xfrm>
            <a:off x="2392947" y="1783906"/>
            <a:ext cx="5684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hr-HR" sz="24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dobro, časno, pošteno i lijepo djelo </a:t>
            </a:r>
          </a:p>
        </p:txBody>
      </p:sp>
      <p:sp>
        <p:nvSpPr>
          <p:cNvPr id="6" name="Pravokutnik 5"/>
          <p:cNvSpPr/>
          <p:nvPr/>
        </p:nvSpPr>
        <p:spPr>
          <a:xfrm>
            <a:off x="0" y="860577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-krepost </a:t>
            </a:r>
            <a:endParaRPr lang="hr-HR" sz="2400" dirty="0">
              <a:latin typeface="Segoe Print" panose="02000600000000000000" pitchFamily="2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-72737" y="1783907"/>
            <a:ext cx="262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-plod kreposti: </a:t>
            </a:r>
            <a:endParaRPr lang="hr-HR" sz="24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23E2876-FF3C-4848-BFF5-7CCC3D8A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552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650FFDF-6900-4C85-A097-45D63E3345A4}"/>
              </a:ext>
            </a:extLst>
          </p:cNvPr>
          <p:cNvSpPr txBox="1"/>
          <p:nvPr/>
        </p:nvSpPr>
        <p:spPr>
          <a:xfrm>
            <a:off x="154527" y="3552824"/>
            <a:ext cx="1626648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Segoe Print" panose="02000600000000000000" pitchFamily="2" charset="0"/>
              </a:rPr>
              <a:t>-pomaže da raspoznajemo i biramo što je dobro i to postižemo prikladnim sredstvima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E92F048-C076-40A6-B8FA-A68AF2054F0C}"/>
              </a:ext>
            </a:extLst>
          </p:cNvPr>
          <p:cNvSpPr txBox="1"/>
          <p:nvPr/>
        </p:nvSpPr>
        <p:spPr>
          <a:xfrm>
            <a:off x="1983798" y="3552825"/>
            <a:ext cx="146685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Segoe Print" panose="02000600000000000000" pitchFamily="2" charset="0"/>
              </a:rPr>
              <a:t>-čvrsta volja da svakomu damo ono što mu pripada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3791C9B-FB86-497E-BDC1-7839D56C91F0}"/>
              </a:ext>
            </a:extLst>
          </p:cNvPr>
          <p:cNvSpPr txBox="1"/>
          <p:nvPr/>
        </p:nvSpPr>
        <p:spPr>
          <a:xfrm>
            <a:off x="3653271" y="3552825"/>
            <a:ext cx="146685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Segoe Print" panose="02000600000000000000" pitchFamily="2" charset="0"/>
              </a:rPr>
              <a:t>-čvrstoća u životnim situacijama i ustrajnost u traženju dobra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3756948-6FCB-4331-82AD-5555394B5EFC}"/>
              </a:ext>
            </a:extLst>
          </p:cNvPr>
          <p:cNvSpPr txBox="1"/>
          <p:nvPr/>
        </p:nvSpPr>
        <p:spPr>
          <a:xfrm>
            <a:off x="5362575" y="3552825"/>
            <a:ext cx="1466850" cy="2062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Segoe Print" panose="02000600000000000000" pitchFamily="2" charset="0"/>
              </a:rPr>
              <a:t>-obuzdava naše tijelo i potiče nas na umjereno korištenje materijalnim dobrima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9FD832C-E877-4DFF-BCDD-A10930342799}"/>
              </a:ext>
            </a:extLst>
          </p:cNvPr>
          <p:cNvSpPr txBox="1"/>
          <p:nvPr/>
        </p:nvSpPr>
        <p:spPr>
          <a:xfrm>
            <a:off x="7067983" y="3590806"/>
            <a:ext cx="1633537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Segoe Print" panose="02000600000000000000" pitchFamily="2" charset="0"/>
              </a:rPr>
              <a:t>-krepost po kojoj vjerujemo u Boga, u sve što nam je Bog objavio i što nam Crkva predlaže vjerovati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2AFFA24-F2D0-4B0A-B52A-7DDE91102BF5}"/>
              </a:ext>
            </a:extLst>
          </p:cNvPr>
          <p:cNvSpPr txBox="1"/>
          <p:nvPr/>
        </p:nvSpPr>
        <p:spPr>
          <a:xfrm>
            <a:off x="8777288" y="3590806"/>
            <a:ext cx="1633537" cy="329320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Segoe Print" panose="02000600000000000000" pitchFamily="2" charset="0"/>
              </a:rPr>
              <a:t>-</a:t>
            </a:r>
            <a:r>
              <a:rPr lang="hr-HR" sz="1600" dirty="0">
                <a:latin typeface="Segoe Print" panose="02000600000000000000" pitchFamily="2" charset="0"/>
                <a:ea typeface="Times New Roman" panose="02020603050405020304" pitchFamily="18" charset="0"/>
              </a:rPr>
              <a:t> krepost po kojoj čeznemo za nebeskim kraljevstvom i vječnim životom, po njoj čovjek prima snagu u životnim teškoćama, volju za život i kršćanski optimizam</a:t>
            </a:r>
            <a:endParaRPr lang="hr-HR" sz="1600" dirty="0">
              <a:latin typeface="Segoe Print" panose="02000600000000000000" pitchFamily="2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9560ED2-0B16-408F-B407-75F2697B0FAB}"/>
              </a:ext>
            </a:extLst>
          </p:cNvPr>
          <p:cNvSpPr txBox="1"/>
          <p:nvPr/>
        </p:nvSpPr>
        <p:spPr>
          <a:xfrm>
            <a:off x="10486593" y="3590806"/>
            <a:ext cx="1633537" cy="30469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Segoe Print" panose="02000600000000000000" pitchFamily="2" charset="0"/>
              </a:rPr>
              <a:t>-</a:t>
            </a:r>
            <a:r>
              <a:rPr lang="hr-HR" sz="1600" dirty="0"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hr-HR" sz="1600" dirty="0">
                <a:latin typeface="Segoe Print" panose="02000600000000000000" pitchFamily="2" charset="0"/>
              </a:rPr>
              <a:t>krepost kojom Boga ljubimo iznad svega radi njega samoga, a svoga bližnjega kao samoga 	sebe iz ljubavi prema Bogu</a:t>
            </a:r>
          </a:p>
          <a:p>
            <a:endParaRPr lang="hr-HR" sz="1600" dirty="0">
              <a:latin typeface="Segoe Print" panose="02000600000000000000" pitchFamily="2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EC86FD3-E842-433C-AF28-D125FDB97E02}"/>
              </a:ext>
            </a:extLst>
          </p:cNvPr>
          <p:cNvSpPr txBox="1"/>
          <p:nvPr/>
        </p:nvSpPr>
        <p:spPr>
          <a:xfrm>
            <a:off x="621076" y="557533"/>
            <a:ext cx="27254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>
                <a:latin typeface="Segoe Print" panose="02000600000000000000" pitchFamily="2" charset="0"/>
              </a:rPr>
              <a:t>-sve ostale kreposti svrstavaju se oko njih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C6F31D9-FC9E-4F01-88B7-68D6A4BE1EF3}"/>
              </a:ext>
            </a:extLst>
          </p:cNvPr>
          <p:cNvSpPr txBox="1"/>
          <p:nvPr/>
        </p:nvSpPr>
        <p:spPr>
          <a:xfrm>
            <a:off x="9253196" y="566426"/>
            <a:ext cx="27254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>
                <a:latin typeface="Segoe Print" panose="02000600000000000000" pitchFamily="2" charset="0"/>
              </a:rPr>
              <a:t>-Bog ih ulijeva u duše vjernika</a:t>
            </a:r>
          </a:p>
        </p:txBody>
      </p:sp>
    </p:spTree>
    <p:extLst>
      <p:ext uri="{BB962C8B-B14F-4D97-AF65-F5344CB8AC3E}">
        <p14:creationId xmlns:p14="http://schemas.microsoft.com/office/powerpoint/2010/main" val="32637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47D7B305-FBE3-445D-A11B-C07BDBA41E75}"/>
              </a:ext>
            </a:extLst>
          </p:cNvPr>
          <p:cNvSpPr txBox="1"/>
          <p:nvPr/>
        </p:nvSpPr>
        <p:spPr>
          <a:xfrm>
            <a:off x="0" y="278321"/>
            <a:ext cx="523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  <a:cs typeface="Arial" panose="020B0604020202020204" pitchFamily="34" charset="0"/>
              </a:rPr>
              <a:t>-grijesi protiv kreposti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9F6CB1B-E488-4C29-985B-C29254F84F80}"/>
              </a:ext>
            </a:extLst>
          </p:cNvPr>
          <p:cNvSpPr txBox="1"/>
          <p:nvPr/>
        </p:nvSpPr>
        <p:spPr>
          <a:xfrm>
            <a:off x="3609107" y="278321"/>
            <a:ext cx="7536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  <a:cs typeface="Arial" panose="020B0604020202020204" pitchFamily="34" charset="0"/>
              </a:rPr>
              <a:t>-nerazboritost</a:t>
            </a:r>
          </a:p>
          <a:p>
            <a:r>
              <a:rPr lang="hr-HR" sz="2400" dirty="0">
                <a:latin typeface="Segoe Print" panose="02000600000000000000" pitchFamily="2" charset="0"/>
                <a:cs typeface="Arial" panose="020B0604020202020204" pitchFamily="34" charset="0"/>
              </a:rPr>
              <a:t>-nepravednost</a:t>
            </a:r>
          </a:p>
          <a:p>
            <a:r>
              <a:rPr lang="hr-HR" sz="2400" dirty="0">
                <a:latin typeface="Segoe Print" panose="02000600000000000000" pitchFamily="2" charset="0"/>
                <a:cs typeface="Arial" panose="020B0604020202020204" pitchFamily="34" charset="0"/>
              </a:rPr>
              <a:t>-neumjerenost</a:t>
            </a:r>
          </a:p>
          <a:p>
            <a:r>
              <a:rPr lang="hr-HR" sz="2400" dirty="0">
                <a:latin typeface="Segoe Print" panose="02000600000000000000" pitchFamily="2" charset="0"/>
                <a:cs typeface="Arial" panose="020B0604020202020204" pitchFamily="34" charset="0"/>
              </a:rPr>
              <a:t>-nevjera</a:t>
            </a:r>
          </a:p>
          <a:p>
            <a:r>
              <a:rPr lang="hr-HR" sz="2400" dirty="0">
                <a:latin typeface="Segoe Print" panose="02000600000000000000" pitchFamily="2" charset="0"/>
                <a:cs typeface="Arial" panose="020B0604020202020204" pitchFamily="34" charset="0"/>
              </a:rPr>
              <a:t>-očaj, preuzetnost</a:t>
            </a:r>
          </a:p>
          <a:p>
            <a:r>
              <a:rPr lang="hr-HR" sz="2400" dirty="0">
                <a:latin typeface="Segoe Print" panose="02000600000000000000" pitchFamily="2" charset="0"/>
                <a:cs typeface="Arial" panose="020B0604020202020204" pitchFamily="34" charset="0"/>
              </a:rPr>
              <a:t>-mržnja</a:t>
            </a:r>
          </a:p>
        </p:txBody>
      </p:sp>
    </p:spTree>
    <p:extLst>
      <p:ext uri="{BB962C8B-B14F-4D97-AF65-F5344CB8AC3E}">
        <p14:creationId xmlns:p14="http://schemas.microsoft.com/office/powerpoint/2010/main" val="3141768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2D3FDA9-A1D8-44CD-8761-9F030B75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609600"/>
            <a:ext cx="10648950" cy="56388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3019E8F-1AD9-41D5-AFB4-6FD9E1D7E1E4}"/>
              </a:ext>
            </a:extLst>
          </p:cNvPr>
          <p:cNvSpPr txBox="1"/>
          <p:nvPr/>
        </p:nvSpPr>
        <p:spPr>
          <a:xfrm>
            <a:off x="771525" y="3595255"/>
            <a:ext cx="4559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Segoe Print" panose="02000600000000000000" pitchFamily="2" charset="0"/>
              </a:rPr>
              <a:t>Ivanovi prijatelji donijeli su na rođendan alkohol. Nagovarali su ga da i o popije jer ga inače više neće zvati na rođendane. Ivan nije pristao na ucjenu.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E9EC3879-DBF1-4A43-90A2-4935D283F4F9}"/>
              </a:ext>
            </a:extLst>
          </p:cNvPr>
          <p:cNvSpPr/>
          <p:nvPr/>
        </p:nvSpPr>
        <p:spPr>
          <a:xfrm>
            <a:off x="1080655" y="2348345"/>
            <a:ext cx="1600200" cy="65462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8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11A6C52-C54F-4AA6-8667-537BCF7D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585787"/>
            <a:ext cx="1057275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9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AA49878-F058-496E-8F21-08E6750F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11452"/>
            <a:ext cx="10905066" cy="343509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2D60AE60-C10A-4FFD-B3EF-4F7EEC0A4D24}"/>
              </a:ext>
            </a:extLst>
          </p:cNvPr>
          <p:cNvSpPr/>
          <p:nvPr/>
        </p:nvSpPr>
        <p:spPr>
          <a:xfrm>
            <a:off x="1233996" y="1882066"/>
            <a:ext cx="9774315" cy="28674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E778C78-11F7-4E79-B340-83C4B2A66D22}"/>
              </a:ext>
            </a:extLst>
          </p:cNvPr>
          <p:cNvSpPr txBox="1"/>
          <p:nvPr/>
        </p:nvSpPr>
        <p:spPr>
          <a:xfrm>
            <a:off x="1944210" y="2449791"/>
            <a:ext cx="8664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Segoe Print" panose="02000600000000000000" pitchFamily="2" charset="0"/>
              </a:rPr>
              <a:t>Krepost je trajna volja i neprestano nastojanje činiti dobro.</a:t>
            </a:r>
          </a:p>
        </p:txBody>
      </p:sp>
    </p:spTree>
    <p:extLst>
      <p:ext uri="{BB962C8B-B14F-4D97-AF65-F5344CB8AC3E}">
        <p14:creationId xmlns:p14="http://schemas.microsoft.com/office/powerpoint/2010/main" val="94679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9278913-5F6A-49F5-B15A-940E320C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93" y="832139"/>
            <a:ext cx="10677525" cy="550545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108D0C3-5F8C-44E6-98FF-34D4F0140487}"/>
              </a:ext>
            </a:extLst>
          </p:cNvPr>
          <p:cNvSpPr txBox="1"/>
          <p:nvPr/>
        </p:nvSpPr>
        <p:spPr>
          <a:xfrm>
            <a:off x="3477490" y="2348345"/>
            <a:ext cx="4613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Segoe Print" panose="02000600000000000000" pitchFamily="2" charset="0"/>
              </a:rPr>
              <a:t>Trgovkinja je Leu u trgovini vratila više novaca nego je trebala. Leo je na izlazu iz trgovine to primijetio.  Vratio se natrag te vratio višak novaca trgovkinji.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F3CB752B-5D55-4E40-A106-EAD2B4750D96}"/>
              </a:ext>
            </a:extLst>
          </p:cNvPr>
          <p:cNvSpPr/>
          <p:nvPr/>
        </p:nvSpPr>
        <p:spPr>
          <a:xfrm>
            <a:off x="935182" y="2150918"/>
            <a:ext cx="2171700" cy="65462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DA8CFC-D0A8-46E5-9779-E5E85F3BF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5" y="5032664"/>
            <a:ext cx="34385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2755DC4-7601-44C2-A58C-EC1ACFCD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514350"/>
            <a:ext cx="10477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6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E5AFE4F-206E-4CA1-B003-5EE96AEA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700087"/>
            <a:ext cx="106965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7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2D3FDA9-A1D8-44CD-8761-9F030B75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609600"/>
            <a:ext cx="106489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8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4A6075E-0F10-458A-9484-908CBBEB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1" y="1804987"/>
            <a:ext cx="9210675" cy="185737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87ED5C0-8709-4381-A888-EBE231D74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1" y="1804987"/>
            <a:ext cx="8953500" cy="18859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3890784-44A8-4294-8A55-129A98383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72" y="3657600"/>
            <a:ext cx="3371850" cy="32004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91DD958-C41A-411D-9D5C-A8B662BBE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86" y="3674269"/>
            <a:ext cx="3371850" cy="32004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DD24110-6087-4FA8-9513-500B57558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00" y="3674269"/>
            <a:ext cx="33718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4F92738-43AD-4996-9CEA-40A43E17E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154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9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C35C42F-60A9-4F51-A647-7068AD85A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796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69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94E9683-7E5B-42D7-8D0E-9D1CDB41B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5962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1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B833615-AC2C-4276-9B8F-AAC4F067E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35" y="643467"/>
            <a:ext cx="8773330" cy="5571065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16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268</Words>
  <Application>Microsoft Office PowerPoint</Application>
  <PresentationFormat>Široki zaslon</PresentationFormat>
  <Paragraphs>32</Paragraphs>
  <Slides>43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18</cp:revision>
  <dcterms:created xsi:type="dcterms:W3CDTF">2020-11-09T08:56:42Z</dcterms:created>
  <dcterms:modified xsi:type="dcterms:W3CDTF">2021-10-12T06:11:11Z</dcterms:modified>
</cp:coreProperties>
</file>