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4" r:id="rId3"/>
    <p:sldId id="263" r:id="rId4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61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Uredite stil podnaslova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B1839-6766-4238-8A24-95756C00620A}" type="datetimeFigureOut">
              <a:rPr lang="hr-HR" smtClean="0"/>
              <a:t>11.10.2021.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7B520-70D9-46F0-BB14-9FD926C7E8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50528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B1839-6766-4238-8A24-95756C00620A}" type="datetimeFigureOut">
              <a:rPr lang="hr-HR" smtClean="0"/>
              <a:t>11.10.2021.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7B520-70D9-46F0-BB14-9FD926C7E8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17986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B1839-6766-4238-8A24-95756C00620A}" type="datetimeFigureOut">
              <a:rPr lang="hr-HR" smtClean="0"/>
              <a:t>11.10.2021.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7B520-70D9-46F0-BB14-9FD926C7E8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4138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B1839-6766-4238-8A24-95756C00620A}" type="datetimeFigureOut">
              <a:rPr lang="hr-HR" smtClean="0"/>
              <a:t>11.10.2021.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7B520-70D9-46F0-BB14-9FD926C7E8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52080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B1839-6766-4238-8A24-95756C00620A}" type="datetimeFigureOut">
              <a:rPr lang="hr-HR" smtClean="0"/>
              <a:t>11.10.2021.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7B520-70D9-46F0-BB14-9FD926C7E8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97260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B1839-6766-4238-8A24-95756C00620A}" type="datetimeFigureOut">
              <a:rPr lang="hr-HR" smtClean="0"/>
              <a:t>11.10.2021.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7B520-70D9-46F0-BB14-9FD926C7E8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77830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B1839-6766-4238-8A24-95756C00620A}" type="datetimeFigureOut">
              <a:rPr lang="hr-HR" smtClean="0"/>
              <a:t>11.10.2021.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7B520-70D9-46F0-BB14-9FD926C7E8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8899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B1839-6766-4238-8A24-95756C00620A}" type="datetimeFigureOut">
              <a:rPr lang="hr-HR" smtClean="0"/>
              <a:t>11.10.2021.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7B520-70D9-46F0-BB14-9FD926C7E8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98804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B1839-6766-4238-8A24-95756C00620A}" type="datetimeFigureOut">
              <a:rPr lang="hr-HR" smtClean="0"/>
              <a:t>11.10.2021.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7B520-70D9-46F0-BB14-9FD926C7E8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23544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B1839-6766-4238-8A24-95756C00620A}" type="datetimeFigureOut">
              <a:rPr lang="hr-HR" smtClean="0"/>
              <a:t>11.10.2021.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7B520-70D9-46F0-BB14-9FD926C7E8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1340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B1839-6766-4238-8A24-95756C00620A}" type="datetimeFigureOut">
              <a:rPr lang="hr-HR" smtClean="0"/>
              <a:t>11.10.2021.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7B520-70D9-46F0-BB14-9FD926C7E8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64594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BB1839-6766-4238-8A24-95756C00620A}" type="datetimeFigureOut">
              <a:rPr lang="hr-HR" smtClean="0"/>
              <a:t>11.10.2021.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67B520-70D9-46F0-BB14-9FD926C7E8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4784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-561109" y="230819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hr-HR" sz="2400" b="1" dirty="0">
                <a:effectLst/>
                <a:latin typeface="Segoe Print" panose="02000600000000000000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Živjeti po krepostima</a:t>
            </a:r>
            <a:endParaRPr lang="hr-HR" sz="2400" dirty="0">
              <a:effectLst/>
              <a:latin typeface="Segoe Print" panose="02000600000000000000" pitchFamily="2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" name="Pravokutnik 2"/>
          <p:cNvSpPr/>
          <p:nvPr/>
        </p:nvSpPr>
        <p:spPr>
          <a:xfrm>
            <a:off x="1495864" y="860577"/>
            <a:ext cx="1013502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hr-HR" sz="2400" dirty="0">
                <a:latin typeface="Segoe Print" panose="02000600000000000000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-naše čvrsto i postojano raspoloženje činiti dobro</a:t>
            </a:r>
          </a:p>
        </p:txBody>
      </p:sp>
      <p:sp>
        <p:nvSpPr>
          <p:cNvPr id="4" name="Pravokutnik 3"/>
          <p:cNvSpPr/>
          <p:nvPr/>
        </p:nvSpPr>
        <p:spPr>
          <a:xfrm>
            <a:off x="1495864" y="1322242"/>
            <a:ext cx="70326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hr-HR" sz="2400" dirty="0">
                <a:latin typeface="Segoe Print" panose="02000600000000000000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-nastaje dugotrajnim vršenjem dobrih djela</a:t>
            </a:r>
          </a:p>
        </p:txBody>
      </p:sp>
      <p:sp>
        <p:nvSpPr>
          <p:cNvPr id="5" name="Pravokutnik 4"/>
          <p:cNvSpPr/>
          <p:nvPr/>
        </p:nvSpPr>
        <p:spPr>
          <a:xfrm>
            <a:off x="2392947" y="1783906"/>
            <a:ext cx="56845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hr-HR" sz="2400" dirty="0">
                <a:latin typeface="Segoe Print" panose="02000600000000000000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dobro, časno, pošteno i lijepo djelo </a:t>
            </a:r>
          </a:p>
        </p:txBody>
      </p:sp>
      <p:sp>
        <p:nvSpPr>
          <p:cNvPr id="6" name="Pravokutnik 5"/>
          <p:cNvSpPr/>
          <p:nvPr/>
        </p:nvSpPr>
        <p:spPr>
          <a:xfrm>
            <a:off x="0" y="860577"/>
            <a:ext cx="16530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400" dirty="0">
                <a:latin typeface="Segoe Print" panose="02000600000000000000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-krepost </a:t>
            </a:r>
            <a:endParaRPr lang="hr-HR" sz="2400" dirty="0">
              <a:latin typeface="Segoe Print" panose="02000600000000000000" pitchFamily="2" charset="0"/>
            </a:endParaRPr>
          </a:p>
        </p:txBody>
      </p:sp>
      <p:sp>
        <p:nvSpPr>
          <p:cNvPr id="7" name="Pravokutnik 6"/>
          <p:cNvSpPr/>
          <p:nvPr/>
        </p:nvSpPr>
        <p:spPr>
          <a:xfrm>
            <a:off x="-72737" y="1783907"/>
            <a:ext cx="26228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400" dirty="0">
                <a:latin typeface="Segoe Print" panose="02000600000000000000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-plod kreposti: </a:t>
            </a:r>
            <a:endParaRPr lang="hr-HR" sz="2400" dirty="0">
              <a:latin typeface="Segoe Print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5248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>
            <a:extLst>
              <a:ext uri="{FF2B5EF4-FFF2-40B4-BE49-F238E27FC236}">
                <a16:creationId xmlns:a16="http://schemas.microsoft.com/office/drawing/2014/main" id="{423E2876-FF3C-4848-BFF5-7CCC3D8A3D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12192000" cy="3552825"/>
          </a:xfrm>
          <a:prstGeom prst="rect">
            <a:avLst/>
          </a:prstGeom>
        </p:spPr>
      </p:pic>
      <p:sp>
        <p:nvSpPr>
          <p:cNvPr id="3" name="TekstniOkvir 2">
            <a:extLst>
              <a:ext uri="{FF2B5EF4-FFF2-40B4-BE49-F238E27FC236}">
                <a16:creationId xmlns:a16="http://schemas.microsoft.com/office/drawing/2014/main" id="{4650FFDF-6900-4C85-A097-45D63E3345A4}"/>
              </a:ext>
            </a:extLst>
          </p:cNvPr>
          <p:cNvSpPr txBox="1"/>
          <p:nvPr/>
        </p:nvSpPr>
        <p:spPr>
          <a:xfrm>
            <a:off x="154527" y="3552824"/>
            <a:ext cx="1626648" cy="1815882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hr-HR" sz="1600" dirty="0">
                <a:latin typeface="Segoe Print" panose="02000600000000000000" pitchFamily="2" charset="0"/>
              </a:rPr>
              <a:t>-pomaže da raspoznajemo i biramo što je dobro i to postižemo prikladnim sredstvima</a:t>
            </a:r>
          </a:p>
        </p:txBody>
      </p:sp>
      <p:sp>
        <p:nvSpPr>
          <p:cNvPr id="6" name="TekstniOkvir 5">
            <a:extLst>
              <a:ext uri="{FF2B5EF4-FFF2-40B4-BE49-F238E27FC236}">
                <a16:creationId xmlns:a16="http://schemas.microsoft.com/office/drawing/2014/main" id="{9E92F048-C076-40A6-B8FA-A68AF2054F0C}"/>
              </a:ext>
            </a:extLst>
          </p:cNvPr>
          <p:cNvSpPr txBox="1"/>
          <p:nvPr/>
        </p:nvSpPr>
        <p:spPr>
          <a:xfrm>
            <a:off x="1983798" y="3552825"/>
            <a:ext cx="1466850" cy="1569660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hr-HR" sz="1600" dirty="0">
                <a:latin typeface="Segoe Print" panose="02000600000000000000" pitchFamily="2" charset="0"/>
              </a:rPr>
              <a:t>-čvrsta volja da svakomu damo ono što mu pripada </a:t>
            </a:r>
          </a:p>
        </p:txBody>
      </p:sp>
      <p:sp>
        <p:nvSpPr>
          <p:cNvPr id="7" name="TekstniOkvir 6">
            <a:extLst>
              <a:ext uri="{FF2B5EF4-FFF2-40B4-BE49-F238E27FC236}">
                <a16:creationId xmlns:a16="http://schemas.microsoft.com/office/drawing/2014/main" id="{73791C9B-FB86-497E-BDC1-7839D56C91F0}"/>
              </a:ext>
            </a:extLst>
          </p:cNvPr>
          <p:cNvSpPr txBox="1"/>
          <p:nvPr/>
        </p:nvSpPr>
        <p:spPr>
          <a:xfrm>
            <a:off x="3653271" y="3552825"/>
            <a:ext cx="1466850" cy="1569660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hr-HR" sz="1600" dirty="0">
                <a:latin typeface="Segoe Print" panose="02000600000000000000" pitchFamily="2" charset="0"/>
              </a:rPr>
              <a:t>-čvrstoća u životnim situacijama i ustrajnost u traženju dobra</a:t>
            </a:r>
          </a:p>
        </p:txBody>
      </p:sp>
      <p:sp>
        <p:nvSpPr>
          <p:cNvPr id="8" name="TekstniOkvir 7">
            <a:extLst>
              <a:ext uri="{FF2B5EF4-FFF2-40B4-BE49-F238E27FC236}">
                <a16:creationId xmlns:a16="http://schemas.microsoft.com/office/drawing/2014/main" id="{D3756948-6FCB-4331-82AD-5555394B5EFC}"/>
              </a:ext>
            </a:extLst>
          </p:cNvPr>
          <p:cNvSpPr txBox="1"/>
          <p:nvPr/>
        </p:nvSpPr>
        <p:spPr>
          <a:xfrm>
            <a:off x="5362575" y="3552825"/>
            <a:ext cx="1466850" cy="2062103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hr-HR" sz="1600" dirty="0">
                <a:latin typeface="Segoe Print" panose="02000600000000000000" pitchFamily="2" charset="0"/>
              </a:rPr>
              <a:t>-obuzdava naše tijelo i potiče nas na umjereno korištenje materijalnim dobrima</a:t>
            </a:r>
          </a:p>
        </p:txBody>
      </p:sp>
      <p:sp>
        <p:nvSpPr>
          <p:cNvPr id="9" name="TekstniOkvir 8">
            <a:extLst>
              <a:ext uri="{FF2B5EF4-FFF2-40B4-BE49-F238E27FC236}">
                <a16:creationId xmlns:a16="http://schemas.microsoft.com/office/drawing/2014/main" id="{A9FD832C-E877-4DFF-BCDD-A10930342799}"/>
              </a:ext>
            </a:extLst>
          </p:cNvPr>
          <p:cNvSpPr txBox="1"/>
          <p:nvPr/>
        </p:nvSpPr>
        <p:spPr>
          <a:xfrm>
            <a:off x="7067983" y="3590806"/>
            <a:ext cx="1633537" cy="2554545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hr-HR" sz="1600" dirty="0">
                <a:latin typeface="Segoe Print" panose="02000600000000000000" pitchFamily="2" charset="0"/>
              </a:rPr>
              <a:t>-krepost po kojoj vjerujemo u Boga, u sve što nam je Bog objavio i što nam Crkva predlaže vjerovati</a:t>
            </a:r>
          </a:p>
        </p:txBody>
      </p:sp>
      <p:sp>
        <p:nvSpPr>
          <p:cNvPr id="10" name="TekstniOkvir 9">
            <a:extLst>
              <a:ext uri="{FF2B5EF4-FFF2-40B4-BE49-F238E27FC236}">
                <a16:creationId xmlns:a16="http://schemas.microsoft.com/office/drawing/2014/main" id="{82AFFA24-F2D0-4B0A-B52A-7DDE91102BF5}"/>
              </a:ext>
            </a:extLst>
          </p:cNvPr>
          <p:cNvSpPr txBox="1"/>
          <p:nvPr/>
        </p:nvSpPr>
        <p:spPr>
          <a:xfrm>
            <a:off x="8777288" y="3590806"/>
            <a:ext cx="1633537" cy="3293209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hr-HR" sz="1600" dirty="0">
                <a:latin typeface="Segoe Print" panose="02000600000000000000" pitchFamily="2" charset="0"/>
              </a:rPr>
              <a:t>-</a:t>
            </a:r>
            <a:r>
              <a:rPr lang="hr-HR" sz="1600" dirty="0">
                <a:latin typeface="Segoe Print" panose="02000600000000000000" pitchFamily="2" charset="0"/>
                <a:ea typeface="Times New Roman" panose="02020603050405020304" pitchFamily="18" charset="0"/>
              </a:rPr>
              <a:t> krepost po kojoj čeznemo za nebeskim kraljevstvom i vječnim životom, po njoj čovjek prima snagu u životnim teškoćama, volju za život i kršćanski optimizam</a:t>
            </a:r>
            <a:endParaRPr lang="hr-HR" sz="1600" dirty="0">
              <a:latin typeface="Segoe Print" panose="02000600000000000000" pitchFamily="2" charset="0"/>
            </a:endParaRPr>
          </a:p>
        </p:txBody>
      </p:sp>
      <p:sp>
        <p:nvSpPr>
          <p:cNvPr id="11" name="TekstniOkvir 10">
            <a:extLst>
              <a:ext uri="{FF2B5EF4-FFF2-40B4-BE49-F238E27FC236}">
                <a16:creationId xmlns:a16="http://schemas.microsoft.com/office/drawing/2014/main" id="{A9560ED2-0B16-408F-B407-75F2697B0FAB}"/>
              </a:ext>
            </a:extLst>
          </p:cNvPr>
          <p:cNvSpPr txBox="1"/>
          <p:nvPr/>
        </p:nvSpPr>
        <p:spPr>
          <a:xfrm>
            <a:off x="10486593" y="3590806"/>
            <a:ext cx="1633537" cy="3046988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hr-HR" sz="1600" dirty="0">
                <a:latin typeface="Segoe Print" panose="02000600000000000000" pitchFamily="2" charset="0"/>
              </a:rPr>
              <a:t>-</a:t>
            </a:r>
            <a:r>
              <a:rPr lang="hr-HR" sz="1600" dirty="0">
                <a:latin typeface="Segoe Print" panose="02000600000000000000" pitchFamily="2" charset="0"/>
                <a:ea typeface="Times New Roman" panose="02020603050405020304" pitchFamily="18" charset="0"/>
              </a:rPr>
              <a:t> </a:t>
            </a:r>
            <a:r>
              <a:rPr lang="hr-HR" sz="1600" dirty="0">
                <a:latin typeface="Segoe Print" panose="02000600000000000000" pitchFamily="2" charset="0"/>
              </a:rPr>
              <a:t>krepost kojom Boga ljubimo iznad svega radi njega samoga, a svoga bližnjega kao samoga 	sebe iz ljubavi prema Bogu</a:t>
            </a:r>
          </a:p>
          <a:p>
            <a:endParaRPr lang="hr-HR" sz="1600" dirty="0">
              <a:latin typeface="Segoe Print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3743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niOkvir 3">
            <a:extLst>
              <a:ext uri="{FF2B5EF4-FFF2-40B4-BE49-F238E27FC236}">
                <a16:creationId xmlns:a16="http://schemas.microsoft.com/office/drawing/2014/main" id="{47D7B305-FBE3-445D-A11B-C07BDBA41E75}"/>
              </a:ext>
            </a:extLst>
          </p:cNvPr>
          <p:cNvSpPr txBox="1"/>
          <p:nvPr/>
        </p:nvSpPr>
        <p:spPr>
          <a:xfrm>
            <a:off x="0" y="278321"/>
            <a:ext cx="52370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>
                <a:latin typeface="Segoe Print" panose="02000600000000000000" pitchFamily="2" charset="0"/>
                <a:cs typeface="Arial" panose="020B0604020202020204" pitchFamily="34" charset="0"/>
              </a:rPr>
              <a:t>-grijesi protiv kreposti</a:t>
            </a:r>
          </a:p>
        </p:txBody>
      </p:sp>
      <p:sp>
        <p:nvSpPr>
          <p:cNvPr id="5" name="TekstniOkvir 4">
            <a:extLst>
              <a:ext uri="{FF2B5EF4-FFF2-40B4-BE49-F238E27FC236}">
                <a16:creationId xmlns:a16="http://schemas.microsoft.com/office/drawing/2014/main" id="{A9F6CB1B-E488-4C29-985B-C29254F84F80}"/>
              </a:ext>
            </a:extLst>
          </p:cNvPr>
          <p:cNvSpPr txBox="1"/>
          <p:nvPr/>
        </p:nvSpPr>
        <p:spPr>
          <a:xfrm>
            <a:off x="3609107" y="278321"/>
            <a:ext cx="753687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>
                <a:latin typeface="Segoe Print" panose="02000600000000000000" pitchFamily="2" charset="0"/>
                <a:cs typeface="Arial" panose="020B0604020202020204" pitchFamily="34" charset="0"/>
              </a:rPr>
              <a:t>-nerazboritost</a:t>
            </a:r>
          </a:p>
          <a:p>
            <a:r>
              <a:rPr lang="hr-HR" sz="2400" dirty="0">
                <a:latin typeface="Segoe Print" panose="02000600000000000000" pitchFamily="2" charset="0"/>
                <a:cs typeface="Arial" panose="020B0604020202020204" pitchFamily="34" charset="0"/>
              </a:rPr>
              <a:t>-nepravednost</a:t>
            </a:r>
          </a:p>
          <a:p>
            <a:r>
              <a:rPr lang="hr-HR" sz="2400" dirty="0">
                <a:latin typeface="Segoe Print" panose="02000600000000000000" pitchFamily="2" charset="0"/>
                <a:cs typeface="Arial" panose="020B0604020202020204" pitchFamily="34" charset="0"/>
              </a:rPr>
              <a:t>-neumjerenost</a:t>
            </a:r>
          </a:p>
          <a:p>
            <a:r>
              <a:rPr lang="hr-HR" sz="2400" dirty="0">
                <a:latin typeface="Segoe Print" panose="02000600000000000000" pitchFamily="2" charset="0"/>
                <a:cs typeface="Arial" panose="020B0604020202020204" pitchFamily="34" charset="0"/>
              </a:rPr>
              <a:t>-nevjera</a:t>
            </a:r>
          </a:p>
          <a:p>
            <a:r>
              <a:rPr lang="hr-HR" sz="2400" dirty="0">
                <a:latin typeface="Segoe Print" panose="02000600000000000000" pitchFamily="2" charset="0"/>
                <a:cs typeface="Arial" panose="020B0604020202020204" pitchFamily="34" charset="0"/>
              </a:rPr>
              <a:t>-očaj, preuzetnost</a:t>
            </a:r>
          </a:p>
          <a:p>
            <a:r>
              <a:rPr lang="hr-HR" sz="2400" dirty="0">
                <a:latin typeface="Segoe Print" panose="02000600000000000000" pitchFamily="2" charset="0"/>
                <a:cs typeface="Arial" panose="020B0604020202020204" pitchFamily="34" charset="0"/>
              </a:rPr>
              <a:t>-mržnja</a:t>
            </a:r>
          </a:p>
        </p:txBody>
      </p:sp>
    </p:spTree>
    <p:extLst>
      <p:ext uri="{BB962C8B-B14F-4D97-AF65-F5344CB8AC3E}">
        <p14:creationId xmlns:p14="http://schemas.microsoft.com/office/powerpoint/2010/main" val="3141768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165</Words>
  <Application>Microsoft Office PowerPoint</Application>
  <PresentationFormat>Široki zaslon</PresentationFormat>
  <Paragraphs>20</Paragraphs>
  <Slides>3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Segoe Print</vt:lpstr>
      <vt:lpstr>Tema sustava Office</vt:lpstr>
      <vt:lpstr>PowerPoint prezentacija</vt:lpstr>
      <vt:lpstr>PowerPoint prezentacija</vt:lpstr>
      <vt:lpstr>PowerPoint prezentacija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prezentacija</dc:title>
  <dc:creator>Joja</dc:creator>
  <cp:lastModifiedBy>Josip Jelušić</cp:lastModifiedBy>
  <cp:revision>25</cp:revision>
  <dcterms:created xsi:type="dcterms:W3CDTF">2015-11-04T07:02:05Z</dcterms:created>
  <dcterms:modified xsi:type="dcterms:W3CDTF">2021-10-11T16:56:47Z</dcterms:modified>
</cp:coreProperties>
</file>