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8DF1-F703-45D8-869F-6F68C74206CB}" type="datetimeFigureOut">
              <a:rPr lang="hr-HR" smtClean="0"/>
              <a:t>3.4.2022.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592-1F07-47F1-B222-F872C43956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226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8DF1-F703-45D8-869F-6F68C74206CB}" type="datetimeFigureOut">
              <a:rPr lang="hr-HR" smtClean="0"/>
              <a:t>3.4.2022.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592-1F07-47F1-B222-F872C43956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584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8DF1-F703-45D8-869F-6F68C74206CB}" type="datetimeFigureOut">
              <a:rPr lang="hr-HR" smtClean="0"/>
              <a:t>3.4.2022.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592-1F07-47F1-B222-F872C43956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685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8DF1-F703-45D8-869F-6F68C74206CB}" type="datetimeFigureOut">
              <a:rPr lang="hr-HR" smtClean="0"/>
              <a:t>3.4.2022.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592-1F07-47F1-B222-F872C43956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012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8DF1-F703-45D8-869F-6F68C74206CB}" type="datetimeFigureOut">
              <a:rPr lang="hr-HR" smtClean="0"/>
              <a:t>3.4.2022.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592-1F07-47F1-B222-F872C43956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971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8DF1-F703-45D8-869F-6F68C74206CB}" type="datetimeFigureOut">
              <a:rPr lang="hr-HR" smtClean="0"/>
              <a:t>3.4.2022.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592-1F07-47F1-B222-F872C43956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827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8DF1-F703-45D8-869F-6F68C74206CB}" type="datetimeFigureOut">
              <a:rPr lang="hr-HR" smtClean="0"/>
              <a:t>3.4.2022.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592-1F07-47F1-B222-F872C43956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3576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8DF1-F703-45D8-869F-6F68C74206CB}" type="datetimeFigureOut">
              <a:rPr lang="hr-HR" smtClean="0"/>
              <a:t>3.4.2022.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592-1F07-47F1-B222-F872C43956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5423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8DF1-F703-45D8-869F-6F68C74206CB}" type="datetimeFigureOut">
              <a:rPr lang="hr-HR" smtClean="0"/>
              <a:t>3.4.2022.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592-1F07-47F1-B222-F872C43956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6395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8DF1-F703-45D8-869F-6F68C74206CB}" type="datetimeFigureOut">
              <a:rPr lang="hr-HR" smtClean="0"/>
              <a:t>3.4.2022.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592-1F07-47F1-B222-F872C43956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3238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8DF1-F703-45D8-869F-6F68C74206CB}" type="datetimeFigureOut">
              <a:rPr lang="hr-HR" smtClean="0"/>
              <a:t>3.4.2022.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592-1F07-47F1-B222-F872C43956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2663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C8DF1-F703-45D8-869F-6F68C74206CB}" type="datetimeFigureOut">
              <a:rPr lang="hr-HR" smtClean="0"/>
              <a:t>3.4.2022.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AB592-1F07-47F1-B222-F872C43956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4316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_N4cfa-fkc0" TargetMode="External"/><Relationship Id="rId2" Type="http://schemas.openxmlformats.org/officeDocument/2006/relationships/hyperlink" Target="https://youtu.be/K3qu4nRDDBs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youtu.be/lsy1uFdbbaw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N4cfa-fkc0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VIDEO%20VJERONAUK/LAKI%20I%20TE&#352;KI%20GRIJESI.mp4" TargetMode="External"/><Relationship Id="rId2" Type="http://schemas.openxmlformats.org/officeDocument/2006/relationships/hyperlink" Target="https://www.youtube.com/watch?v=lsy1uFdbbaw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4810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783632" y="-5417"/>
            <a:ext cx="4572000" cy="68634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sz="4000" dirty="0"/>
              <a:t>Lk 19, 1-10; </a:t>
            </a:r>
          </a:p>
          <a:p>
            <a:endParaRPr lang="hr-HR" sz="4000" dirty="0"/>
          </a:p>
          <a:p>
            <a:r>
              <a:rPr lang="hr-HR" sz="4000" dirty="0"/>
              <a:t>Mt 9, 9-13; </a:t>
            </a:r>
          </a:p>
          <a:p>
            <a:endParaRPr lang="hr-HR" sz="4000" dirty="0"/>
          </a:p>
          <a:p>
            <a:r>
              <a:rPr lang="hr-HR" sz="4000" dirty="0"/>
              <a:t>Lk 15, 11-32; </a:t>
            </a:r>
          </a:p>
          <a:p>
            <a:endParaRPr lang="hr-HR" sz="4000" dirty="0"/>
          </a:p>
          <a:p>
            <a:r>
              <a:rPr lang="hr-HR" sz="4000" dirty="0"/>
              <a:t>Iv, 8, </a:t>
            </a:r>
            <a:r>
              <a:rPr lang="hr-HR" sz="4000" dirty="0" err="1"/>
              <a:t>1</a:t>
            </a:r>
            <a:r>
              <a:rPr lang="hr-HR" sz="4000" dirty="0"/>
              <a:t>-11; </a:t>
            </a:r>
          </a:p>
          <a:p>
            <a:endParaRPr lang="hr-HR" sz="4000" dirty="0"/>
          </a:p>
          <a:p>
            <a:r>
              <a:rPr lang="hr-HR" sz="4000" dirty="0"/>
              <a:t>Mt, 26, 69-75; </a:t>
            </a:r>
          </a:p>
          <a:p>
            <a:endParaRPr lang="hr-HR" sz="4000" dirty="0"/>
          </a:p>
          <a:p>
            <a:r>
              <a:rPr lang="hr-HR" sz="4000" dirty="0"/>
              <a:t>Dj , 1-31 </a:t>
            </a:r>
          </a:p>
        </p:txBody>
      </p:sp>
    </p:spTree>
    <p:extLst>
      <p:ext uri="{BB962C8B-B14F-4D97-AF65-F5344CB8AC3E}">
        <p14:creationId xmlns:p14="http://schemas.microsoft.com/office/powerpoint/2010/main" val="2322716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>
            <a:extLst>
              <a:ext uri="{FF2B5EF4-FFF2-40B4-BE49-F238E27FC236}">
                <a16:creationId xmlns:a16="http://schemas.microsoft.com/office/drawing/2014/main" id="{1AEBD023-B007-4839-8724-682AAF1ACB6E}"/>
              </a:ext>
            </a:extLst>
          </p:cNvPr>
          <p:cNvSpPr txBox="1"/>
          <p:nvPr/>
        </p:nvSpPr>
        <p:spPr>
          <a:xfrm>
            <a:off x="730188" y="571805"/>
            <a:ext cx="7499412" cy="11734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Što su grijesi:   </a:t>
            </a:r>
            <a:r>
              <a:rPr lang="hr-HR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https://youtu.be/K3qu4nRDDBs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Istočni grijeh:  </a:t>
            </a:r>
            <a:r>
              <a:rPr lang="hr-HR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https://youtu.be/_N4cfa-fkc0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Glavni grijesi:   </a:t>
            </a:r>
            <a:r>
              <a:rPr lang="hr-HR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https://youtu.be/lsy1uFdbbaw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642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0" y="623455"/>
            <a:ext cx="1219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Bog je stvorio čovjeka na svoju sliku darujući mu razum i slobodu da bi čovjek, kao kruna i vrhunac Božjega stvaranja, mogao Bogu svjesno i slobodno uzvratiti ljubav.</a:t>
            </a:r>
          </a:p>
          <a:p>
            <a:endParaRPr lang="hr-HR" sz="4000" dirty="0"/>
          </a:p>
          <a:p>
            <a:r>
              <a:rPr lang="hr-HR" sz="4000" dirty="0"/>
              <a:t>No čovjek je zloupotrijebio razum i slobodu i tako sagriješio. </a:t>
            </a:r>
          </a:p>
        </p:txBody>
      </p:sp>
    </p:spTree>
    <p:extLst>
      <p:ext uri="{BB962C8B-B14F-4D97-AF65-F5344CB8AC3E}">
        <p14:creationId xmlns:p14="http://schemas.microsoft.com/office/powerpoint/2010/main" val="290454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0" y="1042849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400" b="1" dirty="0"/>
              <a:t>Iskustvo grijeha </a:t>
            </a:r>
          </a:p>
        </p:txBody>
      </p:sp>
      <p:sp>
        <p:nvSpPr>
          <p:cNvPr id="5" name="TekstniOkvir 4"/>
          <p:cNvSpPr txBox="1"/>
          <p:nvPr/>
        </p:nvSpPr>
        <p:spPr>
          <a:xfrm>
            <a:off x="150920" y="2496786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dirty="0"/>
              <a:t>ČOVJEK – SLIKA BOŽJA (RAZUM I SLOBODA)</a:t>
            </a:r>
          </a:p>
        </p:txBody>
      </p:sp>
      <p:cxnSp>
        <p:nvCxnSpPr>
          <p:cNvPr id="7" name="Ravni poveznik sa strelicom 6"/>
          <p:cNvCxnSpPr>
            <a:stCxn id="5" idx="2"/>
          </p:cNvCxnSpPr>
          <p:nvPr/>
        </p:nvCxnSpPr>
        <p:spPr>
          <a:xfrm flipH="1">
            <a:off x="6239993" y="3204672"/>
            <a:ext cx="6927" cy="68449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niOkvir 7"/>
          <p:cNvSpPr txBox="1"/>
          <p:nvPr/>
        </p:nvSpPr>
        <p:spPr>
          <a:xfrm>
            <a:off x="150920" y="3912558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dirty="0"/>
              <a:t>ZLOUPOTREBA RAZUMA I SLOBODE</a:t>
            </a:r>
          </a:p>
        </p:txBody>
      </p:sp>
      <p:cxnSp>
        <p:nvCxnSpPr>
          <p:cNvPr id="9" name="Ravni poveznik sa strelicom 8"/>
          <p:cNvCxnSpPr/>
          <p:nvPr/>
        </p:nvCxnSpPr>
        <p:spPr>
          <a:xfrm flipH="1">
            <a:off x="6233066" y="4643834"/>
            <a:ext cx="6927" cy="68449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niOkvir 9"/>
          <p:cNvSpPr txBox="1"/>
          <p:nvPr/>
        </p:nvSpPr>
        <p:spPr>
          <a:xfrm>
            <a:off x="150920" y="535172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dirty="0"/>
              <a:t>GRIJEH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7F837B93-9C81-46C0-BA2E-1D8B38D90544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800" b="1" dirty="0"/>
              <a:t>GRIJEH – RAZORENA LJUBAV</a:t>
            </a:r>
          </a:p>
        </p:txBody>
      </p:sp>
    </p:spTree>
    <p:extLst>
      <p:ext uri="{BB962C8B-B14F-4D97-AF65-F5344CB8AC3E}">
        <p14:creationId xmlns:p14="http://schemas.microsoft.com/office/powerpoint/2010/main" val="276571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10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/>
          <p:cNvSpPr txBox="1"/>
          <p:nvPr/>
        </p:nvSpPr>
        <p:spPr>
          <a:xfrm>
            <a:off x="0" y="216263"/>
            <a:ext cx="2142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-grijeh je:</a:t>
            </a: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F39C41EF-0155-4978-A67B-CB33CCC9AE56}"/>
              </a:ext>
            </a:extLst>
          </p:cNvPr>
          <p:cNvSpPr txBox="1"/>
          <p:nvPr/>
        </p:nvSpPr>
        <p:spPr>
          <a:xfrm>
            <a:off x="2043611" y="216262"/>
            <a:ext cx="1003662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-uvreda koju čovjek nanosi Bogu, bližnjemu i sebi kada svjesno i slobodno krši Božje zapovijedi svojim mislima, riječima, djelima i propustima</a:t>
            </a:r>
          </a:p>
        </p:txBody>
      </p:sp>
    </p:spTree>
    <p:extLst>
      <p:ext uri="{BB962C8B-B14F-4D97-AF65-F5344CB8AC3E}">
        <p14:creationId xmlns:p14="http://schemas.microsoft.com/office/powerpoint/2010/main" val="115457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0" y="391886"/>
            <a:ext cx="67273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-iskonski, istočni, izvorni grijeh: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6740434" y="391886"/>
            <a:ext cx="54515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-grijeh prvih ljudi</a:t>
            </a:r>
          </a:p>
        </p:txBody>
      </p:sp>
      <p:cxnSp>
        <p:nvCxnSpPr>
          <p:cNvPr id="5" name="Ravni poveznik sa strelicom 4"/>
          <p:cNvCxnSpPr/>
          <p:nvPr/>
        </p:nvCxnSpPr>
        <p:spPr>
          <a:xfrm>
            <a:off x="8477794" y="1099772"/>
            <a:ext cx="0" cy="62452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niOkvir 5"/>
          <p:cNvSpPr txBox="1"/>
          <p:nvPr/>
        </p:nvSpPr>
        <p:spPr>
          <a:xfrm>
            <a:off x="4389121" y="1807658"/>
            <a:ext cx="78028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/>
              <a:t>narušeno</a:t>
            </a:r>
            <a:r>
              <a:rPr lang="hr-HR" sz="4000" dirty="0"/>
              <a:t> prvo </a:t>
            </a:r>
            <a:r>
              <a:rPr lang="hr-HR" sz="4000" b="1" dirty="0"/>
              <a:t>prijateljstvo</a:t>
            </a:r>
            <a:r>
              <a:rPr lang="hr-HR" sz="4000" dirty="0"/>
              <a:t> s Bogom</a:t>
            </a:r>
          </a:p>
        </p:txBody>
      </p:sp>
      <p:cxnSp>
        <p:nvCxnSpPr>
          <p:cNvPr id="7" name="Ravni poveznik sa strelicom 6"/>
          <p:cNvCxnSpPr/>
          <p:nvPr/>
        </p:nvCxnSpPr>
        <p:spPr>
          <a:xfrm>
            <a:off x="8477794" y="2680378"/>
            <a:ext cx="0" cy="62452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niOkvir 7"/>
          <p:cNvSpPr txBox="1"/>
          <p:nvPr/>
        </p:nvSpPr>
        <p:spPr>
          <a:xfrm>
            <a:off x="3204755" y="3304903"/>
            <a:ext cx="89872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prelazi kao </a:t>
            </a:r>
            <a:r>
              <a:rPr lang="hr-HR" sz="4000" b="1" dirty="0"/>
              <a:t>grešno stanje </a:t>
            </a:r>
            <a:r>
              <a:rPr lang="hr-HR" sz="4000" dirty="0"/>
              <a:t>na sav ljudski rod </a:t>
            </a:r>
          </a:p>
        </p:txBody>
      </p:sp>
      <p:sp>
        <p:nvSpPr>
          <p:cNvPr id="9" name="TekstniOkvir 8"/>
          <p:cNvSpPr txBox="1"/>
          <p:nvPr/>
        </p:nvSpPr>
        <p:spPr>
          <a:xfrm>
            <a:off x="5072743" y="3929428"/>
            <a:ext cx="64356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(skloni smo griješiti i činiti zlo)</a:t>
            </a:r>
          </a:p>
        </p:txBody>
      </p:sp>
      <p:sp>
        <p:nvSpPr>
          <p:cNvPr id="10" name="TekstniOkvir 9"/>
          <p:cNvSpPr txBox="1"/>
          <p:nvPr/>
        </p:nvSpPr>
        <p:spPr>
          <a:xfrm>
            <a:off x="0" y="500307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-</a:t>
            </a:r>
            <a:r>
              <a:rPr lang="hr-HR" sz="4000" b="1" dirty="0"/>
              <a:t>krštenjem</a:t>
            </a:r>
            <a:r>
              <a:rPr lang="hr-HR" sz="4000" dirty="0"/>
              <a:t> se briše istočni grijeh – sklonost griješiti ostaje</a:t>
            </a:r>
          </a:p>
        </p:txBody>
      </p:sp>
      <p:sp>
        <p:nvSpPr>
          <p:cNvPr id="4" name="Pravokutnik 3">
            <a:hlinkClick r:id="rId2"/>
          </p:cNvPr>
          <p:cNvSpPr/>
          <p:nvPr/>
        </p:nvSpPr>
        <p:spPr>
          <a:xfrm>
            <a:off x="290945" y="540327"/>
            <a:ext cx="6005946" cy="5594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920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0" y="222069"/>
            <a:ext cx="343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-osobni grijeh: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3252652" y="222069"/>
            <a:ext cx="873034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-svaki grijeh počinjen nakon krštenja</a:t>
            </a:r>
          </a:p>
          <a:p>
            <a:endParaRPr lang="hr-HR" sz="4000" dirty="0"/>
          </a:p>
          <a:p>
            <a:r>
              <a:rPr lang="hr-HR" sz="4000" dirty="0"/>
              <a:t>-laki grijeh</a:t>
            </a:r>
          </a:p>
          <a:p>
            <a:r>
              <a:rPr lang="hr-HR" sz="4000" dirty="0"/>
              <a:t>-teški grijeh</a:t>
            </a:r>
          </a:p>
          <a:p>
            <a:r>
              <a:rPr lang="hr-HR" sz="4000" dirty="0"/>
              <a:t>-glavni grijesi</a:t>
            </a:r>
          </a:p>
          <a:p>
            <a:r>
              <a:rPr lang="hr-HR" sz="4000" dirty="0"/>
              <a:t>-grijeh je uvijek naš osobni čin</a:t>
            </a:r>
          </a:p>
          <a:p>
            <a:r>
              <a:rPr lang="hr-HR" sz="4000" dirty="0"/>
              <a:t>-odgovorni smo i za grijehe što ih drugi čine</a:t>
            </a:r>
          </a:p>
          <a:p>
            <a:r>
              <a:rPr lang="hr-HR" sz="4000" dirty="0"/>
              <a:t>-savjest</a:t>
            </a:r>
          </a:p>
        </p:txBody>
      </p:sp>
      <p:cxnSp>
        <p:nvCxnSpPr>
          <p:cNvPr id="6" name="Ravni poveznik 5"/>
          <p:cNvCxnSpPr>
            <a:stCxn id="2" idx="2"/>
          </p:cNvCxnSpPr>
          <p:nvPr/>
        </p:nvCxnSpPr>
        <p:spPr>
          <a:xfrm flipH="1">
            <a:off x="1717765" y="929955"/>
            <a:ext cx="1" cy="10033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sa strelicom 7"/>
          <p:cNvCxnSpPr/>
          <p:nvPr/>
        </p:nvCxnSpPr>
        <p:spPr>
          <a:xfrm>
            <a:off x="1711234" y="1920241"/>
            <a:ext cx="1162595" cy="130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ravokutnik 3">
            <a:hlinkClick r:id="rId2"/>
          </p:cNvPr>
          <p:cNvSpPr/>
          <p:nvPr/>
        </p:nvSpPr>
        <p:spPr>
          <a:xfrm>
            <a:off x="3435531" y="2805545"/>
            <a:ext cx="2653542" cy="477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Pravokutnik 4">
            <a:hlinkClick r:id="rId3" action="ppaction://hlinkfile"/>
          </p:cNvPr>
          <p:cNvSpPr/>
          <p:nvPr/>
        </p:nvSpPr>
        <p:spPr>
          <a:xfrm>
            <a:off x="3435531" y="1593669"/>
            <a:ext cx="2653542" cy="10842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2044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0" y="-4064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/>
              <a:t>Grijeh nas udaljava od Boga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1521799" y="1124745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-Nema života bez opraštanja:</a:t>
            </a:r>
          </a:p>
          <a:p>
            <a:r>
              <a:rPr lang="hr-HR" sz="4000" dirty="0"/>
              <a:t>	-bez pomirenja s drugima nezadovoljni 	smo i nesretni</a:t>
            </a:r>
          </a:p>
          <a:p>
            <a:r>
              <a:rPr lang="hr-HR" sz="4000" dirty="0"/>
              <a:t>	-svaki je grijeh ponajprije uvreda Bogu</a:t>
            </a:r>
          </a:p>
          <a:p>
            <a:endParaRPr lang="hr-HR" sz="4000" dirty="0"/>
          </a:p>
          <a:p>
            <a:r>
              <a:rPr lang="hr-HR" sz="4000" dirty="0"/>
              <a:t>-Bog želi naš povratak:</a:t>
            </a:r>
          </a:p>
          <a:p>
            <a:r>
              <a:rPr lang="hr-HR" sz="4000" dirty="0"/>
              <a:t>	-prvi nam se obraća i želi naš povratak</a:t>
            </a:r>
          </a:p>
          <a:p>
            <a:endParaRPr lang="hr-HR" sz="4000" dirty="0"/>
          </a:p>
          <a:p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177280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524000" y="404664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000" dirty="0"/>
              <a:t>-Bog nam oprašta:</a:t>
            </a:r>
          </a:p>
          <a:p>
            <a:r>
              <a:rPr lang="hr-HR" sz="4000" dirty="0"/>
              <a:t>	-na razne načine, osobito u sak. </a:t>
            </a:r>
            <a:r>
              <a:rPr lang="hr-HR" sz="4000" b="1" dirty="0"/>
              <a:t>krst</a:t>
            </a:r>
            <a:r>
              <a:rPr lang="hr-HR" sz="4000" dirty="0"/>
              <a:t>a 	i </a:t>
            </a:r>
            <a:r>
              <a:rPr lang="hr-HR" sz="4000" b="1" dirty="0"/>
              <a:t>ispovijed</a:t>
            </a:r>
            <a:r>
              <a:rPr lang="hr-HR" sz="4000" dirty="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587028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1476966" y="1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r-HR" sz="4000" b="1" dirty="0">
                <a:solidFill>
                  <a:prstClr val="black"/>
                </a:solidFill>
              </a:rPr>
              <a:t>Priznanje krivnje i prihvaćanje odgovornosti</a:t>
            </a:r>
            <a:endParaRPr lang="hr-HR" sz="4000" dirty="0">
              <a:solidFill>
                <a:prstClr val="black"/>
              </a:solidFill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4681321" y="1628801"/>
            <a:ext cx="51953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b="1" dirty="0">
                <a:solidFill>
                  <a:prstClr val="black"/>
                </a:solidFill>
              </a:rPr>
              <a:t>PRIZNATI </a:t>
            </a:r>
            <a:r>
              <a:rPr lang="hr-HR" sz="3600" dirty="0"/>
              <a:t>se grješnikom</a:t>
            </a:r>
          </a:p>
        </p:txBody>
      </p:sp>
      <p:sp>
        <p:nvSpPr>
          <p:cNvPr id="5" name="Pravokutnik 4"/>
          <p:cNvSpPr/>
          <p:nvPr/>
        </p:nvSpPr>
        <p:spPr>
          <a:xfrm>
            <a:off x="4489496" y="2732445"/>
            <a:ext cx="61314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b="1" dirty="0">
                <a:solidFill>
                  <a:prstClr val="black"/>
                </a:solidFill>
              </a:rPr>
              <a:t>POKAJATI SE</a:t>
            </a:r>
          </a:p>
          <a:p>
            <a:r>
              <a:rPr lang="hr-HR" sz="3600" dirty="0">
                <a:solidFill>
                  <a:prstClr val="black"/>
                </a:solidFill>
              </a:rPr>
              <a:t>-savršeno i nesavršeno kajanje</a:t>
            </a:r>
          </a:p>
          <a:p>
            <a:r>
              <a:rPr lang="hr-HR" sz="3600" dirty="0">
                <a:solidFill>
                  <a:prstClr val="black"/>
                </a:solidFill>
              </a:rPr>
              <a:t>-biti odgovoran </a:t>
            </a:r>
            <a:endParaRPr lang="hr-HR" sz="3600" dirty="0"/>
          </a:p>
        </p:txBody>
      </p:sp>
      <p:sp>
        <p:nvSpPr>
          <p:cNvPr id="6" name="Pravokutnik 5"/>
          <p:cNvSpPr/>
          <p:nvPr/>
        </p:nvSpPr>
        <p:spPr>
          <a:xfrm>
            <a:off x="4489496" y="5103674"/>
            <a:ext cx="53415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sz="3600" b="1" dirty="0">
                <a:solidFill>
                  <a:prstClr val="black"/>
                </a:solidFill>
              </a:rPr>
              <a:t>OBRATITI SE</a:t>
            </a:r>
          </a:p>
          <a:p>
            <a:pPr lvl="0"/>
            <a:r>
              <a:rPr lang="hr-HR" sz="3600" dirty="0">
                <a:solidFill>
                  <a:prstClr val="black"/>
                </a:solidFill>
              </a:rPr>
              <a:t>-</a:t>
            </a:r>
            <a:r>
              <a:rPr lang="hr-HR" sz="3600" dirty="0" err="1">
                <a:solidFill>
                  <a:prstClr val="black"/>
                </a:solidFill>
              </a:rPr>
              <a:t>promjeniti</a:t>
            </a:r>
            <a:r>
              <a:rPr lang="hr-HR" sz="3600" dirty="0">
                <a:solidFill>
                  <a:prstClr val="black"/>
                </a:solidFill>
              </a:rPr>
              <a:t> se</a:t>
            </a:r>
          </a:p>
          <a:p>
            <a:pPr lvl="0"/>
            <a:r>
              <a:rPr lang="hr-HR" sz="3600" dirty="0">
                <a:solidFill>
                  <a:prstClr val="black"/>
                </a:solidFill>
              </a:rPr>
              <a:t>-popraviti štetu</a:t>
            </a:r>
          </a:p>
        </p:txBody>
      </p:sp>
      <p:sp>
        <p:nvSpPr>
          <p:cNvPr id="2" name="Strelica dolje 1"/>
          <p:cNvSpPr/>
          <p:nvPr/>
        </p:nvSpPr>
        <p:spPr>
          <a:xfrm>
            <a:off x="5390132" y="2275131"/>
            <a:ext cx="288032" cy="4558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Strelica dolje 6"/>
          <p:cNvSpPr/>
          <p:nvPr/>
        </p:nvSpPr>
        <p:spPr>
          <a:xfrm>
            <a:off x="5534148" y="4475428"/>
            <a:ext cx="288032" cy="4558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512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 animBg="1"/>
      <p:bldP spid="7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324</Words>
  <Application>Microsoft Office PowerPoint</Application>
  <PresentationFormat>Široki zaslon</PresentationFormat>
  <Paragraphs>56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sustava Office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19</cp:revision>
  <dcterms:created xsi:type="dcterms:W3CDTF">2019-04-01T08:46:45Z</dcterms:created>
  <dcterms:modified xsi:type="dcterms:W3CDTF">2022-04-03T15:08:34Z</dcterms:modified>
</cp:coreProperties>
</file>