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0" r:id="rId2"/>
    <p:sldId id="285" r:id="rId3"/>
    <p:sldId id="271" r:id="rId4"/>
    <p:sldId id="272" r:id="rId5"/>
    <p:sldId id="273" r:id="rId6"/>
    <p:sldId id="274" r:id="rId7"/>
    <p:sldId id="275" r:id="rId8"/>
    <p:sldId id="276" r:id="rId9"/>
    <p:sldId id="280" r:id="rId10"/>
    <p:sldId id="287" r:id="rId11"/>
    <p:sldId id="288" r:id="rId12"/>
    <p:sldId id="283" r:id="rId13"/>
    <p:sldId id="281" r:id="rId14"/>
    <p:sldId id="282" r:id="rId15"/>
  </p:sldIdLst>
  <p:sldSz cx="9144000" cy="6858000" type="screen4x3"/>
  <p:notesSz cx="6888163" cy="100203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75" autoAdjust="0"/>
  </p:normalViewPr>
  <p:slideViewPr>
    <p:cSldViewPr>
      <p:cViewPr varScale="1">
        <p:scale>
          <a:sx n="81" d="100"/>
          <a:sy n="81" d="100"/>
        </p:scale>
        <p:origin x="63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46850C2-B5D0-4CBE-BF8D-B58CB9D5E977}" type="datetimeFigureOut">
              <a:rPr lang="hr-HR" smtClean="0"/>
              <a:t>23.1.2022.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197FE7BC-5662-4DA2-8308-0F4C1BCC73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8917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B29BACC8-A43B-43C6-A23F-F8FC64801CB5}" type="datetimeFigureOut">
              <a:rPr lang="hr-HR" smtClean="0"/>
              <a:t>23.1.2022.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2348B52-CE0B-48F5-807F-960BB54E8E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3095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r-Latn-RS" altLang="sr-Latn-RS" dirty="0"/>
          </a:p>
        </p:txBody>
      </p:sp>
      <p:sp>
        <p:nvSpPr>
          <p:cNvPr id="1229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7D63CEE-4A3E-474D-BDC6-1BBE65BBF55A}" type="slidenum">
              <a:rPr lang="hr-HR" altLang="sr-Latn-RS"/>
              <a:pPr eaLnBrk="1" hangingPunct="1"/>
              <a:t>1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r-Latn-RS" altLang="sr-Latn-RS" dirty="0"/>
          </a:p>
        </p:txBody>
      </p:sp>
      <p:sp>
        <p:nvSpPr>
          <p:cNvPr id="1229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7D63CEE-4A3E-474D-BDC6-1BBE65BBF55A}" type="slidenum">
              <a:rPr lang="hr-HR" altLang="sr-Latn-RS"/>
              <a:pPr eaLnBrk="1" hangingPunct="1"/>
              <a:t>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00140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r-Latn-RS" altLang="sr-Latn-RS" dirty="0"/>
          </a:p>
        </p:txBody>
      </p:sp>
      <p:sp>
        <p:nvSpPr>
          <p:cNvPr id="1229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7D63CEE-4A3E-474D-BDC6-1BBE65BBF55A}" type="slidenum">
              <a:rPr lang="hr-HR" altLang="sr-Latn-RS"/>
              <a:pPr eaLnBrk="1" hangingPunct="1"/>
              <a:t>3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r-Latn-RS" altLang="sr-Latn-RS" dirty="0"/>
          </a:p>
        </p:txBody>
      </p:sp>
      <p:sp>
        <p:nvSpPr>
          <p:cNvPr id="1229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7D63CEE-4A3E-474D-BDC6-1BBE65BBF55A}" type="slidenum">
              <a:rPr lang="hr-HR" altLang="sr-Latn-RS"/>
              <a:pPr eaLnBrk="1" hangingPunct="1"/>
              <a:t>4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r-Latn-RS" altLang="sr-Latn-RS" dirty="0"/>
          </a:p>
        </p:txBody>
      </p:sp>
      <p:sp>
        <p:nvSpPr>
          <p:cNvPr id="1229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7D63CEE-4A3E-474D-BDC6-1BBE65BBF55A}" type="slidenum">
              <a:rPr lang="hr-HR" altLang="sr-Latn-RS"/>
              <a:pPr eaLnBrk="1" hangingPunct="1"/>
              <a:t>5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r-Latn-RS" altLang="sr-Latn-RS" dirty="0"/>
          </a:p>
        </p:txBody>
      </p:sp>
      <p:sp>
        <p:nvSpPr>
          <p:cNvPr id="1229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7D63CEE-4A3E-474D-BDC6-1BBE65BBF55A}" type="slidenum">
              <a:rPr lang="hr-HR" altLang="sr-Latn-RS"/>
              <a:pPr eaLnBrk="1" hangingPunct="1"/>
              <a:t>6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r-Latn-RS" altLang="sr-Latn-RS" dirty="0"/>
          </a:p>
        </p:txBody>
      </p:sp>
      <p:sp>
        <p:nvSpPr>
          <p:cNvPr id="1229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7D63CEE-4A3E-474D-BDC6-1BBE65BBF55A}" type="slidenum">
              <a:rPr lang="hr-HR" altLang="sr-Latn-RS"/>
              <a:pPr eaLnBrk="1" hangingPunct="1"/>
              <a:t>7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r-Latn-RS" altLang="sr-Latn-RS" dirty="0"/>
          </a:p>
        </p:txBody>
      </p:sp>
      <p:sp>
        <p:nvSpPr>
          <p:cNvPr id="1229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7D63CEE-4A3E-474D-BDC6-1BBE65BBF55A}" type="slidenum">
              <a:rPr lang="hr-HR" altLang="sr-Latn-RS"/>
              <a:pPr eaLnBrk="1" hangingPunct="1"/>
              <a:t>8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r-Latn-RS" altLang="sr-Latn-RS" dirty="0"/>
          </a:p>
        </p:txBody>
      </p:sp>
      <p:sp>
        <p:nvSpPr>
          <p:cNvPr id="1229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7D63CEE-4A3E-474D-BDC6-1BBE65BBF55A}" type="slidenum">
              <a:rPr lang="hr-HR" altLang="sr-Latn-RS"/>
              <a:pPr eaLnBrk="1" hangingPunct="1"/>
              <a:t>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74103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B803-B8E9-4277-8EEB-4E937BC54FF0}" type="datetimeFigureOut">
              <a:rPr lang="hr-HR" smtClean="0"/>
              <a:t>23.1.2022.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B3BC4-B002-48F1-9CD3-8D3C34A654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067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B803-B8E9-4277-8EEB-4E937BC54FF0}" type="datetimeFigureOut">
              <a:rPr lang="hr-HR" smtClean="0"/>
              <a:t>23.1.2022.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B3BC4-B002-48F1-9CD3-8D3C34A654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2382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B803-B8E9-4277-8EEB-4E937BC54FF0}" type="datetimeFigureOut">
              <a:rPr lang="hr-HR" smtClean="0"/>
              <a:t>23.1.2022.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B3BC4-B002-48F1-9CD3-8D3C34A654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251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B803-B8E9-4277-8EEB-4E937BC54FF0}" type="datetimeFigureOut">
              <a:rPr lang="hr-HR" smtClean="0"/>
              <a:t>23.1.2022.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B3BC4-B002-48F1-9CD3-8D3C34A654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754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B803-B8E9-4277-8EEB-4E937BC54FF0}" type="datetimeFigureOut">
              <a:rPr lang="hr-HR" smtClean="0"/>
              <a:t>23.1.2022.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B3BC4-B002-48F1-9CD3-8D3C34A654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89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B803-B8E9-4277-8EEB-4E937BC54FF0}" type="datetimeFigureOut">
              <a:rPr lang="hr-HR" smtClean="0"/>
              <a:t>23.1.2022.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B3BC4-B002-48F1-9CD3-8D3C34A654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886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B803-B8E9-4277-8EEB-4E937BC54FF0}" type="datetimeFigureOut">
              <a:rPr lang="hr-HR" smtClean="0"/>
              <a:t>23.1.2022.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B3BC4-B002-48F1-9CD3-8D3C34A654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431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B803-B8E9-4277-8EEB-4E937BC54FF0}" type="datetimeFigureOut">
              <a:rPr lang="hr-HR" smtClean="0"/>
              <a:t>23.1.2022.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B3BC4-B002-48F1-9CD3-8D3C34A654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5166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B803-B8E9-4277-8EEB-4E937BC54FF0}" type="datetimeFigureOut">
              <a:rPr lang="hr-HR" smtClean="0"/>
              <a:t>23.1.2022.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B3BC4-B002-48F1-9CD3-8D3C34A654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8765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B803-B8E9-4277-8EEB-4E937BC54FF0}" type="datetimeFigureOut">
              <a:rPr lang="hr-HR" smtClean="0"/>
              <a:t>23.1.2022.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B3BC4-B002-48F1-9CD3-8D3C34A654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2469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B803-B8E9-4277-8EEB-4E937BC54FF0}" type="datetimeFigureOut">
              <a:rPr lang="hr-HR" smtClean="0"/>
              <a:t>23.1.2022.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B3BC4-B002-48F1-9CD3-8D3C34A654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8076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9B803-B8E9-4277-8EEB-4E937BC54FF0}" type="datetimeFigureOut">
              <a:rPr lang="hr-HR" smtClean="0"/>
              <a:t>23.1.2022.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B3BC4-B002-48F1-9CD3-8D3C34A654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587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ojsije"/>
          <p:cNvPicPr>
            <a:picLocks noChangeAspect="1" noChangeArrowheads="1"/>
          </p:cNvPicPr>
          <p:nvPr/>
        </p:nvPicPr>
        <p:blipFill>
          <a:blip r:embed="rId3"/>
          <a:srcRect l="12193"/>
          <a:stretch>
            <a:fillRect/>
          </a:stretch>
        </p:blipFill>
        <p:spPr bwMode="auto">
          <a:xfrm rot="21294953">
            <a:off x="5429256" y="1214422"/>
            <a:ext cx="3857620" cy="525651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6E0BE374-51D6-4BCD-984C-7926FBA4EA42}"/>
              </a:ext>
            </a:extLst>
          </p:cNvPr>
          <p:cNvSpPr txBox="1"/>
          <p:nvPr/>
        </p:nvSpPr>
        <p:spPr>
          <a:xfrm>
            <a:off x="251520" y="332656"/>
            <a:ext cx="540060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Ja sam Gospodin, Bog tvoj, nemaj drugih bogova uz mene!</a:t>
            </a:r>
          </a:p>
          <a:p>
            <a:pPr marL="342900" indent="-342900"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Ne izusti imena Gospodina, Boga svoga, uzalud!</a:t>
            </a:r>
          </a:p>
          <a:p>
            <a:pPr marL="342900" indent="-342900"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Spomeni se da svetkuješ dan Gospodnji!</a:t>
            </a:r>
          </a:p>
          <a:p>
            <a:pPr marL="342900" indent="-342900"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Poštuj oca i majku da dugo živiš i dobro ti bude na zemlji!</a:t>
            </a:r>
          </a:p>
          <a:p>
            <a:pPr marL="342900" indent="-342900"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Ne ubij!</a:t>
            </a:r>
          </a:p>
          <a:p>
            <a:pPr marL="342900" indent="-342900"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Ne sagriješi bludno!</a:t>
            </a:r>
          </a:p>
          <a:p>
            <a:pPr marL="342900" indent="-342900">
              <a:buFontTx/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Ne ukradi!</a:t>
            </a:r>
            <a:endParaRPr lang="hr-HR" sz="2400" dirty="0">
              <a:solidFill>
                <a:srgbClr val="222222"/>
              </a:solidFill>
              <a:latin typeface="Segoe Print" panose="02000600000000000000" pitchFamily="2" charset="0"/>
            </a:endParaRPr>
          </a:p>
          <a:p>
            <a:pPr marL="342900" indent="-342900"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Ne reci lažna svjedočanstva!</a:t>
            </a:r>
          </a:p>
          <a:p>
            <a:pPr marL="342900" indent="-342900"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Ne poželi tuđeg ženidbenog druga!</a:t>
            </a:r>
          </a:p>
          <a:p>
            <a:pPr marL="342900" indent="-342900"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 Ne poželi nikakve tuđe stvari!</a:t>
            </a:r>
            <a:b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</a:br>
            <a:br>
              <a:rPr lang="hr-HR" i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br>
              <a:rPr lang="hr-HR" i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br>
              <a:rPr lang="hr-HR" i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br>
              <a:rPr lang="hr-HR" i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br>
              <a:rPr lang="hr-HR" i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35877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D67DFFC-1C43-4128-9697-B55F7C1B2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99" y="0"/>
            <a:ext cx="8979408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DF9A955-DC50-4E97-8BE0-FB5C67C5D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0"/>
            <a:ext cx="4752528" cy="47667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B4B3717-3E0B-42E4-A90E-2A0E7C714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7" y="548680"/>
            <a:ext cx="2232249" cy="64045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362D1EC-517B-4165-A581-96D57AF4E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506312"/>
            <a:ext cx="2232249" cy="64045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D8C853C-94CC-4E2B-8EFE-001B7D7DD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244" y="1653082"/>
            <a:ext cx="1914907" cy="8322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A86054D-85B6-4C5C-94E0-34F58091C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748953"/>
            <a:ext cx="2232249" cy="64045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DD0218A-0EA1-4DDE-897E-6ACED3578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681" y="3068726"/>
            <a:ext cx="788448" cy="64045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5D969A7-4120-4282-A707-7E108C655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9" y="3050155"/>
            <a:ext cx="2448272" cy="640457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CC41B5BD-DDEF-41FB-BB9F-F33107924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960" y="4234235"/>
            <a:ext cx="877721" cy="64045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92FAFC2-178C-48B3-A461-DB493315B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323" y="4279899"/>
            <a:ext cx="3824149" cy="64045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3FC8A311-C483-4353-A11A-723B576EA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772" y="6808996"/>
            <a:ext cx="6195539" cy="12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5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D67DFFC-1C43-4128-9697-B55F7C1B2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99" y="0"/>
            <a:ext cx="8979408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DF9A955-DC50-4E97-8BE0-FB5C67C5D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0"/>
            <a:ext cx="4752528" cy="47667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362D1EC-517B-4165-A581-96D57AF4E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506312"/>
            <a:ext cx="2232249" cy="64045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A86054D-85B6-4C5C-94E0-34F58091C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748953"/>
            <a:ext cx="2232249" cy="64045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5D969A7-4120-4282-A707-7E108C655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9" y="3050155"/>
            <a:ext cx="2448272" cy="64045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92FAFC2-178C-48B3-A461-DB493315B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323" y="4279899"/>
            <a:ext cx="3824149" cy="64045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3FC8A311-C483-4353-A11A-723B576EA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772" y="6808996"/>
            <a:ext cx="6195539" cy="12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6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sovanje Boga">
            <a:hlinkClick r:id="" action="ppaction://media"/>
            <a:extLst>
              <a:ext uri="{FF2B5EF4-FFF2-40B4-BE49-F238E27FC236}">
                <a16:creationId xmlns:a16="http://schemas.microsoft.com/office/drawing/2014/main" id="{EAC34F46-2601-49C5-9D6C-10942AF511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18" y="404664"/>
            <a:ext cx="9040327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4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2A135889-9FB7-4862-844D-6755AEAB55D3}"/>
              </a:ext>
            </a:extLst>
          </p:cNvPr>
          <p:cNvSpPr txBox="1"/>
          <p:nvPr/>
        </p:nvSpPr>
        <p:spPr>
          <a:xfrm>
            <a:off x="-8078" y="332656"/>
            <a:ext cx="91366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Domaća zadaća: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Napiši nekoliko prijedloga zašto bi trebalo </a:t>
            </a:r>
            <a:r>
              <a:rPr lang="hr-HR" sz="2800" b="1" dirty="0">
                <a:latin typeface="Segoe Print" panose="02000600000000000000" pitchFamily="2" charset="0"/>
              </a:rPr>
              <a:t>obavezno</a:t>
            </a:r>
            <a:r>
              <a:rPr lang="hr-HR" sz="2800" dirty="0">
                <a:latin typeface="Segoe Print" panose="02000600000000000000" pitchFamily="2" charset="0"/>
              </a:rPr>
              <a:t> prestati psovati.</a:t>
            </a:r>
          </a:p>
        </p:txBody>
      </p:sp>
    </p:spTree>
    <p:extLst>
      <p:ext uri="{BB962C8B-B14F-4D97-AF65-F5344CB8AC3E}">
        <p14:creationId xmlns:p14="http://schemas.microsoft.com/office/powerpoint/2010/main" val="1965531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3C68C83-87C4-465F-A73C-46F235E79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7299"/>
            <a:ext cx="9144000" cy="458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98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ojsije"/>
          <p:cNvPicPr>
            <a:picLocks noChangeAspect="1" noChangeArrowheads="1"/>
          </p:cNvPicPr>
          <p:nvPr/>
        </p:nvPicPr>
        <p:blipFill>
          <a:blip r:embed="rId3"/>
          <a:srcRect l="12193"/>
          <a:stretch>
            <a:fillRect/>
          </a:stretch>
        </p:blipFill>
        <p:spPr bwMode="auto">
          <a:xfrm rot="21294953">
            <a:off x="5429256" y="1214422"/>
            <a:ext cx="3857620" cy="525651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6E0BE374-51D6-4BCD-984C-7926FBA4EA42}"/>
              </a:ext>
            </a:extLst>
          </p:cNvPr>
          <p:cNvSpPr txBox="1"/>
          <p:nvPr/>
        </p:nvSpPr>
        <p:spPr>
          <a:xfrm>
            <a:off x="251520" y="332656"/>
            <a:ext cx="540060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Ja sam Gospodin, Bog tvoj, nemaj drugih bogova uz mene!</a:t>
            </a:r>
          </a:p>
          <a:p>
            <a:pPr marL="342900" indent="-342900">
              <a:buAutoNum type="arabicPeriod"/>
            </a:pPr>
            <a:r>
              <a:rPr lang="hr-HR" sz="2400" b="1" i="1" u="sng" dirty="0">
                <a:solidFill>
                  <a:srgbClr val="222222"/>
                </a:solidFill>
                <a:latin typeface="Segoe Print" panose="02000600000000000000" pitchFamily="2" charset="0"/>
              </a:rPr>
              <a:t>Ne izusti imena Gospodina, Boga svoga, uzalud!</a:t>
            </a:r>
          </a:p>
          <a:p>
            <a:pPr marL="342900" indent="-342900"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Spomeni se da svetkuješ dan Gospodnji!</a:t>
            </a:r>
          </a:p>
          <a:p>
            <a:pPr marL="342900" indent="-342900"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Poštuj oca i majku da dugo živiš i dobro ti bude na zemlji!</a:t>
            </a:r>
          </a:p>
          <a:p>
            <a:pPr marL="342900" indent="-342900"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Ne ubij!</a:t>
            </a:r>
          </a:p>
          <a:p>
            <a:pPr marL="342900" indent="-342900"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Ne sagriješi bludno!</a:t>
            </a:r>
          </a:p>
          <a:p>
            <a:pPr marL="342900" indent="-342900">
              <a:buFontTx/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Ne ukradi!</a:t>
            </a:r>
            <a:endParaRPr lang="hr-HR" sz="2400" dirty="0">
              <a:solidFill>
                <a:srgbClr val="222222"/>
              </a:solidFill>
              <a:latin typeface="Segoe Print" panose="02000600000000000000" pitchFamily="2" charset="0"/>
            </a:endParaRPr>
          </a:p>
          <a:p>
            <a:pPr marL="342900" indent="-342900"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Ne reci lažna svjedočanstva!</a:t>
            </a:r>
          </a:p>
          <a:p>
            <a:pPr marL="342900" indent="-342900"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Ne poželi tuđeg ženidbenog druga!</a:t>
            </a:r>
          </a:p>
          <a:p>
            <a:pPr marL="342900" indent="-342900">
              <a:buAutoNum type="arabicPeriod"/>
            </a:pPr>
            <a: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  <a:t> Ne poželi nikakve tuđe stvari!</a:t>
            </a:r>
            <a:br>
              <a:rPr lang="hr-HR" sz="2400" i="1" dirty="0">
                <a:solidFill>
                  <a:srgbClr val="222222"/>
                </a:solidFill>
                <a:latin typeface="Segoe Print" panose="02000600000000000000" pitchFamily="2" charset="0"/>
              </a:rPr>
            </a:br>
            <a:br>
              <a:rPr lang="hr-HR" i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br>
              <a:rPr lang="hr-HR" i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br>
              <a:rPr lang="hr-HR" i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br>
              <a:rPr lang="hr-HR" i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br>
              <a:rPr lang="hr-HR" i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0731230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ojsije"/>
          <p:cNvPicPr>
            <a:picLocks noChangeAspect="1" noChangeArrowheads="1"/>
          </p:cNvPicPr>
          <p:nvPr/>
        </p:nvPicPr>
        <p:blipFill>
          <a:blip r:embed="rId3"/>
          <a:srcRect l="12193"/>
          <a:stretch>
            <a:fillRect/>
          </a:stretch>
        </p:blipFill>
        <p:spPr bwMode="auto">
          <a:xfrm rot="21294953">
            <a:off x="5429256" y="1214422"/>
            <a:ext cx="3857620" cy="525651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Pravokutnik 1"/>
          <p:cNvSpPr/>
          <p:nvPr/>
        </p:nvSpPr>
        <p:spPr>
          <a:xfrm>
            <a:off x="-27814" y="730668"/>
            <a:ext cx="71200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Ime nosi svaki čovjek.</a:t>
            </a:r>
          </a:p>
          <a:p>
            <a:r>
              <a:rPr lang="hr-HR" sz="2800" dirty="0">
                <a:latin typeface="Segoe Print" panose="02000600000000000000" pitchFamily="2" charset="0"/>
              </a:rPr>
              <a:t>S imenom čovjek ulazi u društvo.</a:t>
            </a:r>
          </a:p>
        </p:txBody>
      </p:sp>
      <p:sp>
        <p:nvSpPr>
          <p:cNvPr id="3" name="Pravokutnik 2"/>
          <p:cNvSpPr/>
          <p:nvPr/>
        </p:nvSpPr>
        <p:spPr>
          <a:xfrm>
            <a:off x="-34048" y="1930997"/>
            <a:ext cx="74126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Za ime pitamo ili ga kažemo kada se upoznajemo. 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Njime nas roditelji zovu od rođenja, zapisano je u evidencijama i dokumentima.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Ime je bitni dio osobnosti onoga tko ga nosi.</a:t>
            </a:r>
          </a:p>
          <a:p>
            <a:r>
              <a:rPr lang="hr-HR" sz="2800" dirty="0">
                <a:latin typeface="Segoe Print" panose="02000600000000000000" pitchFamily="2" charset="0"/>
              </a:rPr>
              <a:t>Ime nije nevažno! </a:t>
            </a:r>
          </a:p>
          <a:p>
            <a:endParaRPr lang="hr-HR" sz="28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877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ojsije"/>
          <p:cNvPicPr>
            <a:picLocks noChangeAspect="1" noChangeArrowheads="1"/>
          </p:cNvPicPr>
          <p:nvPr/>
        </p:nvPicPr>
        <p:blipFill>
          <a:blip r:embed="rId3"/>
          <a:srcRect l="12193"/>
          <a:stretch>
            <a:fillRect/>
          </a:stretch>
        </p:blipFill>
        <p:spPr bwMode="auto">
          <a:xfrm rot="21294953">
            <a:off x="5429256" y="1214422"/>
            <a:ext cx="3857620" cy="525651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Pravokutnik 1"/>
          <p:cNvSpPr/>
          <p:nvPr/>
        </p:nvSpPr>
        <p:spPr>
          <a:xfrm>
            <a:off x="0" y="289679"/>
            <a:ext cx="630019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Novi će ga čovjek nositi cijeli život. Treba težiti za tim da mu pristaje čitav život.</a:t>
            </a:r>
          </a:p>
          <a:p>
            <a:r>
              <a:rPr lang="hr-HR" sz="2800" dirty="0">
                <a:latin typeface="Segoe Print" panose="02000600000000000000" pitchFamily="2" charset="0"/>
              </a:rPr>
              <a:t>Na starom istoku značenje imena je vrlo veliko, sva su imena bili opisi, kao nešto što otkriva osobu i njezin život.</a:t>
            </a:r>
          </a:p>
          <a:p>
            <a:r>
              <a:rPr lang="hr-HR" sz="2800" dirty="0">
                <a:latin typeface="Segoe Print" panose="02000600000000000000" pitchFamily="2" charset="0"/>
              </a:rPr>
              <a:t>Ime definira bit neke stvari.</a:t>
            </a:r>
          </a:p>
          <a:p>
            <a:r>
              <a:rPr lang="hr-HR" sz="2800" dirty="0">
                <a:latin typeface="Segoe Print" panose="02000600000000000000" pitchFamily="2" charset="0"/>
              </a:rPr>
              <a:t>Ime služi kao obilježje prirode bića osobe koja to ime nosi.</a:t>
            </a:r>
          </a:p>
          <a:p>
            <a:r>
              <a:rPr lang="hr-HR" sz="2800" dirty="0">
                <a:latin typeface="Segoe Print" panose="02000600000000000000" pitchFamily="2" charset="0"/>
              </a:rPr>
              <a:t>Ime predstavlja samu osobu.</a:t>
            </a:r>
          </a:p>
          <a:p>
            <a:r>
              <a:rPr lang="hr-HR" sz="2800" dirty="0">
                <a:latin typeface="Segoe Print" panose="02000600000000000000" pitchFamily="2" charset="0"/>
              </a:rPr>
              <a:t>Kada jedna osoba imenuje osobe ili stvari, one su podvrgnute njenoj vlasti.</a:t>
            </a:r>
          </a:p>
        </p:txBody>
      </p:sp>
    </p:spTree>
    <p:extLst>
      <p:ext uri="{BB962C8B-B14F-4D97-AF65-F5344CB8AC3E}">
        <p14:creationId xmlns:p14="http://schemas.microsoft.com/office/powerpoint/2010/main" val="172670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ojsije"/>
          <p:cNvPicPr>
            <a:picLocks noChangeAspect="1" noChangeArrowheads="1"/>
          </p:cNvPicPr>
          <p:nvPr/>
        </p:nvPicPr>
        <p:blipFill>
          <a:blip r:embed="rId3"/>
          <a:srcRect l="12193"/>
          <a:stretch>
            <a:fillRect/>
          </a:stretch>
        </p:blipFill>
        <p:spPr bwMode="auto">
          <a:xfrm rot="21294953">
            <a:off x="5429256" y="1214422"/>
            <a:ext cx="3857620" cy="525651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Pravokutnik 1"/>
          <p:cNvSpPr/>
          <p:nvPr/>
        </p:nvSpPr>
        <p:spPr>
          <a:xfrm>
            <a:off x="0" y="260648"/>
            <a:ext cx="57241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Bog prepušta prvom čovjeku da imenuje životinje i od tada životinje su pod vlasti čovjeka.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U SZ-u vrijedi pravilo: poznavati ime neke osobe znači uči u odnos s njom.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I Bog ima svoje ime – JAHVE</a:t>
            </a:r>
          </a:p>
          <a:p>
            <a:endParaRPr lang="hr-HR" sz="2800" dirty="0">
              <a:latin typeface="Segoe Print" panose="02000600000000000000" pitchFamily="2" charset="0"/>
            </a:endParaRPr>
          </a:p>
          <a:p>
            <a:r>
              <a:rPr lang="hr-HR" sz="2800" dirty="0">
                <a:latin typeface="Segoe Print" panose="02000600000000000000" pitchFamily="2" charset="0"/>
              </a:rPr>
              <a:t>Objava Božjeg imena bila je za Izraelce objava same osobe.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FDEBA20-C031-4366-A1B9-A3A8DDAC4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3924456"/>
            <a:ext cx="1866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0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ojsije"/>
          <p:cNvPicPr>
            <a:picLocks noChangeAspect="1" noChangeArrowheads="1"/>
          </p:cNvPicPr>
          <p:nvPr/>
        </p:nvPicPr>
        <p:blipFill>
          <a:blip r:embed="rId3"/>
          <a:srcRect l="12193"/>
          <a:stretch>
            <a:fillRect/>
          </a:stretch>
        </p:blipFill>
        <p:spPr bwMode="auto">
          <a:xfrm rot="21294953">
            <a:off x="5429256" y="1214422"/>
            <a:ext cx="3857620" cy="525651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" name="Picture 2" descr="PBKTT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7" y="-26988"/>
            <a:ext cx="10801722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51520" y="332656"/>
            <a:ext cx="1152525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r-H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E8B9"/>
                </a:solidFill>
                <a:latin typeface="ZapfHumnst Ult BT"/>
              </a:rPr>
              <a:t>II.</a:t>
            </a:r>
          </a:p>
        </p:txBody>
      </p:sp>
      <p:sp>
        <p:nvSpPr>
          <p:cNvPr id="2" name="Pravokutnik 1"/>
          <p:cNvSpPr/>
          <p:nvPr/>
        </p:nvSpPr>
        <p:spPr>
          <a:xfrm>
            <a:off x="845196" y="2132856"/>
            <a:ext cx="7165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altLang="sr-Latn-R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Segoe Print" panose="02000600000000000000" pitchFamily="2" charset="0"/>
              </a:rPr>
              <a:t>Ne uzimaj uzalud imena Jahve, Boga svoga, jer Jahve ne oprašta onome koji uzalud izgovara ime njegovo.</a:t>
            </a:r>
            <a:endParaRPr lang="hr-HR" sz="36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7009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ojsije"/>
          <p:cNvPicPr>
            <a:picLocks noChangeAspect="1" noChangeArrowheads="1"/>
          </p:cNvPicPr>
          <p:nvPr/>
        </p:nvPicPr>
        <p:blipFill>
          <a:blip r:embed="rId3"/>
          <a:srcRect l="12193"/>
          <a:stretch>
            <a:fillRect/>
          </a:stretch>
        </p:blipFill>
        <p:spPr bwMode="auto">
          <a:xfrm rot="21294953">
            <a:off x="5429256" y="1214422"/>
            <a:ext cx="3857620" cy="525651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TekstniOkvir 1"/>
          <p:cNvSpPr txBox="1">
            <a:spLocks noChangeArrowheads="1"/>
          </p:cNvSpPr>
          <p:nvPr/>
        </p:nvSpPr>
        <p:spPr bwMode="auto">
          <a:xfrm>
            <a:off x="179512" y="1182231"/>
            <a:ext cx="5256584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hr-HR" altLang="sr-Latn-RS" sz="2800" dirty="0">
                <a:latin typeface="Segoe Print" panose="02000600000000000000" pitchFamily="2" charset="0"/>
                <a:cs typeface="Tahoma" pitchFamily="34" charset="0"/>
              </a:rPr>
              <a:t>-druga nas zapovijed poziva da </a:t>
            </a:r>
            <a:r>
              <a:rPr lang="hr-HR" altLang="sr-Latn-RS" sz="2800" b="1" dirty="0">
                <a:latin typeface="Segoe Print" panose="02000600000000000000" pitchFamily="2" charset="0"/>
                <a:cs typeface="Tahoma" pitchFamily="34" charset="0"/>
              </a:rPr>
              <a:t>štujemo ime Gospodnje</a:t>
            </a:r>
            <a:r>
              <a:rPr lang="hr-HR" altLang="sr-Latn-RS" sz="2800" dirty="0">
                <a:latin typeface="Segoe Print" panose="02000600000000000000" pitchFamily="2" charset="0"/>
                <a:cs typeface="Tahoma" pitchFamily="34" charset="0"/>
              </a:rPr>
              <a:t>, jer je njegovo ime sveto</a:t>
            </a:r>
          </a:p>
          <a:p>
            <a:endParaRPr lang="hr-HR" altLang="sr-Latn-RS" sz="2800" dirty="0">
              <a:latin typeface="Segoe Print" panose="02000600000000000000" pitchFamily="2" charset="0"/>
              <a:cs typeface="Tahoma" pitchFamily="34" charset="0"/>
            </a:endParaRPr>
          </a:p>
          <a:p>
            <a:r>
              <a:rPr lang="hr-HR" altLang="sr-Latn-RS" sz="2800" dirty="0">
                <a:latin typeface="Segoe Print" panose="02000600000000000000" pitchFamily="2" charset="0"/>
                <a:cs typeface="Tahoma" pitchFamily="34" charset="0"/>
              </a:rPr>
              <a:t>-</a:t>
            </a:r>
            <a:r>
              <a:rPr lang="hr-HR" altLang="sr-Latn-RS" sz="2800" b="1" dirty="0">
                <a:latin typeface="Segoe Print" panose="02000600000000000000" pitchFamily="2" charset="0"/>
                <a:cs typeface="Tahoma" pitchFamily="34" charset="0"/>
              </a:rPr>
              <a:t>Božje ime je sveto </a:t>
            </a:r>
            <a:r>
              <a:rPr lang="hr-HR" altLang="sr-Latn-RS" sz="2800" dirty="0">
                <a:latin typeface="Segoe Print" panose="02000600000000000000" pitchFamily="2" charset="0"/>
                <a:cs typeface="Tahoma" pitchFamily="34" charset="0"/>
              </a:rPr>
              <a:t>te ga trebamo izgovarati s poštovanjem</a:t>
            </a:r>
          </a:p>
        </p:txBody>
      </p:sp>
      <p:sp>
        <p:nvSpPr>
          <p:cNvPr id="2" name="TekstniOkvir 1"/>
          <p:cNvSpPr txBox="1"/>
          <p:nvPr/>
        </p:nvSpPr>
        <p:spPr>
          <a:xfrm>
            <a:off x="0" y="10898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  <a:cs typeface="Arial" panose="020B0604020202020204" pitchFamily="34" charset="0"/>
              </a:rPr>
              <a:t>II. NE IZUSTI IMENA GOSPODINA BOGA SVOGA UZALUD!</a:t>
            </a:r>
          </a:p>
        </p:txBody>
      </p:sp>
    </p:spTree>
    <p:extLst>
      <p:ext uri="{BB962C8B-B14F-4D97-AF65-F5344CB8AC3E}">
        <p14:creationId xmlns:p14="http://schemas.microsoft.com/office/powerpoint/2010/main" val="172670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ojsije"/>
          <p:cNvPicPr>
            <a:picLocks noChangeAspect="1" noChangeArrowheads="1"/>
          </p:cNvPicPr>
          <p:nvPr/>
        </p:nvPicPr>
        <p:blipFill>
          <a:blip r:embed="rId3"/>
          <a:srcRect l="12193"/>
          <a:stretch>
            <a:fillRect/>
          </a:stretch>
        </p:blipFill>
        <p:spPr bwMode="auto">
          <a:xfrm rot="21294953">
            <a:off x="5429256" y="1214422"/>
            <a:ext cx="3857620" cy="525651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TekstniOkvir 1"/>
          <p:cNvSpPr txBox="1">
            <a:spLocks noChangeArrowheads="1"/>
          </p:cNvSpPr>
          <p:nvPr/>
        </p:nvSpPr>
        <p:spPr bwMode="auto">
          <a:xfrm>
            <a:off x="0" y="476672"/>
            <a:ext cx="914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hr-HR" altLang="sr-Latn-RS" sz="2800" dirty="0">
                <a:latin typeface="Segoe Print" panose="02000600000000000000" pitchFamily="2" charset="0"/>
                <a:cs typeface="Tahoma" pitchFamily="34" charset="0"/>
              </a:rPr>
              <a:t>-pozvani smo </a:t>
            </a:r>
            <a:r>
              <a:rPr lang="hr-HR" altLang="sr-Latn-RS" sz="2800" b="1" dirty="0">
                <a:latin typeface="Segoe Print" panose="02000600000000000000" pitchFamily="2" charset="0"/>
                <a:cs typeface="Tahoma" pitchFamily="34" charset="0"/>
              </a:rPr>
              <a:t>Božje ime zazivati u molitvi </a:t>
            </a:r>
            <a:r>
              <a:rPr lang="hr-HR" altLang="sr-Latn-RS" sz="2800" dirty="0">
                <a:latin typeface="Segoe Print" panose="02000600000000000000" pitchFamily="2" charset="0"/>
                <a:cs typeface="Tahoma" pitchFamily="34" charset="0"/>
              </a:rPr>
              <a:t>kada Boga hvalimo, slavimo, blagoslivljamo, kad mu zahvaljujemo za primljene darove</a:t>
            </a:r>
          </a:p>
          <a:p>
            <a:endParaRPr lang="hr-HR" altLang="sr-Latn-RS" sz="2800" dirty="0">
              <a:latin typeface="Segoe Print" panose="02000600000000000000" pitchFamily="2" charset="0"/>
              <a:cs typeface="Tahoma" pitchFamily="34" charset="0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3E71283-CAD8-472A-A23D-AD58B5D0013D}"/>
              </a:ext>
            </a:extLst>
          </p:cNvPr>
          <p:cNvSpPr txBox="1"/>
          <p:nvPr/>
        </p:nvSpPr>
        <p:spPr>
          <a:xfrm>
            <a:off x="0" y="2132856"/>
            <a:ext cx="594015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altLang="sr-Latn-RS" sz="2800" dirty="0">
                <a:latin typeface="Segoe Print" panose="02000600000000000000" pitchFamily="2" charset="0"/>
                <a:cs typeface="Tahoma" pitchFamily="34" charset="0"/>
              </a:rPr>
              <a:t>-</a:t>
            </a:r>
            <a:r>
              <a:rPr lang="hr-HR" altLang="sr-Latn-RS" sz="2800" b="1" dirty="0">
                <a:latin typeface="Segoe Print" panose="02000600000000000000" pitchFamily="2" charset="0"/>
                <a:cs typeface="Tahoma" pitchFamily="34" charset="0"/>
              </a:rPr>
              <a:t>svetiti ime Božje </a:t>
            </a:r>
            <a:r>
              <a:rPr lang="hr-HR" altLang="sr-Latn-RS" sz="2800" dirty="0">
                <a:latin typeface="Segoe Print" panose="02000600000000000000" pitchFamily="2" charset="0"/>
                <a:cs typeface="Tahoma" pitchFamily="34" charset="0"/>
              </a:rPr>
              <a:t>znači svakim svojim </a:t>
            </a:r>
            <a:r>
              <a:rPr lang="hr-HR" altLang="sr-Latn-RS" sz="2800" b="1" dirty="0">
                <a:latin typeface="Segoe Print" panose="02000600000000000000" pitchFamily="2" charset="0"/>
                <a:cs typeface="Tahoma" pitchFamily="34" charset="0"/>
              </a:rPr>
              <a:t>djelom</a:t>
            </a:r>
            <a:r>
              <a:rPr lang="hr-HR" altLang="sr-Latn-RS" sz="2800" dirty="0">
                <a:latin typeface="Segoe Print" panose="02000600000000000000" pitchFamily="2" charset="0"/>
                <a:cs typeface="Tahoma" pitchFamily="34" charset="0"/>
              </a:rPr>
              <a:t> i </a:t>
            </a:r>
            <a:r>
              <a:rPr lang="hr-HR" altLang="sr-Latn-RS" sz="2800" b="1" dirty="0">
                <a:latin typeface="Segoe Print" panose="02000600000000000000" pitchFamily="2" charset="0"/>
                <a:cs typeface="Tahoma" pitchFamily="34" charset="0"/>
              </a:rPr>
              <a:t>riječima</a:t>
            </a:r>
            <a:r>
              <a:rPr lang="hr-HR" altLang="sr-Latn-RS" sz="2800" dirty="0">
                <a:latin typeface="Segoe Print" panose="02000600000000000000" pitchFamily="2" charset="0"/>
                <a:cs typeface="Tahoma" pitchFamily="34" charset="0"/>
              </a:rPr>
              <a:t> pokazati da kao kršćani nosimo njegovo ime</a:t>
            </a:r>
          </a:p>
          <a:p>
            <a:endParaRPr lang="hr-HR" altLang="sr-Latn-RS" sz="2800" dirty="0">
              <a:latin typeface="Segoe Print" panose="02000600000000000000" pitchFamily="2" charset="0"/>
              <a:cs typeface="Tahoma" pitchFamily="34" charset="0"/>
            </a:endParaRPr>
          </a:p>
          <a:p>
            <a:r>
              <a:rPr lang="hr-HR" altLang="sr-Latn-RS" sz="2800" dirty="0">
                <a:latin typeface="Segoe Print" panose="02000600000000000000" pitchFamily="2" charset="0"/>
                <a:cs typeface="Tahoma" pitchFamily="34" charset="0"/>
              </a:rPr>
              <a:t>-paziti da se sveto Božje ime koristi isključivo u čestite svrhe i upozoriti onoga koji to ne čini  </a:t>
            </a:r>
          </a:p>
        </p:txBody>
      </p:sp>
    </p:spTree>
    <p:extLst>
      <p:ext uri="{BB962C8B-B14F-4D97-AF65-F5344CB8AC3E}">
        <p14:creationId xmlns:p14="http://schemas.microsoft.com/office/powerpoint/2010/main" val="172670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ojsije"/>
          <p:cNvPicPr>
            <a:picLocks noChangeAspect="1" noChangeArrowheads="1"/>
          </p:cNvPicPr>
          <p:nvPr/>
        </p:nvPicPr>
        <p:blipFill>
          <a:blip r:embed="rId3"/>
          <a:srcRect l="12193"/>
          <a:stretch>
            <a:fillRect/>
          </a:stretch>
        </p:blipFill>
        <p:spPr bwMode="auto">
          <a:xfrm rot="21294953">
            <a:off x="5429256" y="1214422"/>
            <a:ext cx="3857620" cy="525651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CA0BDE7C-F817-427C-9A68-69FB150E95C4}"/>
              </a:ext>
            </a:extLst>
          </p:cNvPr>
          <p:cNvSpPr txBox="1"/>
          <p:nvPr/>
        </p:nvSpPr>
        <p:spPr>
          <a:xfrm>
            <a:off x="0" y="226472"/>
            <a:ext cx="5537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altLang="sr-Latn-RS" sz="2800" b="1" dirty="0">
                <a:latin typeface="Segoe Print" panose="02000600000000000000" pitchFamily="2" charset="0"/>
              </a:rPr>
              <a:t>-druga zapovijed zabranjuje: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3D70691-F874-4185-ACCE-5989726F927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014159"/>
            <a:ext cx="8136904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Blip>
                <a:blip r:embed="rId4"/>
              </a:buBlip>
            </a:pPr>
            <a:r>
              <a:rPr lang="hr-HR" altLang="sr-Latn-RS" sz="2800" dirty="0">
                <a:latin typeface="Segoe Print" panose="02000600000000000000" pitchFamily="2" charset="0"/>
              </a:rPr>
              <a:t>svako nedolično služenje Božjim imenom:</a:t>
            </a:r>
          </a:p>
          <a:p>
            <a:pPr lvl="2">
              <a:buFontTx/>
              <a:buBlip>
                <a:blip r:embed="rId4"/>
              </a:buBlip>
            </a:pPr>
            <a:r>
              <a:rPr lang="hr-HR" altLang="sr-Latn-RS" sz="2800" dirty="0">
                <a:latin typeface="Segoe Print" panose="02000600000000000000" pitchFamily="2" charset="0"/>
              </a:rPr>
              <a:t>Psovka</a:t>
            </a:r>
          </a:p>
          <a:p>
            <a:pPr lvl="2">
              <a:buFontTx/>
              <a:buBlip>
                <a:blip r:embed="rId4"/>
              </a:buBlip>
            </a:pPr>
            <a:r>
              <a:rPr lang="hr-HR" altLang="sr-Latn-RS" sz="2800" dirty="0">
                <a:latin typeface="Segoe Print" panose="02000600000000000000" pitchFamily="2" charset="0"/>
              </a:rPr>
              <a:t>Kletva</a:t>
            </a:r>
          </a:p>
          <a:p>
            <a:pPr lvl="2">
              <a:buFontTx/>
              <a:buBlip>
                <a:blip r:embed="rId4"/>
              </a:buBlip>
            </a:pPr>
            <a:r>
              <a:rPr lang="hr-HR" altLang="sr-Latn-RS" sz="2800" dirty="0">
                <a:latin typeface="Segoe Print" panose="02000600000000000000" pitchFamily="2" charset="0"/>
              </a:rPr>
              <a:t>Krivokletstvo</a:t>
            </a:r>
          </a:p>
          <a:p>
            <a:pPr lvl="2">
              <a:buFontTx/>
              <a:buBlip>
                <a:blip r:embed="rId4"/>
              </a:buBlip>
            </a:pPr>
            <a:r>
              <a:rPr lang="hr-HR" altLang="sr-Latn-RS" sz="2800" dirty="0">
                <a:latin typeface="Segoe Print" panose="02000600000000000000" pitchFamily="2" charset="0"/>
              </a:rPr>
              <a:t>Bogohuljenje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9F74F46-4817-4600-A93F-A41E3CD07B5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822843"/>
            <a:ext cx="5796136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Blip>
                <a:blip r:embed="rId4"/>
              </a:buBlip>
            </a:pPr>
            <a:r>
              <a:rPr lang="hr-HR" altLang="sr-Latn-RS" sz="2800" dirty="0">
                <a:latin typeface="Segoe Print" panose="02000600000000000000" pitchFamily="2" charset="0"/>
              </a:rPr>
              <a:t>uvredljivo služenje imenom Isusa Krista, Blažene Djevice Marije, Crkve, svetaca i svetih stvari</a:t>
            </a:r>
          </a:p>
          <a:p>
            <a:pPr marL="457200" lvl="1" indent="0">
              <a:buNone/>
            </a:pPr>
            <a:endParaRPr lang="hr-HR" altLang="sr-Latn-RS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753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504</Words>
  <Application>Microsoft Office PowerPoint</Application>
  <PresentationFormat>Prikaz na zaslonu (4:3)</PresentationFormat>
  <Paragraphs>71</Paragraphs>
  <Slides>14</Slides>
  <Notes>9</Notes>
  <HiddenSlides>0</HiddenSlides>
  <MMClips>1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1" baseType="lpstr">
      <vt:lpstr>Arial</vt:lpstr>
      <vt:lpstr>Arial</vt:lpstr>
      <vt:lpstr>Calibri</vt:lpstr>
      <vt:lpstr>Segoe Print</vt:lpstr>
      <vt:lpstr>Tahoma</vt:lpstr>
      <vt:lpstr>ZapfHumnst Ult BT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Josip</dc:creator>
  <cp:lastModifiedBy>Josip Jelušić</cp:lastModifiedBy>
  <cp:revision>45</cp:revision>
  <cp:lastPrinted>2014-10-20T07:06:18Z</cp:lastPrinted>
  <dcterms:created xsi:type="dcterms:W3CDTF">2014-10-19T13:30:18Z</dcterms:created>
  <dcterms:modified xsi:type="dcterms:W3CDTF">2022-01-23T15:10:02Z</dcterms:modified>
</cp:coreProperties>
</file>