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11" r:id="rId2"/>
  </p:sldIdLst>
  <p:sldSz cx="9144000" cy="6858000" type="screen4x3"/>
  <p:notesSz cx="6888163" cy="100203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11" autoAdjust="0"/>
    <p:restoredTop sz="94675" autoAdjust="0"/>
  </p:normalViewPr>
  <p:slideViewPr>
    <p:cSldViewPr>
      <p:cViewPr varScale="1">
        <p:scale>
          <a:sx n="81" d="100"/>
          <a:sy n="81" d="100"/>
        </p:scale>
        <p:origin x="1565"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hr-HR"/>
          </a:p>
        </p:txBody>
      </p:sp>
      <p:sp>
        <p:nvSpPr>
          <p:cNvPr id="3" name="Rezervirano mjesto datuma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846850C2-B5D0-4CBE-BF8D-B58CB9D5E977}" type="datetimeFigureOut">
              <a:rPr lang="hr-HR" smtClean="0"/>
              <a:t>18.1.2022.</a:t>
            </a:fld>
            <a:endParaRPr lang="hr-HR"/>
          </a:p>
        </p:txBody>
      </p:sp>
      <p:sp>
        <p:nvSpPr>
          <p:cNvPr id="4" name="Rezervirano mjesto podnožja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lang="hr-HR"/>
          </a:p>
        </p:txBody>
      </p:sp>
      <p:sp>
        <p:nvSpPr>
          <p:cNvPr id="5" name="Rezervirano mjesto broja slajda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197FE7BC-5662-4DA2-8308-0F4C1BCC7300}" type="slidenum">
              <a:rPr lang="hr-HR" smtClean="0"/>
              <a:t>‹#›</a:t>
            </a:fld>
            <a:endParaRPr lang="hr-HR"/>
          </a:p>
        </p:txBody>
      </p:sp>
    </p:spTree>
    <p:extLst>
      <p:ext uri="{BB962C8B-B14F-4D97-AF65-F5344CB8AC3E}">
        <p14:creationId xmlns:p14="http://schemas.microsoft.com/office/powerpoint/2010/main" val="3508917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hr-HR"/>
          </a:p>
        </p:txBody>
      </p:sp>
      <p:sp>
        <p:nvSpPr>
          <p:cNvPr id="3" name="Rezervirano mjesto datuma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B29BACC8-A43B-43C6-A23F-F8FC64801CB5}" type="datetimeFigureOut">
              <a:rPr lang="hr-HR" smtClean="0"/>
              <a:t>18.1.2022.</a:t>
            </a:fld>
            <a:endParaRPr lang="hr-HR"/>
          </a:p>
        </p:txBody>
      </p:sp>
      <p:sp>
        <p:nvSpPr>
          <p:cNvPr id="4" name="Rezervirano mjesto slike slajda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hr-HR"/>
          </a:p>
        </p:txBody>
      </p:sp>
      <p:sp>
        <p:nvSpPr>
          <p:cNvPr id="5" name="Rezervirano mjesto bilježaka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hr-HR"/>
          </a:p>
        </p:txBody>
      </p:sp>
      <p:sp>
        <p:nvSpPr>
          <p:cNvPr id="7" name="Rezervirano mjesto broja slajda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42348B52-CE0B-48F5-807F-960BB54E8E4C}" type="slidenum">
              <a:rPr lang="hr-HR" smtClean="0"/>
              <a:t>‹#›</a:t>
            </a:fld>
            <a:endParaRPr lang="hr-HR"/>
          </a:p>
        </p:txBody>
      </p:sp>
    </p:spTree>
    <p:extLst>
      <p:ext uri="{BB962C8B-B14F-4D97-AF65-F5344CB8AC3E}">
        <p14:creationId xmlns:p14="http://schemas.microsoft.com/office/powerpoint/2010/main" val="4103095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a:t>Uredite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p>
        </p:txBody>
      </p:sp>
      <p:sp>
        <p:nvSpPr>
          <p:cNvPr id="4" name="Rezervirano mjesto datuma 3"/>
          <p:cNvSpPr>
            <a:spLocks noGrp="1"/>
          </p:cNvSpPr>
          <p:nvPr>
            <p:ph type="dt" sz="half" idx="10"/>
          </p:nvPr>
        </p:nvSpPr>
        <p:spPr/>
        <p:txBody>
          <a:bodyPr/>
          <a:lstStyle/>
          <a:p>
            <a:fld id="{2F69B803-B8E9-4277-8EEB-4E937BC54FF0}" type="datetimeFigureOut">
              <a:rPr lang="hr-HR" smtClean="0"/>
              <a:t>18.1.2022.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343067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2F69B803-B8E9-4277-8EEB-4E937BC54FF0}" type="datetimeFigureOut">
              <a:rPr lang="hr-HR" smtClean="0"/>
              <a:t>18.1.2022.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221238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2F69B803-B8E9-4277-8EEB-4E937BC54FF0}" type="datetimeFigureOut">
              <a:rPr lang="hr-HR" smtClean="0"/>
              <a:t>18.1.2022.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371251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2F69B803-B8E9-4277-8EEB-4E937BC54FF0}" type="datetimeFigureOut">
              <a:rPr lang="hr-HR" smtClean="0"/>
              <a:t>18.1.2022.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304754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Uredite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2F69B803-B8E9-4277-8EEB-4E937BC54FF0}" type="datetimeFigureOut">
              <a:rPr lang="hr-HR" smtClean="0"/>
              <a:t>18.1.2022.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10689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2F69B803-B8E9-4277-8EEB-4E937BC54FF0}" type="datetimeFigureOut">
              <a:rPr lang="hr-HR" smtClean="0"/>
              <a:t>18.1.2022.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388886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Uredite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2F69B803-B8E9-4277-8EEB-4E937BC54FF0}" type="datetimeFigureOut">
              <a:rPr lang="hr-HR" smtClean="0"/>
              <a:t>18.1.2022.</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173431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2F69B803-B8E9-4277-8EEB-4E937BC54FF0}" type="datetimeFigureOut">
              <a:rPr lang="hr-HR" smtClean="0"/>
              <a:t>18.1.2022.</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274516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2F69B803-B8E9-4277-8EEB-4E937BC54FF0}" type="datetimeFigureOut">
              <a:rPr lang="hr-HR" smtClean="0"/>
              <a:t>18.1.2022.</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61876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Uredite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2F69B803-B8E9-4277-8EEB-4E937BC54FF0}" type="datetimeFigureOut">
              <a:rPr lang="hr-HR" smtClean="0"/>
              <a:t>18.1.2022.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181246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Uredite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2F69B803-B8E9-4277-8EEB-4E937BC54FF0}" type="datetimeFigureOut">
              <a:rPr lang="hr-HR" smtClean="0"/>
              <a:t>18.1.2022.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7B3BC4-B002-48F1-9CD3-8D3C34A654C9}" type="slidenum">
              <a:rPr lang="hr-HR" smtClean="0"/>
              <a:t>‹#›</a:t>
            </a:fld>
            <a:endParaRPr lang="hr-HR"/>
          </a:p>
        </p:txBody>
      </p:sp>
    </p:spTree>
    <p:extLst>
      <p:ext uri="{BB962C8B-B14F-4D97-AF65-F5344CB8AC3E}">
        <p14:creationId xmlns:p14="http://schemas.microsoft.com/office/powerpoint/2010/main" val="2498076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9B803-B8E9-4277-8EEB-4E937BC54FF0}" type="datetimeFigureOut">
              <a:rPr lang="hr-HR" smtClean="0"/>
              <a:t>18.1.2022.</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B3BC4-B002-48F1-9CD3-8D3C34A654C9}" type="slidenum">
              <a:rPr lang="hr-HR" smtClean="0"/>
              <a:t>‹#›</a:t>
            </a:fld>
            <a:endParaRPr lang="hr-HR"/>
          </a:p>
        </p:txBody>
      </p:sp>
    </p:spTree>
    <p:extLst>
      <p:ext uri="{BB962C8B-B14F-4D97-AF65-F5344CB8AC3E}">
        <p14:creationId xmlns:p14="http://schemas.microsoft.com/office/powerpoint/2010/main" val="3455879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a:extLst>
              <a:ext uri="{FF2B5EF4-FFF2-40B4-BE49-F238E27FC236}">
                <a16:creationId xmlns:a16="http://schemas.microsoft.com/office/drawing/2014/main" id="{158825FF-4035-41C4-8823-AFCAC9D09788}"/>
              </a:ext>
            </a:extLst>
          </p:cNvPr>
          <p:cNvSpPr txBox="1"/>
          <p:nvPr/>
        </p:nvSpPr>
        <p:spPr>
          <a:xfrm>
            <a:off x="231443" y="945520"/>
            <a:ext cx="4570890" cy="5286062"/>
          </a:xfrm>
          <a:prstGeom prst="rect">
            <a:avLst/>
          </a:prstGeom>
          <a:noFill/>
        </p:spPr>
        <p:txBody>
          <a:bodyPr wrap="square">
            <a:spAutoFit/>
          </a:bodyPr>
          <a:lstStyle/>
          <a:p>
            <a:pPr algn="just"/>
            <a:r>
              <a:rPr lang="hr-HR" sz="1350" dirty="0">
                <a:solidFill>
                  <a:srgbClr val="403B38"/>
                </a:solidFill>
                <a:latin typeface="Segoe Print" panose="02000600000000000000" pitchFamily="2" charset="0"/>
              </a:rPr>
              <a:t>Zaboravljeni križ</a:t>
            </a:r>
          </a:p>
          <a:p>
            <a:pPr algn="just"/>
            <a:endParaRPr lang="hr-HR" sz="1350" dirty="0">
              <a:solidFill>
                <a:srgbClr val="403B38"/>
              </a:solidFill>
              <a:latin typeface="Segoe Print" panose="02000600000000000000" pitchFamily="2" charset="0"/>
            </a:endParaRPr>
          </a:p>
          <a:p>
            <a:pPr algn="just"/>
            <a:r>
              <a:rPr lang="hr-HR" sz="1350" dirty="0">
                <a:solidFill>
                  <a:srgbClr val="403B38"/>
                </a:solidFill>
                <a:latin typeface="Segoe Print" panose="02000600000000000000" pitchFamily="2" charset="0"/>
              </a:rPr>
              <a:t>U posljednje vrijeme ocu su poslovi išli loše. Kod kuće se stalno svađao s mamom. Zato se njihov dječak najradije skitao. I djed je bio zle volje. Stalno je pio i ubrzo umro kao da je slutio sramotu koja se nadvila nad cijelu obitelj. Na kraju su zbog dugova morali prodati i kuću. Majka je trpala posljednje stvari u veliku kutiju, a baka ju je gledala šutke, oslonjena o dovratak. Izvana se čuo zvuk automobilske sirene, znak da je tata postao nervozan. - Idem, no, idem! - mama je promrmljala sebi u bradu. Zatim je podigla glavu i odlučno rekla: - Neću se osvrnuti! - i odmah se potom osvrnula. Bio je to posljednji pogled na izgubljeni dom. Dvije su žene imale oči pune suza. Baka je još jednom duboko uzdahnula. Teška se koraka odvojila od kuhinje u kojoj je provela gotovo cijeli svoj život. Mališan odjednom spazi križ koji je nezapažen ostao visjeti na zidu pa poviče: - Bako, zaboravili smo na </a:t>
            </a:r>
            <a:r>
              <a:rPr lang="hr-HR" sz="1350" dirty="0" err="1">
                <a:solidFill>
                  <a:srgbClr val="403B38"/>
                </a:solidFill>
                <a:latin typeface="Segoe Print" panose="02000600000000000000" pitchFamily="2" charset="0"/>
              </a:rPr>
              <a:t>Bogeka</a:t>
            </a:r>
            <a:r>
              <a:rPr lang="hr-HR" sz="1350" dirty="0">
                <a:solidFill>
                  <a:srgbClr val="403B38"/>
                </a:solidFill>
                <a:latin typeface="Segoe Print" panose="02000600000000000000" pitchFamily="2" charset="0"/>
              </a:rPr>
              <a:t>! - Jesmo, dijete - odgovori tužno starica. - Da nismo zaboravili na </a:t>
            </a:r>
            <a:r>
              <a:rPr lang="hr-HR" sz="1350" dirty="0" err="1">
                <a:solidFill>
                  <a:srgbClr val="403B38"/>
                </a:solidFill>
                <a:latin typeface="Segoe Print" panose="02000600000000000000" pitchFamily="2" charset="0"/>
              </a:rPr>
              <a:t>Bogeka</a:t>
            </a:r>
            <a:r>
              <a:rPr lang="hr-HR" sz="1350" dirty="0">
                <a:solidFill>
                  <a:srgbClr val="403B38"/>
                </a:solidFill>
                <a:latin typeface="Segoe Print" panose="02000600000000000000" pitchFamily="2" charset="0"/>
              </a:rPr>
              <a:t>, sad se ne bismo morali seliti!</a:t>
            </a:r>
          </a:p>
          <a:p>
            <a:pPr algn="r"/>
            <a:r>
              <a:rPr lang="hr-HR" sz="1350" dirty="0">
                <a:solidFill>
                  <a:srgbClr val="403B38"/>
                </a:solidFill>
                <a:latin typeface="Segoe Print" panose="02000600000000000000" pitchFamily="2" charset="0"/>
              </a:rPr>
              <a:t>Božidar </a:t>
            </a:r>
            <a:r>
              <a:rPr lang="hr-HR" sz="1350" dirty="0" err="1">
                <a:solidFill>
                  <a:srgbClr val="403B38"/>
                </a:solidFill>
                <a:latin typeface="Segoe Print" panose="02000600000000000000" pitchFamily="2" charset="0"/>
              </a:rPr>
              <a:t>Prosenjak</a:t>
            </a:r>
            <a:endParaRPr lang="hr-HR" sz="1350" dirty="0">
              <a:solidFill>
                <a:srgbClr val="403B38"/>
              </a:solidFill>
              <a:latin typeface="Segoe Print" panose="02000600000000000000" pitchFamily="2" charset="0"/>
            </a:endParaRPr>
          </a:p>
        </p:txBody>
      </p:sp>
      <p:sp>
        <p:nvSpPr>
          <p:cNvPr id="4" name="TekstniOkvir 3">
            <a:extLst>
              <a:ext uri="{FF2B5EF4-FFF2-40B4-BE49-F238E27FC236}">
                <a16:creationId xmlns:a16="http://schemas.microsoft.com/office/drawing/2014/main" id="{33F79968-6D7E-4927-9341-55D43031A2BB}"/>
              </a:ext>
            </a:extLst>
          </p:cNvPr>
          <p:cNvSpPr txBox="1"/>
          <p:nvPr/>
        </p:nvSpPr>
        <p:spPr>
          <a:xfrm>
            <a:off x="5080904" y="2189802"/>
            <a:ext cx="3720613" cy="2883600"/>
          </a:xfrm>
          <a:prstGeom prst="rect">
            <a:avLst/>
          </a:prstGeom>
        </p:spPr>
        <p:txBody>
          <a:bodyPr vert="horz" lIns="68580" tIns="34290" rIns="68580" bIns="34290" rtlCol="0">
            <a:noAutofit/>
          </a:bodyPr>
          <a:lstStyle/>
          <a:p>
            <a:pPr>
              <a:lnSpc>
                <a:spcPct val="90000"/>
              </a:lnSpc>
              <a:spcAft>
                <a:spcPts val="450"/>
              </a:spcAft>
            </a:pPr>
            <a:r>
              <a:rPr lang="en-US" sz="1500" dirty="0" err="1">
                <a:solidFill>
                  <a:schemeClr val="tx1">
                    <a:alpha val="60000"/>
                  </a:schemeClr>
                </a:solidFill>
                <a:latin typeface="Segoe Print" panose="02000600000000000000" pitchFamily="2" charset="0"/>
              </a:rPr>
              <a:t>Zadatak</a:t>
            </a:r>
            <a:r>
              <a:rPr lang="en-US" sz="1500" dirty="0">
                <a:solidFill>
                  <a:schemeClr val="tx1">
                    <a:alpha val="60000"/>
                  </a:schemeClr>
                </a:solidFill>
                <a:latin typeface="Segoe Print" panose="02000600000000000000" pitchFamily="2" charset="0"/>
              </a:rPr>
              <a:t>: </a:t>
            </a:r>
          </a:p>
          <a:p>
            <a:pPr indent="-171450">
              <a:lnSpc>
                <a:spcPct val="90000"/>
              </a:lnSpc>
              <a:spcAft>
                <a:spcPts val="450"/>
              </a:spcAft>
              <a:buFont typeface="Arial" panose="020B0604020202020204" pitchFamily="34" charset="0"/>
              <a:buChar char="•"/>
            </a:pPr>
            <a:endParaRPr lang="en-US" sz="1500" dirty="0">
              <a:solidFill>
                <a:schemeClr val="tx1">
                  <a:alpha val="60000"/>
                </a:schemeClr>
              </a:solidFill>
              <a:latin typeface="Segoe Print" panose="02000600000000000000" pitchFamily="2" charset="0"/>
            </a:endParaRPr>
          </a:p>
          <a:p>
            <a:pPr>
              <a:lnSpc>
                <a:spcPct val="90000"/>
              </a:lnSpc>
              <a:spcAft>
                <a:spcPts val="450"/>
              </a:spcAft>
            </a:pPr>
            <a:r>
              <a:rPr lang="en-US" sz="1500" dirty="0" err="1">
                <a:solidFill>
                  <a:schemeClr val="tx1">
                    <a:alpha val="60000"/>
                  </a:schemeClr>
                </a:solidFill>
                <a:latin typeface="Segoe Print" panose="02000600000000000000" pitchFamily="2" charset="0"/>
              </a:rPr>
              <a:t>Pažljivo</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pročitaj</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priču</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Zaboravljeni</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križ</a:t>
            </a:r>
            <a:r>
              <a:rPr lang="en-US" sz="1500" dirty="0">
                <a:solidFill>
                  <a:schemeClr val="tx1">
                    <a:alpha val="60000"/>
                  </a:schemeClr>
                </a:solidFill>
                <a:latin typeface="Segoe Print" panose="02000600000000000000" pitchFamily="2" charset="0"/>
              </a:rPr>
              <a:t>”. </a:t>
            </a:r>
          </a:p>
          <a:p>
            <a:pPr>
              <a:lnSpc>
                <a:spcPct val="90000"/>
              </a:lnSpc>
              <a:spcAft>
                <a:spcPts val="450"/>
              </a:spcAft>
            </a:pPr>
            <a:r>
              <a:rPr lang="en-US" sz="1500" dirty="0" err="1">
                <a:solidFill>
                  <a:schemeClr val="tx1">
                    <a:alpha val="60000"/>
                  </a:schemeClr>
                </a:solidFill>
                <a:latin typeface="Segoe Print" panose="02000600000000000000" pitchFamily="2" charset="0"/>
              </a:rPr>
              <a:t>Zatim</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odgovori</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na</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pitanje</a:t>
            </a:r>
            <a:r>
              <a:rPr lang="en-US" sz="1500" dirty="0">
                <a:solidFill>
                  <a:schemeClr val="tx1">
                    <a:alpha val="60000"/>
                  </a:schemeClr>
                </a:solidFill>
                <a:latin typeface="Segoe Print" panose="02000600000000000000" pitchFamily="2" charset="0"/>
              </a:rPr>
              <a:t>: </a:t>
            </a:r>
            <a:r>
              <a:rPr lang="en-US" sz="1500" b="1" dirty="0" err="1">
                <a:solidFill>
                  <a:schemeClr val="tx1">
                    <a:alpha val="60000"/>
                  </a:schemeClr>
                </a:solidFill>
                <a:latin typeface="Segoe Print" panose="02000600000000000000" pitchFamily="2" charset="0"/>
              </a:rPr>
              <a:t>Možemo</a:t>
            </a:r>
            <a:r>
              <a:rPr lang="en-US" sz="1500" b="1" dirty="0">
                <a:solidFill>
                  <a:schemeClr val="tx1">
                    <a:alpha val="60000"/>
                  </a:schemeClr>
                </a:solidFill>
                <a:latin typeface="Segoe Print" panose="02000600000000000000" pitchFamily="2" charset="0"/>
              </a:rPr>
              <a:t> li </a:t>
            </a:r>
            <a:r>
              <a:rPr lang="en-US" sz="1500" b="1" dirty="0" err="1">
                <a:solidFill>
                  <a:schemeClr val="tx1">
                    <a:alpha val="60000"/>
                  </a:schemeClr>
                </a:solidFill>
                <a:latin typeface="Segoe Print" panose="02000600000000000000" pitchFamily="2" charset="0"/>
              </a:rPr>
              <a:t>živjeti</a:t>
            </a:r>
            <a:r>
              <a:rPr lang="en-US" sz="1500" b="1" dirty="0">
                <a:solidFill>
                  <a:schemeClr val="tx1">
                    <a:alpha val="60000"/>
                  </a:schemeClr>
                </a:solidFill>
                <a:latin typeface="Segoe Print" panose="02000600000000000000" pitchFamily="2" charset="0"/>
              </a:rPr>
              <a:t> dobro bez B</a:t>
            </a:r>
            <a:r>
              <a:rPr lang="hr-HR" sz="1500" b="1" dirty="0">
                <a:solidFill>
                  <a:schemeClr val="tx1">
                    <a:alpha val="60000"/>
                  </a:schemeClr>
                </a:solidFill>
                <a:latin typeface="Segoe Print" panose="02000600000000000000" pitchFamily="2" charset="0"/>
              </a:rPr>
              <a:t>o</a:t>
            </a:r>
            <a:r>
              <a:rPr lang="en-US" sz="1500" b="1" dirty="0" err="1">
                <a:solidFill>
                  <a:schemeClr val="tx1">
                    <a:alpha val="60000"/>
                  </a:schemeClr>
                </a:solidFill>
                <a:latin typeface="Segoe Print" panose="02000600000000000000" pitchFamily="2" charset="0"/>
              </a:rPr>
              <a:t>ga</a:t>
            </a:r>
            <a:r>
              <a:rPr lang="en-US" sz="1500" b="1" dirty="0">
                <a:solidFill>
                  <a:schemeClr val="tx1">
                    <a:alpha val="60000"/>
                  </a:schemeClr>
                </a:solidFill>
                <a:latin typeface="Segoe Print" panose="02000600000000000000" pitchFamily="2" charset="0"/>
              </a:rPr>
              <a:t>? </a:t>
            </a:r>
          </a:p>
          <a:p>
            <a:pPr>
              <a:lnSpc>
                <a:spcPct val="90000"/>
              </a:lnSpc>
              <a:spcAft>
                <a:spcPts val="450"/>
              </a:spcAft>
            </a:pPr>
            <a:r>
              <a:rPr lang="en-US" sz="1500" dirty="0" err="1">
                <a:solidFill>
                  <a:schemeClr val="tx1">
                    <a:alpha val="60000"/>
                  </a:schemeClr>
                </a:solidFill>
                <a:latin typeface="Segoe Print" panose="02000600000000000000" pitchFamily="2" charset="0"/>
              </a:rPr>
              <a:t>Svoj</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odgovor</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obrazloži</a:t>
            </a:r>
            <a:r>
              <a:rPr lang="en-US" sz="1500" dirty="0">
                <a:solidFill>
                  <a:schemeClr val="tx1">
                    <a:alpha val="60000"/>
                  </a:schemeClr>
                </a:solidFill>
                <a:latin typeface="Segoe Print" panose="02000600000000000000" pitchFamily="2" charset="0"/>
              </a:rPr>
              <a:t> u </a:t>
            </a:r>
            <a:r>
              <a:rPr lang="en-US" sz="1500" dirty="0" err="1">
                <a:solidFill>
                  <a:schemeClr val="tx1">
                    <a:alpha val="60000"/>
                  </a:schemeClr>
                </a:solidFill>
                <a:latin typeface="Segoe Print" panose="02000600000000000000" pitchFamily="2" charset="0"/>
              </a:rPr>
              <a:t>nekoliko</a:t>
            </a:r>
            <a:r>
              <a:rPr lang="en-US" sz="1500" dirty="0">
                <a:solidFill>
                  <a:schemeClr val="tx1">
                    <a:alpha val="60000"/>
                  </a:schemeClr>
                </a:solidFill>
                <a:latin typeface="Segoe Print" panose="02000600000000000000" pitchFamily="2" charset="0"/>
              </a:rPr>
              <a:t> </a:t>
            </a:r>
            <a:r>
              <a:rPr lang="en-US" sz="1500" dirty="0" err="1">
                <a:solidFill>
                  <a:schemeClr val="tx1">
                    <a:alpha val="60000"/>
                  </a:schemeClr>
                </a:solidFill>
                <a:latin typeface="Segoe Print" panose="02000600000000000000" pitchFamily="2" charset="0"/>
              </a:rPr>
              <a:t>rečenica</a:t>
            </a:r>
            <a:r>
              <a:rPr lang="en-US" sz="1500" dirty="0">
                <a:solidFill>
                  <a:schemeClr val="tx1">
                    <a:alpha val="60000"/>
                  </a:schemeClr>
                </a:solidFill>
                <a:latin typeface="Segoe Print" panose="02000600000000000000" pitchFamily="2" charset="0"/>
              </a:rPr>
              <a:t>.</a:t>
            </a:r>
            <a:endParaRPr lang="hr-HR" sz="1500" dirty="0">
              <a:solidFill>
                <a:schemeClr val="tx1">
                  <a:alpha val="60000"/>
                </a:schemeClr>
              </a:solidFill>
              <a:latin typeface="Segoe Print" panose="02000600000000000000" pitchFamily="2" charset="0"/>
            </a:endParaRPr>
          </a:p>
          <a:p>
            <a:pPr>
              <a:lnSpc>
                <a:spcPct val="90000"/>
              </a:lnSpc>
              <a:spcAft>
                <a:spcPts val="450"/>
              </a:spcAft>
            </a:pPr>
            <a:r>
              <a:rPr lang="hr-HR" sz="1500" dirty="0">
                <a:solidFill>
                  <a:schemeClr val="tx1">
                    <a:alpha val="60000"/>
                  </a:schemeClr>
                </a:solidFill>
                <a:latin typeface="Segoe Print" panose="02000600000000000000" pitchFamily="2" charset="0"/>
              </a:rPr>
              <a:t>Zadaću pošalji vjeroučitelju.</a:t>
            </a:r>
            <a:endParaRPr lang="en-US" sz="1500" dirty="0">
              <a:solidFill>
                <a:schemeClr val="tx1">
                  <a:alpha val="60000"/>
                </a:schemeClr>
              </a:solidFill>
              <a:latin typeface="Segoe Print" panose="02000600000000000000" pitchFamily="2" charset="0"/>
            </a:endParaRPr>
          </a:p>
        </p:txBody>
      </p:sp>
    </p:spTree>
    <p:extLst>
      <p:ext uri="{BB962C8B-B14F-4D97-AF65-F5344CB8AC3E}">
        <p14:creationId xmlns:p14="http://schemas.microsoft.com/office/powerpoint/2010/main" val="2512288825"/>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TotalTime>
  <Words>250</Words>
  <Application>Microsoft Office PowerPoint</Application>
  <PresentationFormat>Prikaz na zaslonu (4:3)</PresentationFormat>
  <Paragraphs>10</Paragraphs>
  <Slides>1</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vt:i4>
      </vt:variant>
    </vt:vector>
  </HeadingPairs>
  <TitlesOfParts>
    <vt:vector size="5" baseType="lpstr">
      <vt:lpstr>Arial</vt:lpstr>
      <vt:lpstr>Calibri</vt:lpstr>
      <vt:lpstr>Segoe Print</vt:lpstr>
      <vt:lpstr>Tema sustava Office</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Josip</dc:creator>
  <cp:lastModifiedBy>Josip Jelušić</cp:lastModifiedBy>
  <cp:revision>48</cp:revision>
  <cp:lastPrinted>2014-10-20T07:06:18Z</cp:lastPrinted>
  <dcterms:created xsi:type="dcterms:W3CDTF">2014-10-19T13:30:18Z</dcterms:created>
  <dcterms:modified xsi:type="dcterms:W3CDTF">2022-01-18T08:35:23Z</dcterms:modified>
</cp:coreProperties>
</file>