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71" r:id="rId4"/>
    <p:sldId id="356" r:id="rId5"/>
    <p:sldId id="355" r:id="rId6"/>
    <p:sldId id="272" r:id="rId7"/>
    <p:sldId id="273" r:id="rId8"/>
    <p:sldId id="267" r:id="rId9"/>
    <p:sldId id="357" r:id="rId10"/>
    <p:sldId id="269" r:id="rId11"/>
    <p:sldId id="342" r:id="rId12"/>
    <p:sldId id="270" r:id="rId13"/>
    <p:sldId id="274" r:id="rId14"/>
    <p:sldId id="275" r:id="rId15"/>
    <p:sldId id="276" r:id="rId16"/>
    <p:sldId id="277" r:id="rId17"/>
    <p:sldId id="279" r:id="rId18"/>
    <p:sldId id="280" r:id="rId19"/>
    <p:sldId id="281" r:id="rId20"/>
    <p:sldId id="341" r:id="rId21"/>
    <p:sldId id="299" r:id="rId22"/>
    <p:sldId id="284" r:id="rId23"/>
    <p:sldId id="285" r:id="rId24"/>
    <p:sldId id="286" r:id="rId25"/>
    <p:sldId id="287" r:id="rId26"/>
    <p:sldId id="288" r:id="rId27"/>
    <p:sldId id="289" r:id="rId28"/>
    <p:sldId id="343" r:id="rId29"/>
    <p:sldId id="354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26A758-D9F4-43FA-8F1F-1FDAD996B4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9E4E387-09C2-4D10-8842-1982173188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064A7A9-BCFE-4C41-B6D6-69EE1EDD3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97F2BEC-6EDC-4222-B9CA-A427E8A4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93F183F-E187-4CD6-AFB3-01965A23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3587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1ACDE6-E0A0-4289-8070-73165EF44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8707057-5348-43A2-81B8-A2C382A59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78AF708-1B3F-4343-998B-BC6B0551E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FFD8AE5-3D76-480B-9FD4-74864FB5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1BDDACB-8BC5-440E-874A-C2910A4F7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947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CC81C63A-600D-4301-871A-5B34C0D0B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45813C3-4C38-45D7-B43D-097C46879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21B792A-88B1-4711-9963-75A6B2E2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05DF729-8EE4-4D1B-9E84-5A25FC42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269453E-4F5F-4829-8C8C-DA774A50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4120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4C22FB-5E49-4486-890D-B2628CD87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417C41A-6272-4592-92B0-E9D352F35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7B2FB5-95B0-4FC9-9C38-EEB5C76E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E7A801-A663-485F-B9D3-ABF75DD7F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453B57-7CBF-4BC7-AE23-D1E0DB8E8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8294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D79571-7DD6-458D-B6D6-99605D15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22C1C51-218B-4D6A-9082-2B8BE5869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632F214-EEFA-4F5B-AFC7-2EBA1521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883815-0DBD-4D9E-81E0-E0016AFB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1C88859-A3F9-4295-9DED-21854D8C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322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015AE3-8ADE-4A0D-83C6-CC80FE2A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55A133-FDB6-4A93-9C7A-9175A663C9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1CC4F80-10C5-4895-B4B1-3CC8C5A20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C06E2D6-4EB3-4546-A8CE-359B6364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F21463-1086-407B-9ED8-0F7AC666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3530636-815F-48EC-B342-B986D0D83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502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ADA474-FC84-43D5-9828-66DE3BE9F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1F9A50B-B005-497C-B378-F0623AF30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F2F1DB6-3DA3-4552-8AAD-D41F3C20D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D3A345D-016D-4EF9-B6E4-E012224E39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10A200C-5B11-4447-80E1-82AD35BB0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71C0E6B-7162-46F3-8B27-7718943C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A16AD25-CE3F-4D2C-9F81-FBA8CBF59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610430C-08D5-4739-BE4E-F6891967C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58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1DBE6B-66B9-4E12-A367-50277713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13B4DB9-9AF1-4954-B9FB-F448F85A0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500336F-9196-4191-80EF-CDC4ED291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9139ECC3-8804-40EC-80C8-7D799BD2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945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F3EE5DCD-FF76-478B-9942-067562E9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DACDD7B1-1C63-4BFE-AD1C-3C0FDD70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327EEC4-C89A-44E9-8563-30814707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5361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315008-C6EA-4EDD-AE26-7EF4B348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365A57B-EF42-41FE-8A84-1B9D3F004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E89DFA8-B626-4D67-9FEA-4FE05E1D1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7EFE064-C448-43D3-BB7C-BC6459319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6D338E2-A897-4061-B194-D0FBF766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726B100-796C-4913-8A2F-7DE5047D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899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2E6C85-1881-4272-BCE5-F1DB4F3FB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27DD93B-C3BC-4FEE-8CF7-F3D1545978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9F262BF-94E1-4D13-BE1E-CA375E6CB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BEC99E4-3F38-4D72-B1E9-8631F252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2C1DC96-C6C1-47E0-9018-D0E5A986C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9F44612-9879-4E5D-A410-B07B33D3C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6486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2C620DFE-C684-497E-9E7F-06B5A1F8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807C8EA-8C35-4F39-81D7-EA728AF6D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705395D-7966-45EF-A749-815FC56D4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EFE8E-61F1-47F1-B3F5-84E2DEE93E15}" type="datetimeFigureOut">
              <a:rPr lang="hr-HR" smtClean="0"/>
              <a:t>7.2.2022.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00BC6E5-701E-4C68-A6E8-CB6FE6FA8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099F794-EA0B-49C1-B89E-F68B7866B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5DE8E-4118-44AE-90C9-A199D81860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947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EB4FEA-91C5-4640-A58D-1F800303E4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ED9624E-8261-462A-8465-352A83968E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582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AB9972F-2C4F-434C-A567-1E9E3F78D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8A11E14-4B88-4B57-A320-6B030C6AC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4977"/>
            <a:ext cx="3114675" cy="6000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8456763-D880-421D-A5CB-4D0B4C90A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4" y="5639677"/>
            <a:ext cx="5372101" cy="9906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801A421-FBB4-4DB0-97F8-A70D9A65D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870" y="1288097"/>
            <a:ext cx="1944370" cy="14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8BEF325D-4B24-4B92-854D-A537089801C7}"/>
              </a:ext>
            </a:extLst>
          </p:cNvPr>
          <p:cNvSpPr txBox="1"/>
          <p:nvPr/>
        </p:nvSpPr>
        <p:spPr>
          <a:xfrm>
            <a:off x="0" y="27432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latin typeface="Segoe Print" panose="02000600000000000000" pitchFamily="2" charset="0"/>
              </a:rPr>
              <a:t>LJUBI BLIŽNJEGA KAO SAMOGA SEBE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375856E-F5AB-481D-96CE-2E7361391ADF}"/>
              </a:ext>
            </a:extLst>
          </p:cNvPr>
          <p:cNvSpPr txBox="1"/>
          <p:nvPr/>
        </p:nvSpPr>
        <p:spPr>
          <a:xfrm>
            <a:off x="0" y="1198880"/>
            <a:ext cx="1092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latin typeface="Segoe Print" panose="02000600000000000000" pitchFamily="2" charset="0"/>
              </a:rPr>
              <a:t>Poštuj oca i majku da dugo živiš i dobro ti bude na zemlji!</a:t>
            </a:r>
          </a:p>
        </p:txBody>
      </p:sp>
    </p:spTree>
    <p:extLst>
      <p:ext uri="{BB962C8B-B14F-4D97-AF65-F5344CB8AC3E}">
        <p14:creationId xmlns:p14="http://schemas.microsoft.com/office/powerpoint/2010/main" val="310891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CB536C4-66C3-43F4-B8EE-F60A579EE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75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0520635-F81D-4D17-B20E-CC51A3DD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F51B12E-7FF7-41A0-8F66-E6BBB9A1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6897"/>
            <a:ext cx="12192000" cy="50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27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1A00987-62A0-4E50-9F07-8A9469ADB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B6137D1-F3AD-48CF-8D57-541FCB4CA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784" y="4336557"/>
            <a:ext cx="20478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8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543C4C2-2146-49A2-973E-5E4C5136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321D14B-556F-4D6E-ACBA-2AB4C6E7D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439" y="4247780"/>
            <a:ext cx="20478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69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4C2FF80-F8B3-4FCB-8473-443820940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B00C76F-AE5C-4D0D-A032-95140E0B8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439" y="4247780"/>
            <a:ext cx="20478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40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E89F0BA-1B21-4228-96FF-02E089703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A2836AF-5CA5-4E5E-9BB3-1C7FB031A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439" y="4247780"/>
            <a:ext cx="2047875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18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182CCD8-2428-4556-8424-2936D864B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00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B83BBA8-E912-495C-B220-E5FEB4DFF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6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926A4F0-B926-4320-B179-063A0EA2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" y="-58029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D363E4E-721F-462D-8939-0836179AE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4977"/>
            <a:ext cx="3114675" cy="6000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2AD8F98-B0E5-4C41-9557-E9F0F698A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4" y="5639677"/>
            <a:ext cx="5372101" cy="9906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72F65D3-71F8-4878-BBC5-BE3BE00ED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774" y="2828925"/>
            <a:ext cx="3114674" cy="39385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35084F8-9E3C-47D3-A889-9D6C12E8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774" y="494803"/>
            <a:ext cx="1442114" cy="81574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E783D54-EDA1-4FC3-BB65-FA9C649FF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790575"/>
            <a:ext cx="23622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37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A0FE352A-05AA-4074-BAB0-F3F0B963C9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274639"/>
            <a:ext cx="6048375" cy="1354137"/>
          </a:xfrm>
        </p:spPr>
        <p:txBody>
          <a:bodyPr/>
          <a:lstStyle/>
          <a:p>
            <a:pPr algn="l" eaLnBrk="1" hangingPunct="1">
              <a:defRPr/>
            </a:pPr>
            <a:r>
              <a:rPr lang="hr-HR" sz="40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DUŽNOSTI DJECE</a:t>
            </a:r>
            <a:br>
              <a:rPr lang="hr-HR" sz="40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hr-HR" sz="4000">
                <a:solidFill>
                  <a:srgbClr val="800000"/>
                </a:solidFill>
              </a:rPr>
              <a:t>prema svojim roditeljima: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DD4E16FC-0EF3-46DA-89EC-6B2F3D797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87938" y="1989138"/>
            <a:ext cx="5580062" cy="4868862"/>
          </a:xfrm>
        </p:spPr>
        <p:txBody>
          <a:bodyPr/>
          <a:lstStyle/>
          <a:p>
            <a:pPr eaLnBrk="1" hangingPunct="1"/>
            <a:r>
              <a:rPr lang="hr-HR" altLang="sr-Latn-RS" sz="3600"/>
              <a:t>ljubav i zahvalnost</a:t>
            </a:r>
          </a:p>
          <a:p>
            <a:pPr eaLnBrk="1" hangingPunct="1"/>
            <a:r>
              <a:rPr lang="hr-HR" altLang="sr-Latn-RS" sz="3600"/>
              <a:t>poštivanje i odanost</a:t>
            </a:r>
          </a:p>
          <a:p>
            <a:pPr eaLnBrk="1" hangingPunct="1"/>
            <a:r>
              <a:rPr lang="hr-HR" altLang="sr-Latn-RS" sz="3600"/>
              <a:t>poučljivost i poslušnost</a:t>
            </a:r>
          </a:p>
          <a:p>
            <a:pPr eaLnBrk="1" hangingPunct="1"/>
            <a:r>
              <a:rPr lang="hr-HR" altLang="sr-Latn-RS" sz="3600"/>
              <a:t>briga za roditelje</a:t>
            </a:r>
          </a:p>
          <a:p>
            <a:pPr eaLnBrk="1" hangingPunct="1"/>
            <a:r>
              <a:rPr lang="hr-HR" altLang="sr-Latn-RS" sz="3600"/>
              <a:t>međusobno poštivanje i ljubav među braćom i sestrama</a:t>
            </a:r>
          </a:p>
        </p:txBody>
      </p:sp>
      <p:pic>
        <p:nvPicPr>
          <p:cNvPr id="186372" name="Picture 4" descr="BAM-1080">
            <a:extLst>
              <a:ext uri="{FF2B5EF4-FFF2-40B4-BE49-F238E27FC236}">
                <a16:creationId xmlns:a16="http://schemas.microsoft.com/office/drawing/2014/main" id="{5ADE678E-14A4-4982-8B6E-C4B58BF51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800226"/>
            <a:ext cx="348932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60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60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60"/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0" grpId="0"/>
      <p:bldP spid="1863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E2E1996-F926-4BE1-B1E8-E82CA6EB4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B6D2D32-555E-45C2-A26A-880D41C69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6" y="1276349"/>
            <a:ext cx="11968764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53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E2E1996-F926-4BE1-B1E8-E82CA6EB4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93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A4DF46B-9D66-4D21-BA6E-1794AFE5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923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68A0591-8202-4DF2-9DF3-BAC1D940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41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2BEF711-261F-441E-A0A2-4A925EC33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1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5DC5AB7-0305-4BDE-AA7E-33CE8D9B5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5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85875A3-E3CA-4510-97B0-0781248A7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97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0C30546A-75D5-43C5-B9C2-246121A98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6" y="188914"/>
            <a:ext cx="5400675" cy="1425575"/>
          </a:xfrm>
        </p:spPr>
        <p:txBody>
          <a:bodyPr/>
          <a:lstStyle/>
          <a:p>
            <a:pPr algn="l" eaLnBrk="1" hangingPunct="1">
              <a:defRPr/>
            </a:pPr>
            <a:r>
              <a:rPr lang="hr-HR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DUŽNOSTI RODITELJA</a:t>
            </a:r>
            <a:br>
              <a:rPr lang="hr-HR" sz="4000" dirty="0">
                <a:solidFill>
                  <a:srgbClr val="800000"/>
                </a:solidFill>
              </a:rPr>
            </a:br>
            <a:r>
              <a:rPr lang="hr-HR" sz="4000" dirty="0">
                <a:solidFill>
                  <a:srgbClr val="800000"/>
                </a:solidFill>
              </a:rPr>
              <a:t>prema svojoj djeci:</a:t>
            </a: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4F5F2705-AFCB-47D9-871E-51D29631B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51089" y="1700214"/>
            <a:ext cx="5184775" cy="4941887"/>
          </a:xfrm>
        </p:spPr>
        <p:txBody>
          <a:bodyPr/>
          <a:lstStyle/>
          <a:p>
            <a:pPr eaLnBrk="1" hangingPunct="1"/>
            <a:r>
              <a:rPr lang="hr-HR" altLang="sr-Latn-RS" sz="3600"/>
              <a:t>pružiti djetetu potpuni odgoj</a:t>
            </a:r>
          </a:p>
          <a:p>
            <a:pPr eaLnBrk="1" hangingPunct="1"/>
            <a:r>
              <a:rPr lang="hr-HR" altLang="sr-Latn-RS" sz="3600"/>
              <a:t>biti djetetu oslonac i prijatelj</a:t>
            </a:r>
          </a:p>
          <a:p>
            <a:pPr eaLnBrk="1" hangingPunct="1"/>
            <a:r>
              <a:rPr lang="hr-HR" altLang="sr-Latn-RS" sz="3600"/>
              <a:t>materijalna briga</a:t>
            </a:r>
          </a:p>
          <a:p>
            <a:pPr eaLnBrk="1" hangingPunct="1"/>
            <a:r>
              <a:rPr lang="hr-HR" altLang="sr-Latn-RS" sz="3600"/>
              <a:t>međusobna ljubav roditelja temelj je dobre obitelji</a:t>
            </a:r>
          </a:p>
        </p:txBody>
      </p:sp>
      <p:pic>
        <p:nvPicPr>
          <p:cNvPr id="187396" name="Picture 4" descr="COP-1009">
            <a:extLst>
              <a:ext uri="{FF2B5EF4-FFF2-40B4-BE49-F238E27FC236}">
                <a16:creationId xmlns:a16="http://schemas.microsoft.com/office/drawing/2014/main" id="{19715B67-77C4-4CCC-957D-A46CDB72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6" y="1"/>
            <a:ext cx="38195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60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60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60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/>
      <p:bldP spid="1873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120E2BD1-AD7A-439B-A283-6A1B64D10651}"/>
              </a:ext>
            </a:extLst>
          </p:cNvPr>
          <p:cNvSpPr txBox="1"/>
          <p:nvPr/>
        </p:nvSpPr>
        <p:spPr>
          <a:xfrm>
            <a:off x="1524000" y="549275"/>
            <a:ext cx="914400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r-HR" sz="4000" dirty="0">
                <a:latin typeface="+mj-lt"/>
                <a:cs typeface="Arial" charset="0"/>
              </a:rPr>
              <a:t>Odnos prema autoritetima:</a:t>
            </a:r>
          </a:p>
          <a:p>
            <a:pPr eaLnBrk="1" hangingPunct="1">
              <a:defRPr/>
            </a:pPr>
            <a:endParaRPr lang="hr-HR" sz="4000" dirty="0">
              <a:latin typeface="+mj-lt"/>
              <a:cs typeface="Arial" charset="0"/>
            </a:endParaRPr>
          </a:p>
          <a:p>
            <a:pPr eaLnBrk="1" hangingPunct="1">
              <a:defRPr/>
            </a:pPr>
            <a:r>
              <a:rPr lang="hr-HR" sz="4000" dirty="0">
                <a:latin typeface="+mj-lt"/>
                <a:cs typeface="Arial" charset="0"/>
              </a:rPr>
              <a:t>-dužnosti učenika prema učiteljima, zaposlenih prema poslodavcima, građana prema domovini i državnim vlastima</a:t>
            </a:r>
          </a:p>
          <a:p>
            <a:pPr eaLnBrk="1" hangingPunct="1">
              <a:defRPr/>
            </a:pPr>
            <a:endParaRPr lang="hr-HR" sz="4000" dirty="0">
              <a:latin typeface="+mj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981D1A8-8298-4587-954C-F1909950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8998A9B-8800-4343-8281-B76EB5FC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29" y="1248884"/>
            <a:ext cx="2909841" cy="353617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0FE3507-01A9-41B7-9ABA-E20DEB951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159" y="782159"/>
            <a:ext cx="2909841" cy="353617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8AAA1CD-4294-4819-8C6D-B6918659D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94" y="5435600"/>
            <a:ext cx="9544812" cy="40042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079D76D-2B16-44AB-B2C8-C9F716750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359" y="5836024"/>
            <a:ext cx="9544812" cy="67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0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B7E6D0A-5343-4A2A-A796-8EC5299EB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94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24B9566-42CF-46AC-B781-A496907AD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73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A524BCD-3F81-4412-9BE3-137693629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339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1C4B7539-816D-44AD-A8C5-5F2B098CF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4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E63263E-00A9-4579-9555-4E0520611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96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DE95A35-B06F-4EEB-8C60-E4E771D5E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42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17C04B3-D537-44A9-8F77-7E313472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791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A42A383-2969-4191-8CB1-38A00C1EC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552450"/>
            <a:ext cx="113347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01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28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981D1A8-8298-4587-954C-F1909950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0FE3507-01A9-41B7-9ABA-E20DEB951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159" y="782159"/>
            <a:ext cx="2909841" cy="353617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455291D-1F62-4AB2-B251-30A3003D7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922" y="5852972"/>
            <a:ext cx="6219237" cy="36195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C1A179B-8B8F-4B0A-8496-A0FB2CA53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322" y="6174511"/>
            <a:ext cx="6219237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6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981D1A8-8298-4587-954C-F19099504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42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5DF9BF4-EE7E-466A-81BB-782EC969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7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7757BC9-3F5B-4354-9639-FC5247B38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7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926A4F0-B926-4320-B179-063A0EA2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8029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D363E4E-721F-462D-8939-0836179AE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4977"/>
            <a:ext cx="3114675" cy="6000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2AD8F98-B0E5-4C41-9557-E9F0F698A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4" y="5639677"/>
            <a:ext cx="5372101" cy="9906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72F65D3-71F8-4878-BBC5-BE3BE00ED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774" y="2828925"/>
            <a:ext cx="3114674" cy="39385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35084F8-9E3C-47D3-A889-9D6C12E8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774" y="494803"/>
            <a:ext cx="1442114" cy="81574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E783D54-EDA1-4FC3-BB65-FA9C649FF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790575"/>
            <a:ext cx="2362200" cy="542925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477A492-A0A4-4247-9C58-A5CB9D855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674" y="1986401"/>
            <a:ext cx="1095375" cy="22479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CDDE386-15CF-4B9D-BFE9-32443D644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9485" y="2322377"/>
            <a:ext cx="11334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2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926A4F0-B926-4320-B179-063A0EA2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8029"/>
            <a:ext cx="12192000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3D363E4E-721F-462D-8939-0836179AE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4977"/>
            <a:ext cx="3114675" cy="6000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2AD8F98-B0E5-4C41-9557-E9F0F698A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4" y="5639677"/>
            <a:ext cx="5372101" cy="99060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72F65D3-71F8-4878-BBC5-BE3BE00ED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774" y="2828925"/>
            <a:ext cx="3114674" cy="393858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35084F8-9E3C-47D3-A889-9D6C12E8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774" y="494803"/>
            <a:ext cx="1442114" cy="81574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477A492-A0A4-4247-9C58-A5CB9D855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674" y="1986401"/>
            <a:ext cx="1095375" cy="22479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9CDDE386-15CF-4B9D-BFE9-32443D644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9485" y="2322377"/>
            <a:ext cx="11334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919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91</Words>
  <Application>Microsoft Office PowerPoint</Application>
  <PresentationFormat>Široki zaslon</PresentationFormat>
  <Paragraphs>16</Paragraphs>
  <Slides>38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Segoe Print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DUŽNOSTI DJECE prema svojim roditeljima: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DUŽNOSTI RODITELJA prema svojoj djeci: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22</cp:revision>
  <dcterms:created xsi:type="dcterms:W3CDTF">2021-02-15T07:42:47Z</dcterms:created>
  <dcterms:modified xsi:type="dcterms:W3CDTF">2022-02-07T17:41:19Z</dcterms:modified>
</cp:coreProperties>
</file>