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B74EAA-65E0-4012-93BB-D316CCB23973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8AB29CA-BD08-44FF-84CF-BA68F91E24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EBCC5F-6B04-445B-9C57-A3BE10A1305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AE9F09-50E6-48B8-95CC-6496B26A456B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hr-H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892666-3EB2-45F4-B766-ECE259DC73C8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hr-H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3A6C62-98B6-4411-8624-AE4A11A67409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39533-37D4-4CF9-9F02-434D56BE30A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hr-H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28632E-0A6C-4777-896F-D45BFE1DA825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25FDD0-3F29-4755-9F18-D79A26F7FC98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hr-H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DF007D-1C9E-4529-9157-63A61FE4D991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FB6B16-4130-44F4-9F02-C70F2EBB947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018C59-2989-4ECD-8D92-D5FEDFBF8AFB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40453D-E2E0-42CF-AB9F-4D68973E11A3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73CC5A-273F-4352-8E99-3B971D44B0DE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46F23C-6455-49E1-803A-BDBEBC2F5376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1DA52A-247D-4592-B279-ABE12C2B6BD7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19707-A15F-4ECD-A8C1-8AE67BB75122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DE9020-42FF-4D20-9E12-17B56945377F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8A6B-40DF-461F-8B6B-49FE0CBA9EAD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11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2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5AC4-3709-478F-9C97-0FA9A0761EB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09ECC-026C-42FD-8A35-D13CB432D7C4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80C01-39CA-4051-A02E-8C082AFAFB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12118-1A95-4D36-97E6-E8503F442035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0A48E-D103-46AD-AC2E-2653AC2385A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9304-6DFB-4FA5-96BA-71C075EA3331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B0F2D-D57A-4FC7-88F7-18334C6002D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283E-AD06-4CE6-9041-7B791E367AE7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7C177-B3F9-486F-9A43-23DE858E395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A78C8-AC94-4406-8603-AA23939D3770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4016E-19B0-4323-9708-392E3958BD7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30C35-7885-4408-83ED-423F0032546A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5C18A-FBFA-40FA-8A28-03E069A3CF9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85655-1BFC-4DB1-AC87-21249F72F58C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05CE-FCD8-46CC-A9F0-CC415B17981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10CF5-66FF-4263-A15A-8C7197A8FB4F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C8C07-F455-49ED-829B-37BFB183AC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9FEFA-915E-4CD8-9281-7324084CE87B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77FCB-0D3D-4CC4-A019-7FD8B1C64EF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D9B8-0AB4-4FE2-8FBB-180DFC09FE3A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6A4F-1A54-4A97-871D-528E9892AE9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891C9E-FCAE-4639-A160-F1230B66EEDE}" type="datetimeFigureOut">
              <a:rPr lang="sr-Latn-CS"/>
              <a:pPr>
                <a:defRPr/>
              </a:pPr>
              <a:t>25.10.2009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17DA62-F66B-46D7-B330-D87632E6ABC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Freeform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Freeform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6329363" cy="714375"/>
          </a:xfrm>
        </p:spPr>
        <p:txBody>
          <a:bodyPr/>
          <a:lstStyle/>
          <a:p>
            <a:r>
              <a:rPr lang="hr-HR" sz="2800" smtClean="0"/>
              <a:t>Putovanje pustinjom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563" y="981075"/>
            <a:ext cx="9155112" cy="5505450"/>
          </a:xfr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2743200" cy="414338"/>
          </a:xfrm>
        </p:spPr>
        <p:txBody>
          <a:bodyPr/>
          <a:lstStyle/>
          <a:p>
            <a:r>
              <a:rPr lang="hr-HR" smtClean="0"/>
              <a:t>Zlatno tele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85750" y="642938"/>
            <a:ext cx="4071938" cy="5605462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r-HR" dirty="0" smtClean="0"/>
              <a:t>Izl 32, 1 - 4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hr-HR" dirty="0" smtClean="0"/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r-HR" sz="3100" i="1" dirty="0" smtClean="0"/>
              <a:t>A narod, videći gdje Mojsije dugo ne silazi s brda, okupi se oko Arona pa mu rekne: "Ustaj! Napravi nam boga, pa neka on pred nama ide! Ne znamo što se dogodi s tim čovjekom Mojsijem koji nas izvede iz zemlje egipatske." </a:t>
            </a:r>
            <a:r>
              <a:rPr lang="hr-HR" sz="3100" i="1" baseline="30000" dirty="0" smtClean="0"/>
              <a:t>2</a:t>
            </a:r>
            <a:r>
              <a:rPr lang="hr-HR" sz="3100" i="1" dirty="0" smtClean="0"/>
              <a:t> "Poskidajte zlatne naušnice što vise o ušima vaših žena, vaših sinova i vaših kćeri", odgovori im Aron, "pa ih meni donesite." </a:t>
            </a:r>
            <a:r>
              <a:rPr lang="hr-HR" sz="3100" i="1" baseline="30000" dirty="0" smtClean="0"/>
              <a:t>3</a:t>
            </a:r>
            <a:r>
              <a:rPr lang="hr-HR" sz="3100" i="1" dirty="0" smtClean="0"/>
              <a:t> Sav svijet skine zlatne naušnice što ih je o ušima imao i donese Aronu. </a:t>
            </a:r>
            <a:r>
              <a:rPr lang="hr-HR" sz="3100" i="1" baseline="30000" dirty="0" smtClean="0"/>
              <a:t>4</a:t>
            </a:r>
            <a:r>
              <a:rPr lang="hr-HR" sz="3100" i="1" dirty="0" smtClean="0"/>
              <a:t> Primivši zlato iz njihovih ruku, rastopi kovinu u kalupu i načini saliveno tele. A oni poviču: "Ovo je tvoj bog, Izraele, koji te izveo iz zemlje egipatske.</a:t>
            </a:r>
            <a:endParaRPr lang="hr-HR" sz="3100" i="1" dirty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92675" y="1285875"/>
            <a:ext cx="3894138" cy="43576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2743200" cy="414338"/>
          </a:xfrm>
        </p:spPr>
        <p:txBody>
          <a:bodyPr/>
          <a:lstStyle/>
          <a:p>
            <a:r>
              <a:rPr lang="hr-HR" smtClean="0"/>
              <a:t>Razbijene ploče</a:t>
            </a:r>
          </a:p>
        </p:txBody>
      </p:sp>
      <p:sp>
        <p:nvSpPr>
          <p:cNvPr id="34818" name="Text Placeholder 2"/>
          <p:cNvSpPr>
            <a:spLocks noGrp="1"/>
          </p:cNvSpPr>
          <p:nvPr>
            <p:ph type="body" idx="2"/>
          </p:nvPr>
        </p:nvSpPr>
        <p:spPr>
          <a:xfrm>
            <a:off x="285750" y="1071563"/>
            <a:ext cx="3143250" cy="5176837"/>
          </a:xfrm>
        </p:spPr>
        <p:txBody>
          <a:bodyPr/>
          <a:lstStyle/>
          <a:p>
            <a:r>
              <a:rPr lang="hr-HR" smtClean="0"/>
              <a:t>Izl 32, 19 – 20. 30</a:t>
            </a:r>
          </a:p>
          <a:p>
            <a:r>
              <a:rPr lang="hr-HR" sz="1800" i="1" smtClean="0"/>
              <a:t>Čim se približi taboru te opazi tele i kako plešu, razgnjevi se Mojsije. Baci iz ruku ploče i razbije ih na podnožju brda. </a:t>
            </a:r>
            <a:r>
              <a:rPr lang="hr-HR" sz="1800" i="1" baseline="30000" smtClean="0"/>
              <a:t>20</a:t>
            </a:r>
            <a:r>
              <a:rPr lang="hr-HR" sz="1800" i="1" smtClean="0"/>
              <a:t> Pograbi tele koje bijahu napravili, spali ga ognjem i u prah satre.</a:t>
            </a:r>
          </a:p>
          <a:p>
            <a:endParaRPr lang="hr-HR" sz="1800" i="1" smtClean="0"/>
          </a:p>
          <a:p>
            <a:r>
              <a:rPr lang="hr-HR" sz="1800" i="1" smtClean="0"/>
              <a:t>"Težak ste grijeh počinili. Ipak ću se Gospodinu popeti. Možda za vaš grijeh oproštenje pribavim." </a:t>
            </a:r>
            <a:r>
              <a:rPr lang="hr-HR" sz="1800" i="1" baseline="30000" smtClean="0"/>
              <a:t>31</a:t>
            </a:r>
            <a:r>
              <a:rPr lang="hr-HR" sz="1800" i="1" smtClean="0"/>
              <a:t> Mojsije se vrati Bogu pa reče: "Jao! Narod onaj težak je grijeh počinio napravivši sebi boga od zlata. </a:t>
            </a:r>
            <a:r>
              <a:rPr lang="hr-HR" sz="1800" i="1" baseline="30000" smtClean="0"/>
              <a:t>32</a:t>
            </a:r>
            <a:r>
              <a:rPr lang="hr-HR" sz="1800" i="1" smtClean="0"/>
              <a:t> Ipak im taj grijeh oprosti...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57625" y="714375"/>
            <a:ext cx="5000625" cy="51435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001000" cy="714375"/>
          </a:xfrm>
        </p:spPr>
        <p:txBody>
          <a:bodyPr/>
          <a:lstStyle/>
          <a:p>
            <a:r>
              <a:rPr lang="hr-HR" sz="2400" smtClean="0"/>
              <a:t>Mojsije se vraća na brdo Sinaj po nove ploče</a:t>
            </a:r>
            <a:endParaRPr lang="hr-HR" smtClean="0"/>
          </a:p>
        </p:txBody>
      </p:sp>
      <p:sp>
        <p:nvSpPr>
          <p:cNvPr id="36866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smtClean="0"/>
              <a:t>  Izl 34, 28</a:t>
            </a:r>
          </a:p>
          <a:p>
            <a:endParaRPr lang="hr-HR" smtClean="0"/>
          </a:p>
          <a:p>
            <a:r>
              <a:rPr lang="hr-HR" sz="2400" i="1" smtClean="0"/>
              <a:t>Mojsije ostade ondje s Bogom četrdeset dana i četrdeset noći. Niti je kruha jeo niti je vode pio. Tada je na ploče ispisao riječi Saveza - Deset zapovijedi.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86188" y="1143000"/>
            <a:ext cx="4786312" cy="5143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00938" cy="642938"/>
          </a:xfrm>
        </p:spPr>
        <p:txBody>
          <a:bodyPr/>
          <a:lstStyle/>
          <a:p>
            <a:r>
              <a:rPr lang="hr-HR" smtClean="0"/>
              <a:t>Mojsije silazi s brda</a:t>
            </a:r>
          </a:p>
        </p:txBody>
      </p:sp>
      <p:sp>
        <p:nvSpPr>
          <p:cNvPr id="38914" name="Text Placeholder 2"/>
          <p:cNvSpPr>
            <a:spLocks noGrp="1"/>
          </p:cNvSpPr>
          <p:nvPr>
            <p:ph type="body" idx="2"/>
          </p:nvPr>
        </p:nvSpPr>
        <p:spPr>
          <a:xfrm rot="10800000" flipV="1">
            <a:off x="214313" y="642938"/>
            <a:ext cx="8715375" cy="1214437"/>
          </a:xfrm>
        </p:spPr>
        <p:txBody>
          <a:bodyPr/>
          <a:lstStyle/>
          <a:p>
            <a:r>
              <a:rPr lang="vi-VN" sz="2400" i="1" smtClean="0"/>
              <a:t>Napokon Mojsije siđe sa Sinajskog brda. Silazeći s brda, nosio je u rukama ploče Svjedočanstva. Nije ni znao da iz njegova lica, zbog razgovora s </a:t>
            </a:r>
            <a:r>
              <a:rPr lang="hr-HR" sz="2400" i="1" smtClean="0"/>
              <a:t>Bogom</a:t>
            </a:r>
            <a:r>
              <a:rPr lang="vi-VN" sz="2400" i="1" smtClean="0"/>
              <a:t>, izbija svjetlost.</a:t>
            </a:r>
            <a:endParaRPr lang="hr-HR" sz="2400" i="1" smtClean="0"/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8" y="1857375"/>
            <a:ext cx="8429625" cy="48815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29000" cy="571500"/>
          </a:xfrm>
        </p:spPr>
        <p:txBody>
          <a:bodyPr/>
          <a:lstStyle/>
          <a:p>
            <a:r>
              <a:rPr lang="hr-HR" smtClean="0"/>
              <a:t>Šator sastanaka</a:t>
            </a:r>
          </a:p>
        </p:txBody>
      </p:sp>
      <p:sp>
        <p:nvSpPr>
          <p:cNvPr id="40962" name="Text Placeholder 2"/>
          <p:cNvSpPr>
            <a:spLocks noGrp="1"/>
          </p:cNvSpPr>
          <p:nvPr>
            <p:ph type="body" idx="2"/>
          </p:nvPr>
        </p:nvSpPr>
        <p:spPr>
          <a:xfrm>
            <a:off x="214313" y="642938"/>
            <a:ext cx="3857625" cy="6072187"/>
          </a:xfrm>
        </p:spPr>
        <p:txBody>
          <a:bodyPr/>
          <a:lstStyle/>
          <a:p>
            <a:r>
              <a:rPr lang="hr-HR" smtClean="0"/>
              <a:t>Izl 40, 2 - 9</a:t>
            </a:r>
          </a:p>
          <a:p>
            <a:endParaRPr lang="hr-HR" smtClean="0"/>
          </a:p>
          <a:p>
            <a:r>
              <a:rPr lang="vi-VN" smtClean="0"/>
              <a:t>"</a:t>
            </a:r>
            <a:r>
              <a:rPr lang="vi-VN" sz="1800" i="1" smtClean="0"/>
              <a:t>Na prvi dan prvoga mjeseca podigni Prebivalište, Šator sastanka. </a:t>
            </a:r>
            <a:r>
              <a:rPr lang="vi-VN" sz="1800" i="1" baseline="30000" smtClean="0"/>
              <a:t>3</a:t>
            </a:r>
            <a:r>
              <a:rPr lang="vi-VN" sz="1800" i="1" smtClean="0"/>
              <a:t> Ondje postavi Kovčeg svjedočanstva, onda Kovčeg zakloni zavjesom. </a:t>
            </a:r>
            <a:r>
              <a:rPr lang="vi-VN" sz="1800" i="1" baseline="30000" smtClean="0"/>
              <a:t>4</a:t>
            </a:r>
            <a:r>
              <a:rPr lang="vi-VN" sz="1800" i="1" smtClean="0"/>
              <a:t> Potom unesi stol i što na nj spada poredaj; unesi i svijećnjak i svijeće mu pripremi. </a:t>
            </a:r>
            <a:r>
              <a:rPr lang="vi-VN" sz="1800" i="1" baseline="30000" smtClean="0"/>
              <a:t>5</a:t>
            </a:r>
            <a:r>
              <a:rPr lang="vi-VN" sz="1800" i="1" smtClean="0"/>
              <a:t> A zlatni žrtvenik za kađenje postavi pred Kovčeg svjedočanstva. Onda objesi zastor nad ulazom u Prebivalište. </a:t>
            </a:r>
            <a:r>
              <a:rPr lang="vi-VN" sz="1800" i="1" baseline="30000" smtClean="0"/>
              <a:t>6</a:t>
            </a:r>
            <a:r>
              <a:rPr lang="vi-VN" sz="1800" i="1" smtClean="0"/>
              <a:t> Stavi žrtvenik za žrtve paljenice pred ulaz Prebivališta, Šatora sastanka. </a:t>
            </a:r>
            <a:r>
              <a:rPr lang="vi-VN" sz="1800" i="1" baseline="30000" smtClean="0"/>
              <a:t>7</a:t>
            </a:r>
            <a:r>
              <a:rPr lang="vi-VN" sz="1800" i="1" smtClean="0"/>
              <a:t> Između Šatora sastanka i žrtvenika smjesti umivaonik i u nj nalij vode. </a:t>
            </a:r>
            <a:r>
              <a:rPr lang="vi-VN" sz="1800" i="1" baseline="30000" smtClean="0"/>
              <a:t>8</a:t>
            </a:r>
            <a:r>
              <a:rPr lang="vi-VN" sz="1800" i="1" smtClean="0"/>
              <a:t> Naokolo napravi dvorište i objesi zastor nad dvorišnim ulazom. </a:t>
            </a:r>
            <a:r>
              <a:rPr lang="vi-VN" sz="1800" i="1" baseline="30000" smtClean="0"/>
              <a:t>9</a:t>
            </a:r>
            <a:r>
              <a:rPr lang="vi-VN" sz="1800" i="1" smtClean="0"/>
              <a:t> Zatim uzmi ulja za pomazanje pa pomaži Prebivalište i sve što je u njemu; posveti ga i sav njegov pribor, pa će svetim postati. </a:t>
            </a:r>
            <a:endParaRPr lang="hr-HR" sz="1800" i="1" smtClean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14813" y="1214438"/>
            <a:ext cx="4630737" cy="46878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4000500" cy="642937"/>
          </a:xfrm>
        </p:spPr>
        <p:txBody>
          <a:bodyPr/>
          <a:lstStyle/>
          <a:p>
            <a:r>
              <a:rPr lang="hr-HR" smtClean="0"/>
              <a:t>Jošua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4313" y="1071563"/>
            <a:ext cx="3214687" cy="517683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r-HR" dirty="0" smtClean="0"/>
              <a:t>Pnz 4, 7-8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r-HR" sz="2400" i="1" dirty="0" smtClean="0"/>
              <a:t>Tada Mojsije zovnu Jošuu pa mu reče pred svim Izraelom: "Ohrabri se i budi odlučan! Jer ti ćeš ići s ovim narodom u zemlju za koju se Bog zakle ocima njihovim da će im je dati; ti ćeš im je predavati u baštinu. (8) Sam Bog ide pred tobom; on će s tobom biti; neće te zapustiti niti će te ostaviti. Ne boj se i ne dršći!" </a:t>
            </a:r>
            <a:endParaRPr lang="hr-HR" sz="2400" i="1" dirty="0"/>
          </a:p>
        </p:txBody>
      </p:sp>
      <p:pic>
        <p:nvPicPr>
          <p:cNvPr id="430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071563"/>
            <a:ext cx="5283200" cy="492918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2000" i="1">
                <a:latin typeface="Constantia" pitchFamily="18" charset="0"/>
              </a:rPr>
              <a:t>Potom mu reče Gospodin:  "Ovo je zemlja za koju sam se zakleo Abrahamu, Izaku i Jakovu da ću je dati tvome potomstvu. Dopustio sam da je pogledaš svojim očima, ali ti onamo nećeš prijeći." (5) I Mojsije, sluga Božji, umrije ondje u zemlji moapskoj po Božjoj zapovijedi.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14313"/>
            <a:ext cx="2212975" cy="5000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Gorak izvor kod Mare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313" y="714375"/>
            <a:ext cx="2857500" cy="5929313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hr-HR" sz="1800" dirty="0" smtClean="0"/>
              <a:t>Izl 15, 23 - 26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vi-VN" sz="1800" i="1" dirty="0" smtClean="0"/>
              <a:t>Dođu k Mari, ali nisu mogli piti vode kod Mare jer je bila gorka. Stoga se i zove Mara. </a:t>
            </a:r>
            <a:r>
              <a:rPr lang="vi-VN" sz="1800" i="1" baseline="30000" dirty="0" smtClean="0"/>
              <a:t>24</a:t>
            </a:r>
            <a:r>
              <a:rPr lang="vi-VN" sz="1800" i="1" dirty="0" smtClean="0"/>
              <a:t> Narod je mrmljao na Mojsija i govorio: "Što ćemo piti?" </a:t>
            </a:r>
            <a:r>
              <a:rPr lang="vi-VN" sz="1800" i="1" baseline="30000" dirty="0" smtClean="0"/>
              <a:t>25</a:t>
            </a:r>
            <a:r>
              <a:rPr lang="vi-VN" sz="1800" i="1" dirty="0" smtClean="0"/>
              <a:t> A on zazva </a:t>
            </a:r>
            <a:r>
              <a:rPr lang="hr-HR" sz="1800" i="1" dirty="0" smtClean="0"/>
              <a:t> Boga</a:t>
            </a:r>
            <a:r>
              <a:rPr lang="vi-VN" sz="1800" i="1" dirty="0" smtClean="0"/>
              <a:t>. </a:t>
            </a:r>
            <a:r>
              <a:rPr lang="hr-HR" sz="1800" i="1" dirty="0" smtClean="0"/>
              <a:t>Bog</a:t>
            </a:r>
            <a:r>
              <a:rPr lang="vi-VN" sz="1800" i="1" dirty="0" smtClean="0"/>
              <a:t> mu pokaže neko drvo. Baci on to drvo u vodu i voda postane slatka. Tu im </a:t>
            </a:r>
            <a:r>
              <a:rPr lang="hr-HR" sz="1800" i="1" dirty="0" smtClean="0"/>
              <a:t>Gospodin </a:t>
            </a:r>
            <a:r>
              <a:rPr lang="vi-VN" sz="1800" i="1" dirty="0" smtClean="0"/>
              <a:t> postavi zakon i pravo i tu ih stavi u kušnju. </a:t>
            </a:r>
            <a:r>
              <a:rPr lang="vi-VN" sz="1800" i="1" baseline="30000" dirty="0" smtClean="0"/>
              <a:t>26</a:t>
            </a:r>
            <a:r>
              <a:rPr lang="vi-VN" sz="1800" i="1" dirty="0" smtClean="0"/>
              <a:t> Zatim reče: "Budeš li zdušno slušao glas </a:t>
            </a:r>
            <a:r>
              <a:rPr lang="hr-HR" sz="1800" i="1" dirty="0" smtClean="0"/>
              <a:t>Gospodina</a:t>
            </a:r>
            <a:r>
              <a:rPr lang="vi-VN" sz="1800" i="1" dirty="0" smtClean="0"/>
              <a:t>, Boga svoga, vršeći što je pravo u njegovim očima; budeš li pružao svoje uho njegovim zapovijedima i držao njegove zakone, nikakvih bolesti koje sam pustio na Egipćane na vas neću puštati. Jer ja sam </a:t>
            </a:r>
            <a:r>
              <a:rPr lang="hr-HR" sz="1800" i="1" dirty="0" smtClean="0"/>
              <a:t>Bog </a:t>
            </a:r>
            <a:r>
              <a:rPr lang="vi-VN" sz="1800" i="1" dirty="0" smtClean="0"/>
              <a:t>koji dajem zdravlje.</a:t>
            </a:r>
            <a:endParaRPr lang="hr-HR" sz="1800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40075" y="433388"/>
            <a:ext cx="5815013" cy="5156200"/>
          </a:xfr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14313" y="285750"/>
            <a:ext cx="3071812" cy="428625"/>
          </a:xfrm>
        </p:spPr>
        <p:txBody>
          <a:bodyPr/>
          <a:lstStyle/>
          <a:p>
            <a:r>
              <a:rPr lang="hr-HR" smtClean="0"/>
              <a:t>Mana i prepelice</a:t>
            </a:r>
          </a:p>
        </p:txBody>
      </p:sp>
      <p:sp>
        <p:nvSpPr>
          <p:cNvPr id="18434" name="Text Placeholder 2"/>
          <p:cNvSpPr>
            <a:spLocks noGrp="1"/>
          </p:cNvSpPr>
          <p:nvPr>
            <p:ph type="body" idx="2"/>
          </p:nvPr>
        </p:nvSpPr>
        <p:spPr>
          <a:xfrm>
            <a:off x="214313" y="928688"/>
            <a:ext cx="3000375" cy="5319712"/>
          </a:xfrm>
        </p:spPr>
        <p:txBody>
          <a:bodyPr/>
          <a:lstStyle/>
          <a:p>
            <a:r>
              <a:rPr lang="hr-HR" smtClean="0"/>
              <a:t>Izl 16, 13 - 16</a:t>
            </a:r>
          </a:p>
          <a:p>
            <a:endParaRPr lang="hr-HR" smtClean="0"/>
          </a:p>
          <a:p>
            <a:r>
              <a:rPr lang="hr-HR" sz="2000" i="1" smtClean="0"/>
              <a:t>I doista! Navečer se pojave prepelice i prekriju tabor. A ujutro obilna rosa sve orosila oko tabora. </a:t>
            </a:r>
            <a:r>
              <a:rPr lang="hr-HR" sz="2000" i="1" baseline="30000" smtClean="0"/>
              <a:t>14</a:t>
            </a:r>
            <a:r>
              <a:rPr lang="hr-HR" sz="2000" i="1" smtClean="0"/>
              <a:t> Kad se prevlaka rose digla, površinom pustinje ležao tanak sloj, nešto poput pahuljica, kao da se slana uhvatila po zemlji. </a:t>
            </a:r>
            <a:r>
              <a:rPr lang="hr-HR" sz="2000" i="1" baseline="30000" smtClean="0"/>
              <a:t>15</a:t>
            </a:r>
            <a:r>
              <a:rPr lang="hr-HR" sz="2000" i="1" smtClean="0"/>
              <a:t> Kad su Izraelci to vidjeli, pitali su jedan drugoga: "Što je to?" Jer nisu znali što je. Onda im Mojsije reče: "To je kruh koji vam je Bog pribavio za hranu. </a:t>
            </a:r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67138" y="571500"/>
            <a:ext cx="5162550" cy="56769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3438" y="514350"/>
            <a:ext cx="4214812" cy="4857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Voda iz pećine </a:t>
            </a:r>
            <a:br>
              <a:rPr lang="hr-HR" dirty="0" smtClean="0"/>
            </a:br>
            <a:r>
              <a:rPr lang="hr-HR" dirty="0" smtClean="0"/>
              <a:t>Masa i Meriba 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85750" y="285750"/>
            <a:ext cx="3143250" cy="5962650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hr-HR" sz="1800" dirty="0" smtClean="0"/>
              <a:t>Izl 17, 3- 7 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vi-VN" sz="2000" i="1" dirty="0" smtClean="0"/>
              <a:t>Ali je narod žeđao za vodom, pa je mrmljao na Mojsija i govorio: "Zašto si nas iz Egipta izveo? Zar da nas žeđom pomoriš, nas, našu djecu i našu stoku?" </a:t>
            </a:r>
            <a:r>
              <a:rPr lang="vi-VN" sz="2000" i="1" baseline="30000" dirty="0" smtClean="0"/>
              <a:t>4</a:t>
            </a:r>
            <a:r>
              <a:rPr lang="vi-VN" sz="2000" i="1" dirty="0" smtClean="0"/>
              <a:t> "Što ću s ovim narodom!" - zazivao je Mojsije </a:t>
            </a:r>
            <a:r>
              <a:rPr lang="hr-HR" sz="2000" i="1" dirty="0" smtClean="0"/>
              <a:t>Gospodina</a:t>
            </a:r>
            <a:r>
              <a:rPr lang="vi-VN" sz="2000" i="1" dirty="0" smtClean="0"/>
              <a:t>. "Još malo pa će me kamenovati." </a:t>
            </a:r>
            <a:r>
              <a:rPr lang="vi-VN" sz="2000" i="1" baseline="30000" dirty="0" smtClean="0"/>
              <a:t>5</a:t>
            </a:r>
            <a:r>
              <a:rPr lang="vi-VN" sz="2000" i="1" dirty="0" smtClean="0"/>
              <a:t> "Istupi pred narod!" - rekne </a:t>
            </a:r>
            <a:r>
              <a:rPr lang="hr-HR" sz="2000" i="1" dirty="0" smtClean="0"/>
              <a:t>Bog</a:t>
            </a:r>
            <a:r>
              <a:rPr lang="vi-VN" sz="2000" i="1" dirty="0" smtClean="0"/>
              <a:t> Mojsiju. "Uzmi sa sobom nekoliko izraelskih starješina; uzmi u ruku štap kojim si udario Rijeku i pođi. </a:t>
            </a:r>
            <a:r>
              <a:rPr lang="vi-VN" sz="2000" i="1" baseline="30000" dirty="0" smtClean="0"/>
              <a:t>6</a:t>
            </a:r>
            <a:r>
              <a:rPr lang="vi-VN" sz="2000" i="1" dirty="0" smtClean="0"/>
              <a:t> A ja ću stajati pred tobom ondje, na pećini na Horebu. Udari po pećini: iz nje će poteći voda, pa neka se narod napije." Mojsije učini tako naočigled izraelskih starješina.</a:t>
            </a:r>
            <a:endParaRPr lang="hr-HR" sz="2000" i="1" dirty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5050" y="1143000"/>
            <a:ext cx="5111750" cy="49291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>
                <a:latin typeface="Constantia" pitchFamily="18" charset="0"/>
              </a:rPr>
              <a:t>Izl  19, 1</a:t>
            </a:r>
          </a:p>
          <a:p>
            <a:r>
              <a:rPr lang="hr-HR">
                <a:latin typeface="Constantia" pitchFamily="18" charset="0"/>
              </a:rPr>
              <a:t>9Tri mjeseca nakon izlaska iz zemlje egipatske, istoga dana, stignu Izraelci u Sinajsku pustinju.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 rot="10800000" flipV="1">
            <a:off x="0" y="346392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>
                <a:latin typeface="Times New Roman" pitchFamily="18" charset="0"/>
              </a:rPr>
              <a:t>Nato </a:t>
            </a:r>
            <a:r>
              <a:rPr lang="hr-HR" sz="2400">
                <a:latin typeface="Constantia" pitchFamily="18" charset="0"/>
              </a:rPr>
              <a:t>Bog </a:t>
            </a:r>
            <a:r>
              <a:rPr lang="vi-VN" sz="2400">
                <a:latin typeface="Times New Roman" pitchFamily="18" charset="0"/>
              </a:rPr>
              <a:t>reče Mojsiju: "Ja ću, evo, doći k tebi u gustom oblaku da narod čuje kad budem s tobom govorio i da ti zauvijek vjeruje." Tako je Mojsije prenio </a:t>
            </a:r>
            <a:r>
              <a:rPr lang="hr-HR" sz="2400">
                <a:latin typeface="Constantia" pitchFamily="18" charset="0"/>
              </a:rPr>
              <a:t>Bogu</a:t>
            </a:r>
            <a:r>
              <a:rPr lang="vi-VN" sz="2400">
                <a:latin typeface="Times New Roman" pitchFamily="18" charset="0"/>
              </a:rPr>
              <a:t> odgovor naroda. </a:t>
            </a:r>
            <a:r>
              <a:rPr lang="vi-VN" sz="2400" baseline="30000">
                <a:latin typeface="Times New Roman" pitchFamily="18" charset="0"/>
              </a:rPr>
              <a:t>10</a:t>
            </a:r>
            <a:r>
              <a:rPr lang="vi-VN" sz="2400">
                <a:latin typeface="Times New Roman" pitchFamily="18" charset="0"/>
              </a:rPr>
              <a:t> "Pođi k narodu", reče </a:t>
            </a:r>
            <a:r>
              <a:rPr lang="hr-HR" sz="2400">
                <a:latin typeface="Constantia" pitchFamily="18" charset="0"/>
              </a:rPr>
              <a:t>Gospodin</a:t>
            </a:r>
            <a:r>
              <a:rPr lang="vi-VN" sz="2400">
                <a:latin typeface="Times New Roman" pitchFamily="18" charset="0"/>
              </a:rPr>
              <a:t> Mojsiju, "i posvećuj ga danas i sutra. Neka opere svoju odjeću; </a:t>
            </a:r>
            <a:r>
              <a:rPr lang="vi-VN" sz="2400" baseline="30000">
                <a:latin typeface="Times New Roman" pitchFamily="18" charset="0"/>
              </a:rPr>
              <a:t>11</a:t>
            </a:r>
            <a:r>
              <a:rPr lang="vi-VN" sz="2400">
                <a:latin typeface="Times New Roman" pitchFamily="18" charset="0"/>
              </a:rPr>
              <a:t> neka bude gotov prekosutra, jer će prekosutra sići </a:t>
            </a:r>
            <a:r>
              <a:rPr lang="hr-HR" sz="2400">
                <a:latin typeface="Constantia" pitchFamily="18" charset="0"/>
              </a:rPr>
              <a:t>Bog </a:t>
            </a:r>
            <a:r>
              <a:rPr lang="vi-VN" sz="2400">
                <a:latin typeface="Times New Roman" pitchFamily="18" charset="0"/>
              </a:rPr>
              <a:t>na brdo Sinaj naočigled svega puka. </a:t>
            </a:r>
            <a:endParaRPr lang="hr-HR" sz="240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685800" y="214313"/>
            <a:ext cx="8172450" cy="500062"/>
          </a:xfrm>
        </p:spPr>
        <p:txBody>
          <a:bodyPr/>
          <a:lstStyle/>
          <a:p>
            <a:r>
              <a:rPr lang="hr-HR" smtClean="0"/>
              <a:t>Deset Božjih zapovijedi</a:t>
            </a:r>
          </a:p>
        </p:txBody>
      </p:sp>
      <p:sp>
        <p:nvSpPr>
          <p:cNvPr id="26626" name="Text Placeholder 2"/>
          <p:cNvSpPr>
            <a:spLocks noGrp="1"/>
          </p:cNvSpPr>
          <p:nvPr>
            <p:ph type="body" idx="2"/>
          </p:nvPr>
        </p:nvSpPr>
        <p:spPr>
          <a:xfrm>
            <a:off x="214313" y="714375"/>
            <a:ext cx="8715375" cy="5857875"/>
          </a:xfrm>
        </p:spPr>
        <p:txBody>
          <a:bodyPr/>
          <a:lstStyle/>
          <a:p>
            <a:r>
              <a:rPr lang="vi-VN" sz="2000" i="1" smtClean="0"/>
              <a:t>Onda Bog izgovori sve ove riječi: </a:t>
            </a:r>
            <a:r>
              <a:rPr lang="vi-VN" sz="2000" i="1" baseline="30000" smtClean="0"/>
              <a:t>2</a:t>
            </a:r>
            <a:r>
              <a:rPr lang="vi-VN" sz="2000" i="1" smtClean="0"/>
              <a:t> "Ja sam </a:t>
            </a:r>
            <a:r>
              <a:rPr lang="hr-HR" sz="2000" i="1" smtClean="0"/>
              <a:t>Gospodin</a:t>
            </a:r>
            <a:r>
              <a:rPr lang="vi-VN" sz="2000" i="1" smtClean="0"/>
              <a:t>, Bog tvoj, koji sam te izveo iz zemlje egipatske, iz kuće ropstva. </a:t>
            </a:r>
            <a:r>
              <a:rPr lang="vi-VN" sz="2000" i="1" baseline="30000" smtClean="0"/>
              <a:t>3</a:t>
            </a:r>
            <a:r>
              <a:rPr lang="vi-VN" sz="2000" i="1" smtClean="0"/>
              <a:t> Nemoj imati drugih bogova uz mene. </a:t>
            </a:r>
            <a:r>
              <a:rPr lang="vi-VN" sz="2000" i="1" baseline="30000" smtClean="0"/>
              <a:t>4</a:t>
            </a:r>
            <a:r>
              <a:rPr lang="vi-VN" sz="2000" i="1" smtClean="0"/>
              <a:t> Ne pravi sebi lika ni obličja bilo čega što je gore na nebu, ili dolje na zemlji, ili u vodama pod zemljom. </a:t>
            </a:r>
            <a:r>
              <a:rPr lang="vi-VN" sz="2000" i="1" baseline="30000" smtClean="0"/>
              <a:t>5</a:t>
            </a:r>
            <a:r>
              <a:rPr lang="vi-VN" sz="2000" i="1" smtClean="0"/>
              <a:t> Ne klanjaj im se niti im služi. Jer ja, </a:t>
            </a:r>
            <a:r>
              <a:rPr lang="hr-HR" sz="2000" i="1" smtClean="0"/>
              <a:t>Gospodin</a:t>
            </a:r>
            <a:r>
              <a:rPr lang="vi-VN" sz="2000" i="1" smtClean="0"/>
              <a:t> Bog tvoj, Bog sam ljubomoran. Kažnjavam grijeh otaca - onih koji me mrze - na djeci do trećeg i četvrtog koljena, </a:t>
            </a:r>
            <a:r>
              <a:rPr lang="vi-VN" sz="2000" i="1" baseline="30000" smtClean="0"/>
              <a:t>6</a:t>
            </a:r>
            <a:r>
              <a:rPr lang="vi-VN" sz="2000" i="1" smtClean="0"/>
              <a:t> a iskazujem milosrđe tisućama koji me ljube i vrše moje zapovijedi. </a:t>
            </a:r>
            <a:r>
              <a:rPr lang="vi-VN" sz="2000" i="1" baseline="30000" smtClean="0"/>
              <a:t>7</a:t>
            </a:r>
            <a:r>
              <a:rPr lang="vi-VN" sz="2000" i="1" smtClean="0"/>
              <a:t> Ne uzimaj uzalud imena </a:t>
            </a:r>
            <a:r>
              <a:rPr lang="hr-HR" sz="2000" i="1" smtClean="0"/>
              <a:t>Gospodina </a:t>
            </a:r>
            <a:r>
              <a:rPr lang="vi-VN" sz="2000" i="1" smtClean="0"/>
              <a:t>, Boga svoga, jer </a:t>
            </a:r>
            <a:r>
              <a:rPr lang="hr-HR" sz="2000" i="1" smtClean="0"/>
              <a:t>Bog </a:t>
            </a:r>
            <a:r>
              <a:rPr lang="vi-VN" sz="2000" i="1" smtClean="0"/>
              <a:t>ne oprašta onome koji uzalud izgovara ime njegovo. </a:t>
            </a:r>
            <a:r>
              <a:rPr lang="vi-VN" sz="2000" i="1" baseline="30000" smtClean="0"/>
              <a:t>8</a:t>
            </a:r>
            <a:r>
              <a:rPr lang="vi-VN" sz="2000" i="1" smtClean="0"/>
              <a:t> Sjeti se da svetkuješ dan subotni. </a:t>
            </a:r>
            <a:r>
              <a:rPr lang="vi-VN" sz="2000" i="1" baseline="30000" smtClean="0"/>
              <a:t>9</a:t>
            </a:r>
            <a:r>
              <a:rPr lang="vi-VN" sz="2000" i="1" smtClean="0"/>
              <a:t> Šest dana radi i obavljaj sav svoj posao. </a:t>
            </a:r>
            <a:r>
              <a:rPr lang="vi-VN" sz="2000" i="1" baseline="30000" smtClean="0"/>
              <a:t>10</a:t>
            </a:r>
            <a:r>
              <a:rPr lang="vi-VN" sz="2000" i="1" smtClean="0"/>
              <a:t> A sedmoga je dana subota, počinak posvećen </a:t>
            </a:r>
            <a:r>
              <a:rPr lang="hr-HR" sz="2000" i="1" smtClean="0"/>
              <a:t>Gospodinu </a:t>
            </a:r>
            <a:r>
              <a:rPr lang="vi-VN" sz="2000" i="1" smtClean="0"/>
              <a:t>Bogu tvojemu. Tada nikakva posla nemoj raditi: ni ti, ni sin tvoj, ni kći tvoja, ni sluga tvoj, ni sluškinja tvoja, ni živina tvoja, niti došljak koji se nađe unutar tvojih vrata. </a:t>
            </a:r>
            <a:r>
              <a:rPr lang="vi-VN" sz="2000" i="1" baseline="30000" smtClean="0"/>
              <a:t>11</a:t>
            </a:r>
            <a:r>
              <a:rPr lang="vi-VN" sz="2000" i="1" smtClean="0"/>
              <a:t> Ta i </a:t>
            </a:r>
            <a:r>
              <a:rPr lang="hr-HR" sz="2000" i="1" smtClean="0"/>
              <a:t>Bog </a:t>
            </a:r>
            <a:r>
              <a:rPr lang="vi-VN" sz="2000" i="1" smtClean="0"/>
              <a:t> je šest dana stvarao nebo, zemlju i more i sve što je u njima, a sedmoga je dana počinuo. Stoga je </a:t>
            </a:r>
            <a:r>
              <a:rPr lang="hr-HR" sz="2000" i="1" smtClean="0"/>
              <a:t>Gospodin </a:t>
            </a:r>
            <a:r>
              <a:rPr lang="vi-VN" sz="2000" i="1" smtClean="0"/>
              <a:t>blagoslovio i posvetio dan subotni. </a:t>
            </a:r>
            <a:r>
              <a:rPr lang="vi-VN" sz="2000" i="1" baseline="30000" smtClean="0"/>
              <a:t>12</a:t>
            </a:r>
            <a:r>
              <a:rPr lang="vi-VN" sz="2000" i="1" smtClean="0"/>
              <a:t> Poštuj oca svoga i majku svoju da imadneš dug život na zemlji koju ti da </a:t>
            </a:r>
            <a:r>
              <a:rPr lang="hr-HR" sz="2000" i="1" smtClean="0"/>
              <a:t>Gospodin </a:t>
            </a:r>
            <a:r>
              <a:rPr lang="vi-VN" sz="2000" i="1" smtClean="0"/>
              <a:t>, Bog tvoj. </a:t>
            </a:r>
            <a:r>
              <a:rPr lang="vi-VN" sz="2000" i="1" baseline="30000" smtClean="0"/>
              <a:t>13</a:t>
            </a:r>
            <a:r>
              <a:rPr lang="vi-VN" sz="2000" i="1" smtClean="0"/>
              <a:t> Ne ubij! </a:t>
            </a:r>
            <a:r>
              <a:rPr lang="vi-VN" sz="2000" i="1" baseline="30000" smtClean="0"/>
              <a:t>14</a:t>
            </a:r>
            <a:r>
              <a:rPr lang="vi-VN" sz="2000" i="1" smtClean="0"/>
              <a:t> Ne učini preljuba! </a:t>
            </a:r>
            <a:r>
              <a:rPr lang="vi-VN" sz="2000" i="1" baseline="30000" smtClean="0"/>
              <a:t>15</a:t>
            </a:r>
            <a:r>
              <a:rPr lang="vi-VN" sz="2000" i="1" smtClean="0"/>
              <a:t> Ne ukradi! </a:t>
            </a:r>
            <a:r>
              <a:rPr lang="vi-VN" sz="2000" i="1" baseline="30000" smtClean="0"/>
              <a:t>16</a:t>
            </a:r>
            <a:r>
              <a:rPr lang="vi-VN" sz="2000" i="1" smtClean="0"/>
              <a:t> Ne svjedoči lažno na bližnjega svoga! </a:t>
            </a:r>
            <a:r>
              <a:rPr lang="vi-VN" sz="2000" i="1" baseline="30000" smtClean="0"/>
              <a:t>17</a:t>
            </a:r>
            <a:r>
              <a:rPr lang="vi-VN" sz="2000" i="1" smtClean="0"/>
              <a:t> Ne poželi kuće bližnjega svoga! Ne poželi žene bližnjega svoga; ni sluge njegova, ni sluškinje njegove, ni vola njegova, ni magarca njegova, niti išta što je bližnjega tvoga!" </a:t>
            </a:r>
            <a:r>
              <a:rPr lang="vi-VN" sz="2000" i="1" baseline="30000" smtClean="0"/>
              <a:t>18</a:t>
            </a:r>
            <a:r>
              <a:rPr lang="vi-VN" sz="2000" i="1" smtClean="0"/>
              <a:t> Sav je puk bio svjedok grmljavine i sijevanja, svi čuše zvuk trube i vidješe kako se brdo dimi: gledali su i tresli se i stajali podalje.</a:t>
            </a:r>
            <a:endParaRPr lang="hr-HR" sz="2000" i="1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500063" y="0"/>
            <a:ext cx="2857500" cy="714375"/>
          </a:xfrm>
        </p:spPr>
        <p:txBody>
          <a:bodyPr/>
          <a:lstStyle/>
          <a:p>
            <a:r>
              <a:rPr lang="hr-HR" smtClean="0"/>
              <a:t>Sklapanje Saveza</a:t>
            </a:r>
          </a:p>
        </p:txBody>
      </p:sp>
      <p:sp>
        <p:nvSpPr>
          <p:cNvPr id="28674" name="Text Placeholder 2"/>
          <p:cNvSpPr>
            <a:spLocks noGrp="1"/>
          </p:cNvSpPr>
          <p:nvPr>
            <p:ph type="body" sz="half" idx="2"/>
          </p:nvPr>
        </p:nvSpPr>
        <p:spPr>
          <a:xfrm>
            <a:off x="214313" y="785813"/>
            <a:ext cx="3714750" cy="5857875"/>
          </a:xfrm>
        </p:spPr>
        <p:txBody>
          <a:bodyPr/>
          <a:lstStyle/>
          <a:p>
            <a:r>
              <a:rPr lang="hr-HR" sz="1600" smtClean="0"/>
              <a:t>Izl 24, 5 - 8</a:t>
            </a:r>
          </a:p>
          <a:p>
            <a:endParaRPr lang="hr-HR" sz="1600" smtClean="0"/>
          </a:p>
          <a:p>
            <a:r>
              <a:rPr lang="hr-HR" sz="2000" i="1" smtClean="0"/>
              <a:t>Zatim naloži mladim Izraelcima da prinesu žrtve paljenice i da žrtvuju Bogu junce kao žrtve pričesnice. </a:t>
            </a:r>
            <a:r>
              <a:rPr lang="hr-HR" sz="2000" i="1" baseline="30000" smtClean="0"/>
              <a:t>6</a:t>
            </a:r>
            <a:r>
              <a:rPr lang="hr-HR" sz="2000" i="1" smtClean="0"/>
              <a:t> Mojsije uhvati krv; polovinu krvi ulije u posude, a polovinu izlije po žrtveniku. </a:t>
            </a:r>
            <a:r>
              <a:rPr lang="hr-HR" sz="2000" i="1" baseline="30000" smtClean="0"/>
              <a:t>7</a:t>
            </a:r>
            <a:r>
              <a:rPr lang="hr-HR" sz="2000" i="1" smtClean="0"/>
              <a:t> Prihvati zatim Knjigu Saveza pa je narodu glasno pročita, a narod uzvrati: "Sve što je Bog rekao, izvršit ćemo i poslušat ćemo." </a:t>
            </a:r>
            <a:r>
              <a:rPr lang="hr-HR" sz="2000" i="1" baseline="30000" smtClean="0"/>
              <a:t>8</a:t>
            </a:r>
            <a:r>
              <a:rPr lang="hr-HR" sz="2000" i="1" smtClean="0"/>
              <a:t> Mojsije potom uzme krvi te poškropi narod govoreći: "Ovo je krv Saveza koji je Bog s vama uspostavio na temelju svih ovih riječi.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658" b="658"/>
          <a:stretch>
            <a:fillRect/>
          </a:stretch>
        </p:blipFill>
        <p:spPr>
          <a:xfrm rot="420000">
            <a:off x="3994150" y="792163"/>
            <a:ext cx="4819650" cy="4819650"/>
          </a:xfrm>
          <a:noFill/>
          <a:ln w="9525">
            <a:noFill/>
            <a:miter lim="800000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6"/>
          <p:cNvSpPr>
            <a:spLocks noGrp="1"/>
          </p:cNvSpPr>
          <p:nvPr>
            <p:ph type="title"/>
          </p:nvPr>
        </p:nvSpPr>
        <p:spPr>
          <a:xfrm>
            <a:off x="685800" y="214313"/>
            <a:ext cx="5529263" cy="571500"/>
          </a:xfrm>
        </p:spPr>
        <p:txBody>
          <a:bodyPr/>
          <a:lstStyle/>
          <a:p>
            <a:r>
              <a:rPr lang="hr-HR" smtClean="0"/>
              <a:t>Mojsije na brdu Sinaj</a:t>
            </a:r>
          </a:p>
        </p:txBody>
      </p:sp>
      <p:sp>
        <p:nvSpPr>
          <p:cNvPr id="30722" name="Text Placeholder 5"/>
          <p:cNvSpPr>
            <a:spLocks noGrp="1"/>
          </p:cNvSpPr>
          <p:nvPr>
            <p:ph type="body" idx="2"/>
          </p:nvPr>
        </p:nvSpPr>
        <p:spPr>
          <a:xfrm>
            <a:off x="214313" y="4714875"/>
            <a:ext cx="8929687" cy="2143125"/>
          </a:xfrm>
        </p:spPr>
        <p:txBody>
          <a:bodyPr/>
          <a:lstStyle/>
          <a:p>
            <a:r>
              <a:rPr lang="hr-HR" sz="2000" smtClean="0"/>
              <a:t>Izl 24, 15 - 18</a:t>
            </a:r>
          </a:p>
          <a:p>
            <a:r>
              <a:rPr lang="vi-VN" sz="2000" i="1" smtClean="0"/>
              <a:t>Zatim Mojsije uzađe na brdo, a onda oblak prekri brdo. </a:t>
            </a:r>
            <a:r>
              <a:rPr lang="vi-VN" sz="2000" i="1" baseline="30000" smtClean="0"/>
              <a:t>16</a:t>
            </a:r>
            <a:r>
              <a:rPr lang="vi-VN" sz="2000" i="1" smtClean="0"/>
              <a:t> Slava se </a:t>
            </a:r>
            <a:r>
              <a:rPr lang="hr-HR" sz="2000" i="1" smtClean="0"/>
              <a:t>Gospodnja</a:t>
            </a:r>
            <a:r>
              <a:rPr lang="vi-VN" sz="2000" i="1" smtClean="0"/>
              <a:t> nastani na Sinajskom brdu i oblak ga obavijaše šest dana. Sedmoga dana zovne </a:t>
            </a:r>
            <a:r>
              <a:rPr lang="hr-HR" sz="2000" i="1" smtClean="0"/>
              <a:t>Bog </a:t>
            </a:r>
            <a:r>
              <a:rPr lang="vi-VN" sz="2000" i="1" smtClean="0"/>
              <a:t>Mojsija isred oblaka. </a:t>
            </a:r>
            <a:r>
              <a:rPr lang="vi-VN" sz="2000" i="1" baseline="30000" smtClean="0"/>
              <a:t>17</a:t>
            </a:r>
            <a:r>
              <a:rPr lang="vi-VN" sz="2000" i="1" smtClean="0"/>
              <a:t> Slava </a:t>
            </a:r>
            <a:r>
              <a:rPr lang="hr-HR" sz="2000" i="1" smtClean="0"/>
              <a:t>Božja </a:t>
            </a:r>
            <a:r>
              <a:rPr lang="vi-VN" sz="2000" i="1" smtClean="0"/>
              <a:t>na vrhuncu brda bijaše očima Izraelaca kao vatra koja sažiže. Mojsije zađe u oblak i uspne se na brdo. </a:t>
            </a:r>
            <a:r>
              <a:rPr lang="vi-VN" sz="2000" i="1" baseline="30000" smtClean="0"/>
              <a:t>18</a:t>
            </a:r>
            <a:r>
              <a:rPr lang="hr-HR" sz="2000" i="1" baseline="30000" smtClean="0"/>
              <a:t>    </a:t>
            </a:r>
            <a:r>
              <a:rPr lang="vi-VN" sz="2000" i="1" smtClean="0"/>
              <a:t>četrdeset dana i četrdeset noći boravio je Mojsije na brdu. </a:t>
            </a:r>
            <a:endParaRPr lang="hr-HR" sz="2000" i="1" smtClean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785813"/>
            <a:ext cx="5715000" cy="385762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</TotalTime>
  <Words>1358</Words>
  <Application>Microsoft Office PowerPoint</Application>
  <PresentationFormat>Prikaz na zaslonu (4:3)</PresentationFormat>
  <Paragraphs>62</Paragraphs>
  <Slides>16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Predložak dizajna</vt:lpstr>
      </vt:variant>
      <vt:variant>
        <vt:i4>4</vt:i4>
      </vt:variant>
      <vt:variant>
        <vt:lpstr>Naslovi slajdova</vt:lpstr>
      </vt:variant>
      <vt:variant>
        <vt:i4>16</vt:i4>
      </vt:variant>
    </vt:vector>
  </HeadingPairs>
  <TitlesOfParts>
    <vt:vector size="25" baseType="lpstr">
      <vt:lpstr>Constantia</vt:lpstr>
      <vt:lpstr>Arial</vt:lpstr>
      <vt:lpstr>Calibri</vt:lpstr>
      <vt:lpstr>Wingdings 2</vt:lpstr>
      <vt:lpstr>Times New Roman</vt:lpstr>
      <vt:lpstr>Flow</vt:lpstr>
      <vt:lpstr>Flow</vt:lpstr>
      <vt:lpstr>Flow</vt:lpstr>
      <vt:lpstr>Flow</vt:lpstr>
      <vt:lpstr>Putovanje pustinjom</vt:lpstr>
      <vt:lpstr>Gorak izvor kod Mare</vt:lpstr>
      <vt:lpstr>Mana i prepelice</vt:lpstr>
      <vt:lpstr>Voda iz pećine  Masa i Meriba </vt:lpstr>
      <vt:lpstr>Slajd 5</vt:lpstr>
      <vt:lpstr>Slajd 6</vt:lpstr>
      <vt:lpstr>Deset Božjih zapovijedi</vt:lpstr>
      <vt:lpstr>Sklapanje Saveza</vt:lpstr>
      <vt:lpstr>Mojsije na brdu Sinaj</vt:lpstr>
      <vt:lpstr>Zlatno tele</vt:lpstr>
      <vt:lpstr>Razbijene ploče</vt:lpstr>
      <vt:lpstr>Mojsije se vraća na brdo Sinaj po nove ploče</vt:lpstr>
      <vt:lpstr>Mojsije silazi s brda</vt:lpstr>
      <vt:lpstr>Šator sastanaka</vt:lpstr>
      <vt:lpstr>Jošua</vt:lpstr>
      <vt:lpstr>Slajd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Putovanje pustinjom</dc:title>
  <dc:creator>Marta</dc:creator>
  <cp:lastModifiedBy>Silvio</cp:lastModifiedBy>
  <cp:revision>2</cp:revision>
  <dcterms:created xsi:type="dcterms:W3CDTF">2009-10-24T21:40:55Z</dcterms:created>
  <dcterms:modified xsi:type="dcterms:W3CDTF">2009-10-25T15:22:58Z</dcterms:modified>
</cp:coreProperties>
</file>