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7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0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72A6693-3864-4641-BB00-00775792D83C}" type="datetimeFigureOut">
              <a:rPr lang="sr-Latn-CS"/>
              <a:pPr>
                <a:defRPr/>
              </a:pPr>
              <a:t>25.10.2009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A4A7E5B-4579-4978-9A36-AA9C94B77D1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75FF91-4C34-4C73-875D-267C47CB0F2B}" type="slidenum">
              <a:rPr lang="hr-H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AF6EB6-1E29-4FF3-A4BE-027506B82999}" type="slidenum">
              <a:rPr lang="hr-HR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E1E36B-0FAA-4CD1-9187-2702FF85FCE3}" type="slidenum">
              <a:rPr lang="hr-H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8162AA-CC7A-4EFF-876E-0A66AAE7F03E}" type="slidenum">
              <a:rPr lang="hr-H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6FAA60-59EA-4C8C-A022-60F8BB59B536}" type="slidenum">
              <a:rPr lang="hr-H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D0A9BA-BEB6-4071-A8E0-DBEB98C885AF}" type="slidenum">
              <a:rPr lang="hr-H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26BED2-F8B8-4BA2-90B6-BCBD140B86D1}" type="slidenum">
              <a:rPr lang="hr-H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E63D38-7F81-4B4C-AD7E-0AADE16811A3}" type="slidenum">
              <a:rPr lang="hr-H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C2F9B2-F1EA-4048-8DE1-A6DEFCF3D1E4}" type="slidenum">
              <a:rPr lang="hr-HR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hr-H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5A7D43-C36A-499B-A52B-B9344D3106C7}" type="slidenum">
              <a:rPr lang="hr-HR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83A97-A8AD-4B0D-8E67-99A3C11202FB}" type="datetimeFigureOut">
              <a:rPr lang="sr-Latn-CS"/>
              <a:pPr>
                <a:defRPr/>
              </a:pPr>
              <a:t>25.10.2009</a:t>
            </a:fld>
            <a:endParaRPr lang="hr-HR"/>
          </a:p>
        </p:txBody>
      </p:sp>
      <p:sp>
        <p:nvSpPr>
          <p:cNvPr id="11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2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3BC95-899C-48D9-9DB5-9E0997F6EBC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936A5-4A0B-4850-AD9E-00D7FEC2540C}" type="datetimeFigureOut">
              <a:rPr lang="sr-Latn-CS"/>
              <a:pPr>
                <a:defRPr/>
              </a:pPr>
              <a:t>25.10.2009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B68CE-7501-4CAB-8B60-EC80B0275BC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F1888-0701-45AF-973D-13165FE678B9}" type="datetimeFigureOut">
              <a:rPr lang="sr-Latn-CS"/>
              <a:pPr>
                <a:defRPr/>
              </a:pPr>
              <a:t>25.10.2009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5E2C6-59BB-43AF-AA96-E813AF9BD4F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B8148-8346-4617-8187-67760214B574}" type="datetimeFigureOut">
              <a:rPr lang="sr-Latn-CS"/>
              <a:pPr>
                <a:defRPr/>
              </a:pPr>
              <a:t>25.10.2009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CD87D-A8E3-4DBA-B901-36712178528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D3017-D142-4A55-8070-540BF2A60235}" type="datetimeFigureOut">
              <a:rPr lang="sr-Latn-CS"/>
              <a:pPr>
                <a:defRPr/>
              </a:pPr>
              <a:t>25.10.2009</a:t>
            </a:fld>
            <a:endParaRPr lang="hr-HR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DC8F4-01EC-4241-B9DC-F81BE7A8D94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C6A5F-F3DB-4D6B-B8AA-5801FB05B438}" type="datetimeFigureOut">
              <a:rPr lang="sr-Latn-CS"/>
              <a:pPr>
                <a:defRPr/>
              </a:pPr>
              <a:t>25.10.2009</a:t>
            </a:fld>
            <a:endParaRPr lang="hr-H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9AB92-6715-4DBA-8A14-AE47BECDF21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D1FC5-040B-4C3E-8151-DAA2908FA424}" type="datetimeFigureOut">
              <a:rPr lang="sr-Latn-CS"/>
              <a:pPr>
                <a:defRPr/>
              </a:pPr>
              <a:t>25.10.2009</a:t>
            </a:fld>
            <a:endParaRPr lang="hr-H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95B4C-32BF-43C1-8A5B-5CF9ED56EFA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08B6B-2802-4C2E-83D0-7249AB0C06F9}" type="datetimeFigureOut">
              <a:rPr lang="sr-Latn-CS"/>
              <a:pPr>
                <a:defRPr/>
              </a:pPr>
              <a:t>25.10.2009</a:t>
            </a:fld>
            <a:endParaRPr lang="hr-H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3BF68-454B-4C6F-923F-93E2E64B56F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3B649-0DE3-40C2-86BD-375B1F400C36}" type="datetimeFigureOut">
              <a:rPr lang="sr-Latn-CS"/>
              <a:pPr>
                <a:defRPr/>
              </a:pPr>
              <a:t>25.10.2009</a:t>
            </a:fld>
            <a:endParaRPr lang="hr-H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6FF61-BAAC-42AE-8F8C-54890CCB47E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E296-6A2F-440D-9559-24002564850C}" type="datetimeFigureOut">
              <a:rPr lang="sr-Latn-CS"/>
              <a:pPr>
                <a:defRPr/>
              </a:pPr>
              <a:t>25.10.2009</a:t>
            </a:fld>
            <a:endParaRPr lang="hr-H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71E7B-661E-4E05-A3F3-82DC54AC58F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E959F-E530-4007-89CC-7E80D4EEFE6A}" type="datetimeFigureOut">
              <a:rPr lang="sr-Latn-CS"/>
              <a:pPr>
                <a:defRPr/>
              </a:pPr>
              <a:t>25.10.2009</a:t>
            </a:fld>
            <a:endParaRPr lang="hr-H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99163-4A55-4AD5-9665-432653449D1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2F9368-AC4B-4D80-B257-72E0CF0A6AB4}" type="datetimeFigureOut">
              <a:rPr lang="sr-Latn-CS"/>
              <a:pPr>
                <a:defRPr/>
              </a:pPr>
              <a:t>25.10.2009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EAC845-276B-4EE5-8EFF-2F7076625D3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grpSp>
          <p:nvGrpSpPr>
            <p:cNvPr id="12" name="Freeform 11"/>
            <p:cNvGrpSpPr>
              <a:grpSpLocks/>
            </p:cNvGrpSpPr>
            <p:nvPr/>
          </p:nvGrpSpPr>
          <p:grpSpPr bwMode="auto">
            <a:xfrm>
              <a:off x="-6124" y="-10242"/>
              <a:ext cx="9137904" cy="1048512"/>
              <a:chOff x="-6096" y="-24384"/>
              <a:chExt cx="9137904" cy="1048512"/>
            </a:xfrm>
          </p:grpSpPr>
          <p:pic>
            <p:nvPicPr>
              <p:cNvPr id="1034" name="Freeform 11"/>
              <p:cNvPicPr>
                <a:picLocks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-6096" y="-24384"/>
                <a:ext cx="9137904" cy="1048512"/>
              </a:xfrm>
              <a:prstGeom prst="rect">
                <a:avLst/>
              </a:prstGeom>
              <a:noFill/>
            </p:spPr>
          </p:pic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 rot="21435692">
                <a:off x="-29294" y="421671"/>
                <a:ext cx="0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</p:grp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98" r:id="rId9"/>
    <p:sldLayoutId id="2147483689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 1"/>
          <p:cNvPicPr>
            <a:picLocks noGrp="1" noChangeArrowheads="1"/>
          </p:cNvPicPr>
          <p:nvPr>
            <p:ph type="ctr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530225" y="1365250"/>
            <a:ext cx="8308975" cy="190182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685800" y="1785938"/>
            <a:ext cx="2743200" cy="2214562"/>
          </a:xfrm>
        </p:spPr>
        <p:txBody>
          <a:bodyPr/>
          <a:lstStyle/>
          <a:p>
            <a:r>
              <a:rPr lang="hr-HR" smtClean="0"/>
              <a:t>Karta Izlaska Izabranog naroda iz egipatskog ropstva</a:t>
            </a:r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500438" y="571500"/>
            <a:ext cx="5214937" cy="56737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704850"/>
            <a:ext cx="7829550" cy="581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Zalazak sunca na brdu Sinaj</a:t>
            </a:r>
            <a:endParaRPr lang="hr-H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749425" y="2535238"/>
            <a:ext cx="5645150" cy="3189287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88"/>
          </a:xfrm>
        </p:spPr>
        <p:txBody>
          <a:bodyPr/>
          <a:lstStyle/>
          <a:p>
            <a:r>
              <a:rPr lang="hr-HR" smtClean="0"/>
              <a:t>Samostan svete Katarine</a:t>
            </a: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614613" y="2976563"/>
            <a:ext cx="3914775" cy="23050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1000125"/>
          </a:xfrm>
        </p:spPr>
        <p:txBody>
          <a:bodyPr/>
          <a:lstStyle/>
          <a:p>
            <a:r>
              <a:rPr lang="hr-HR" smtClean="0"/>
              <a:t>Sh’ma Israel</a:t>
            </a:r>
          </a:p>
        </p:txBody>
      </p:sp>
      <p:sp>
        <p:nvSpPr>
          <p:cNvPr id="20482" name="Content Placeholder 4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8244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e-IL" sz="4800" b="1" smtClean="0">
                <a:ea typeface="David"/>
              </a:rPr>
              <a:t>שמע ישראל יהוה אלהינו יהוה אחד</a:t>
            </a:r>
            <a:endParaRPr lang="hr-HR" sz="4800" b="1" smtClean="0"/>
          </a:p>
          <a:p>
            <a:pPr>
              <a:buFont typeface="Wingdings 2" pitchFamily="18" charset="2"/>
              <a:buNone/>
            </a:pPr>
            <a:r>
              <a:rPr lang="hr-HR" sz="3600" smtClean="0">
                <a:latin typeface="Times New Roman" pitchFamily="18" charset="0"/>
                <a:cs typeface="Times New Roman" pitchFamily="18" charset="0"/>
              </a:rPr>
              <a:t>Shema Israel Adonai Eloheinu</a:t>
            </a:r>
          </a:p>
          <a:p>
            <a:pPr>
              <a:buFont typeface="Wingdings 2" pitchFamily="18" charset="2"/>
              <a:buNone/>
            </a:pPr>
            <a:r>
              <a:rPr lang="hr-HR" sz="3600" smtClean="0">
                <a:latin typeface="Times New Roman" pitchFamily="18" charset="0"/>
                <a:cs typeface="Times New Roman" pitchFamily="18" charset="0"/>
              </a:rPr>
              <a:t>Adonai Ehad</a:t>
            </a:r>
          </a:p>
          <a:p>
            <a:pPr>
              <a:buFont typeface="Wingdings 2" pitchFamily="18" charset="2"/>
              <a:buNone/>
            </a:pPr>
            <a:endParaRPr lang="hr-HR" sz="36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pl-PL" sz="3600" smtClean="0">
                <a:latin typeface="Times New Roman" pitchFamily="18" charset="0"/>
                <a:cs typeface="Times New Roman" pitchFamily="18" charset="0"/>
              </a:rPr>
              <a:t>Čuj Izraele, Gospodin je naš Bog  Gospodin je jedan</a:t>
            </a:r>
            <a:endParaRPr lang="hr-HR" sz="3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8043863" cy="31432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i="1" dirty="0" smtClean="0"/>
              <a:t>Najvažnija židovska molitva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hr-HR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hr-HR" i="1" dirty="0" smtClean="0"/>
              <a:t>Izrekao Mojsije prije ulaska u Obećanu zemlju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hr-HR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hr-HR" i="1" dirty="0" smtClean="0"/>
              <a:t>U cijelom govoru Mojsije podsjeća na djela Božja u prilog Izraelu i potiče sunarodnjake da obdržavaju Božje zapovijedi. U odlomku prije ovoga (Pnz 5, 6-21) stoji Deset zapovijedi koje počinju povijesnim uvodom: podsjećajući na velika Božja djela - stvaranje, objavu i otkupljenje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hr-HR" i="1" dirty="0"/>
          </a:p>
        </p:txBody>
      </p:sp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3857625"/>
            <a:ext cx="85725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357188" y="214313"/>
            <a:ext cx="6357937" cy="642937"/>
          </a:xfrm>
        </p:spPr>
        <p:txBody>
          <a:bodyPr/>
          <a:lstStyle/>
          <a:p>
            <a:r>
              <a:rPr lang="hr-HR" smtClean="0"/>
              <a:t>Drugi dio molitve – V’ahavta</a:t>
            </a:r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14313" y="1214438"/>
            <a:ext cx="8715375" cy="44291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Placeholder 2"/>
          <p:cNvSpPr>
            <a:spLocks noGrp="1"/>
          </p:cNvSpPr>
          <p:nvPr>
            <p:ph type="body" idx="2"/>
          </p:nvPr>
        </p:nvSpPr>
        <p:spPr>
          <a:xfrm>
            <a:off x="214313" y="428625"/>
            <a:ext cx="4286250" cy="6429375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hr-HR" sz="2400" i="1" smtClean="0"/>
              <a:t>Šema  se moli "Kada liježeš i kada se budiš", dakle ujutro i navečer</a:t>
            </a:r>
          </a:p>
          <a:p>
            <a:r>
              <a:rPr lang="hr-HR" sz="2400" i="1" smtClean="0"/>
              <a:t>Čim dijete progovori, otac ga poučava retku iz Pnz 33,4 (Mojsije nam je odredio zakon, Zbor Jakovljev njegovom posta baštinom) i uči ga čitati Šema. Šema se čita dok se svitak Tore vadi iz zavjetnog kovčega za Šabat, te u drugim važnim životnim situacijama.</a:t>
            </a:r>
          </a:p>
          <a:p>
            <a:pPr>
              <a:buFont typeface="Arial" charset="0"/>
              <a:buChar char="•"/>
            </a:pPr>
            <a:r>
              <a:rPr lang="hr-HR" sz="2400" i="1" smtClean="0"/>
              <a:t>Za vrijeme Pashe</a:t>
            </a:r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429125" y="714375"/>
            <a:ext cx="4429125" cy="55721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5000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b="1" dirty="0" smtClean="0"/>
              <a:t>U kršćanstvu</a:t>
            </a:r>
            <a:endParaRPr lang="hr-HR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114800" cy="785813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r-HR" sz="1800" dirty="0" smtClean="0"/>
              <a:t>Ljubi Gospodina, Boga  svoga svim srcem svojim, svom dušom svojom i svim umom svojim.</a:t>
            </a:r>
            <a:endParaRPr lang="hr-HR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000125"/>
            <a:ext cx="4041775" cy="785813"/>
          </a:xfrm>
        </p:spPr>
        <p:txBody>
          <a:bodyPr>
            <a:normAutofit fontScale="25000" lnSpcReduction="20000"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hr-HR" sz="2900" dirty="0" smtClean="0"/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hr-HR" sz="2900" dirty="0" smtClean="0"/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hr-HR" sz="2900" dirty="0" smtClean="0"/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v-SE" sz="7200" dirty="0" smtClean="0"/>
              <a:t>Ljubi bližnjega svoga kao i samoga sebe.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000250"/>
            <a:ext cx="4040188" cy="4360863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400" i="1" dirty="0" smtClean="0"/>
              <a:t>Isus je navodi kao najveću i prvu zapovijed koja zajedno sa zapovijedi ljubavi prema bližnjemu čini srž Zakona i Proroka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r-HR" sz="2400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400" i="1" dirty="0" smtClean="0"/>
              <a:t>Isus je dužnosti čovjeka prema Bogu sažeo u rečenici: "Ljubi Gospodina Boga svojega svim srcem svojim i svom dušom svojom i svim umom svojim" (Mt 22,37). To je neposredna jeka svečanom upozorenju: "Čuj, Izraele! Gospodin je Bog naš, Gospodin je jedan" (Pnz 6,4).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r-HR" sz="2400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r-HR" sz="24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7375"/>
            <a:ext cx="4041775" cy="4503738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000" i="1" dirty="0" smtClean="0"/>
              <a:t>"Sve što želite da ljudi vama čine, činite i vi njima. To je, doista, sav Zakon i Proroci." (Mt 7, 12)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000" i="1" dirty="0" smtClean="0"/>
              <a:t>Zapovijed ljubavi odnosi se na sve ljude, a ne samo na sunarodnjake i strance nastanjena u zemlji. Pa čak i neprijatelje moramo ljubiti!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000" i="1" dirty="0" smtClean="0"/>
              <a:t>Ne očekuje se plaća, pohvala, interes. Takvo pravilo postavlja pravda.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000" i="1" dirty="0" smtClean="0"/>
              <a:t>Nova je zapovijed, jer ona znači ljubiti Kristovom ljubavlju, spreman položiti i život za brata. Isus ističe "sve", ništa nije izuzeto od kršćanske ljubavi.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r-HR" sz="20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4329113" cy="7858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Tora</a:t>
            </a:r>
            <a:endParaRPr lang="hr-HR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85750" y="1000125"/>
            <a:ext cx="4000500" cy="5500688"/>
          </a:xfrm>
        </p:spPr>
      </p:pic>
      <p:pic>
        <p:nvPicPr>
          <p:cNvPr id="3072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4648200" y="1000125"/>
            <a:ext cx="4281488" cy="545306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328</Words>
  <Application>Microsoft Office PowerPoint</Application>
  <PresentationFormat>Prikaz na zaslonu (4:3)</PresentationFormat>
  <Paragraphs>44</Paragraphs>
  <Slides>10</Slides>
  <Notes>10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Predložak dizajna</vt:lpstr>
      </vt:variant>
      <vt:variant>
        <vt:i4>4</vt:i4>
      </vt:variant>
      <vt:variant>
        <vt:lpstr>Naslovi slajdova</vt:lpstr>
      </vt:variant>
      <vt:variant>
        <vt:i4>10</vt:i4>
      </vt:variant>
    </vt:vector>
  </HeadingPairs>
  <TitlesOfParts>
    <vt:vector size="20" baseType="lpstr">
      <vt:lpstr>Constantia</vt:lpstr>
      <vt:lpstr>Arial</vt:lpstr>
      <vt:lpstr>Calibri</vt:lpstr>
      <vt:lpstr>Wingdings 2</vt:lpstr>
      <vt:lpstr>David</vt:lpstr>
      <vt:lpstr>Times New Roman</vt:lpstr>
      <vt:lpstr>Flow</vt:lpstr>
      <vt:lpstr>Flow</vt:lpstr>
      <vt:lpstr>Flow</vt:lpstr>
      <vt:lpstr>Flow</vt:lpstr>
      <vt:lpstr>Slajd 1</vt:lpstr>
      <vt:lpstr>Zalazak sunca na brdu Sinaj</vt:lpstr>
      <vt:lpstr>Samostan svete Katarine</vt:lpstr>
      <vt:lpstr>Sh’ma Israel</vt:lpstr>
      <vt:lpstr>Slajd 5</vt:lpstr>
      <vt:lpstr>Drugi dio molitve – V’ahavta</vt:lpstr>
      <vt:lpstr>Slajd 7</vt:lpstr>
      <vt:lpstr>U kršćanstvu</vt:lpstr>
      <vt:lpstr>Tora</vt:lpstr>
      <vt:lpstr>Karta Izlaska Izabranog naroda iz egipatskog ropstva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Dodatak</dc:title>
  <dc:creator>Marta</dc:creator>
  <cp:lastModifiedBy>Silvio</cp:lastModifiedBy>
  <cp:revision>2</cp:revision>
  <dcterms:created xsi:type="dcterms:W3CDTF">2009-10-24T21:35:57Z</dcterms:created>
  <dcterms:modified xsi:type="dcterms:W3CDTF">2009-10-25T15:22:29Z</dcterms:modified>
</cp:coreProperties>
</file>