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B99587A-B122-40D1-A83E-DC881BE44897}" type="datetimeFigureOut">
              <a:rPr lang="sr-Latn-CS" smtClean="0"/>
              <a:t>19.3.2013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52C7DB-0A54-46A9-8CC0-ECF1D6FDA797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587A-B122-40D1-A83E-DC881BE44897}" type="datetimeFigureOut">
              <a:rPr lang="sr-Latn-CS" smtClean="0"/>
              <a:t>19.3.2013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C7DB-0A54-46A9-8CC0-ECF1D6FDA79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B99587A-B122-40D1-A83E-DC881BE44897}" type="datetimeFigureOut">
              <a:rPr lang="sr-Latn-CS" smtClean="0"/>
              <a:t>19.3.2013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152C7DB-0A54-46A9-8CC0-ECF1D6FDA797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587A-B122-40D1-A83E-DC881BE44897}" type="datetimeFigureOut">
              <a:rPr lang="sr-Latn-CS" smtClean="0"/>
              <a:t>19.3.2013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52C7DB-0A54-46A9-8CC0-ECF1D6FDA797}" type="slidenum">
              <a:rPr lang="hr-HR" smtClean="0"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587A-B122-40D1-A83E-DC881BE44897}" type="datetimeFigureOut">
              <a:rPr lang="sr-Latn-CS" smtClean="0"/>
              <a:t>19.3.2013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152C7DB-0A54-46A9-8CC0-ECF1D6FDA797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B99587A-B122-40D1-A83E-DC881BE44897}" type="datetimeFigureOut">
              <a:rPr lang="sr-Latn-CS" smtClean="0"/>
              <a:t>19.3.2013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52C7DB-0A54-46A9-8CC0-ECF1D6FDA797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B99587A-B122-40D1-A83E-DC881BE44897}" type="datetimeFigureOut">
              <a:rPr lang="sr-Latn-CS" smtClean="0"/>
              <a:t>19.3.2013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52C7DB-0A54-46A9-8CC0-ECF1D6FDA797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587A-B122-40D1-A83E-DC881BE44897}" type="datetimeFigureOut">
              <a:rPr lang="sr-Latn-CS" smtClean="0"/>
              <a:t>19.3.2013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52C7DB-0A54-46A9-8CC0-ECF1D6FDA79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587A-B122-40D1-A83E-DC881BE44897}" type="datetimeFigureOut">
              <a:rPr lang="sr-Latn-CS" smtClean="0"/>
              <a:t>19.3.2013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52C7DB-0A54-46A9-8CC0-ECF1D6FDA79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587A-B122-40D1-A83E-DC881BE44897}" type="datetimeFigureOut">
              <a:rPr lang="sr-Latn-CS" smtClean="0"/>
              <a:t>19.3.2013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52C7DB-0A54-46A9-8CC0-ECF1D6FDA797}" type="slidenum">
              <a:rPr lang="hr-HR" smtClean="0"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B99587A-B122-40D1-A83E-DC881BE44897}" type="datetimeFigureOut">
              <a:rPr lang="sr-Latn-CS" smtClean="0"/>
              <a:t>19.3.2013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152C7DB-0A54-46A9-8CC0-ECF1D6FDA797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B99587A-B122-40D1-A83E-DC881BE44897}" type="datetimeFigureOut">
              <a:rPr lang="sr-Latn-CS" smtClean="0"/>
              <a:t>19.3.2013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52C7DB-0A54-46A9-8CC0-ECF1D6FDA797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Renesansa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15. i 16. stoljeće</a:t>
            </a:r>
          </a:p>
          <a:p>
            <a:r>
              <a:rPr lang="hr-HR" sz="4000" dirty="0" smtClean="0"/>
              <a:t>Napuštanje zatvorenosti i sigurnosti, okretanje prirodi i čovjeku</a:t>
            </a:r>
          </a:p>
          <a:p>
            <a:r>
              <a:rPr lang="hr-HR" sz="4000" dirty="0" smtClean="0"/>
              <a:t>Pape Nikola V., Pio II., </a:t>
            </a:r>
            <a:r>
              <a:rPr lang="hr-HR" sz="4000" dirty="0" err="1" smtClean="0"/>
              <a:t>Siksto</a:t>
            </a:r>
            <a:r>
              <a:rPr lang="hr-HR" sz="4000" dirty="0" smtClean="0"/>
              <a:t> IV., Julije II., Leon X.</a:t>
            </a:r>
          </a:p>
          <a:p>
            <a:r>
              <a:rPr lang="hr-HR" sz="4000" dirty="0" smtClean="0"/>
              <a:t>Centralni prostor smirenih proporcija</a:t>
            </a:r>
          </a:p>
          <a:p>
            <a:endParaRPr lang="hr-H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Renesansa </a:t>
            </a:r>
            <a:endParaRPr lang="hr-HR" dirty="0"/>
          </a:p>
        </p:txBody>
      </p:sp>
      <p:pic>
        <p:nvPicPr>
          <p:cNvPr id="22530" name="Picture 2" descr="http://upload.wikimedia.org/wikipedia/hr/d/d2/Sibenik_katedra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1398"/>
            <a:ext cx="7858147" cy="5236602"/>
          </a:xfrm>
          <a:prstGeom prst="rect">
            <a:avLst/>
          </a:prstGeom>
          <a:noFill/>
        </p:spPr>
      </p:pic>
      <p:pic>
        <p:nvPicPr>
          <p:cNvPr id="22532" name="Picture 4" descr="http://upload.wikimedia.org/wikipedia/commons/thumb/2/2e/Hvar-church-1.JPG/250px-Hvar-church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714356"/>
            <a:ext cx="3857620" cy="5138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Barok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Druga polovina 16. – kraj 17. stoljeća</a:t>
            </a:r>
          </a:p>
          <a:p>
            <a:r>
              <a:rPr lang="hr-HR" sz="4000" i="1" dirty="0" err="1" smtClean="0"/>
              <a:t>Barroco</a:t>
            </a:r>
            <a:r>
              <a:rPr lang="hr-HR" sz="4000" dirty="0" smtClean="0"/>
              <a:t> – nepravilan i krupan biser</a:t>
            </a:r>
          </a:p>
          <a:p>
            <a:r>
              <a:rPr lang="hr-HR" sz="4000" dirty="0" smtClean="0"/>
              <a:t>Bogato zaobljene površine, skulpture i slike, velebnost i prostranost</a:t>
            </a:r>
            <a:endParaRPr lang="hr-H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Barok </a:t>
            </a:r>
            <a:endParaRPr lang="hr-HR" dirty="0"/>
          </a:p>
        </p:txBody>
      </p:sp>
      <p:pic>
        <p:nvPicPr>
          <p:cNvPr id="24578" name="Picture 2" descr="http://www.najboljeuhrvatskoj.info/universalis/1086/slika/snjeza1_12940812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5810291" cy="4357718"/>
          </a:xfrm>
          <a:prstGeom prst="rect">
            <a:avLst/>
          </a:prstGeom>
          <a:noFill/>
        </p:spPr>
      </p:pic>
      <p:pic>
        <p:nvPicPr>
          <p:cNvPr id="24580" name="Picture 4" descr="http://croatia.hr/Images/t900x600-10320/Crkva-Sv-Marije-Snjez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2100" y="928670"/>
            <a:ext cx="75819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Moderna arhitektura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Kraj 19. i početak 20. stoljeća do danas</a:t>
            </a:r>
          </a:p>
          <a:p>
            <a:r>
              <a:rPr lang="hr-HR" sz="4000" dirty="0" smtClean="0"/>
              <a:t>Novi materijali – beton, aluminij, čelik…</a:t>
            </a:r>
          </a:p>
          <a:p>
            <a:r>
              <a:rPr lang="hr-HR" sz="4000" dirty="0" smtClean="0"/>
              <a:t>Konstrukcija i prostor</a:t>
            </a:r>
          </a:p>
          <a:p>
            <a:r>
              <a:rPr lang="hr-HR" sz="4000" dirty="0" smtClean="0"/>
              <a:t>Tehnologija građenja</a:t>
            </a:r>
            <a:endParaRPr lang="hr-H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Moderna arhitektura</a:t>
            </a:r>
            <a:endParaRPr lang="hr-HR" dirty="0"/>
          </a:p>
        </p:txBody>
      </p:sp>
      <p:pic>
        <p:nvPicPr>
          <p:cNvPr id="26626" name="Picture 2" descr="http://istra.lzmk.hr/userfiles/image/slike_istra/IE_02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00306"/>
            <a:ext cx="6096000" cy="4048125"/>
          </a:xfrm>
          <a:prstGeom prst="rect">
            <a:avLst/>
          </a:prstGeom>
          <a:noFill/>
        </p:spPr>
      </p:pic>
      <p:pic>
        <p:nvPicPr>
          <p:cNvPr id="26628" name="Picture 4" descr="http://4.bp.blogspot.com/-xm1E1WeGl4s/T3Aya1-d1-I/AAAAAAAAAU8/MXRfHYulwds/s1600/podmila%C4%8Dje+nova+crk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57166"/>
            <a:ext cx="7893730" cy="5286388"/>
          </a:xfrm>
          <a:prstGeom prst="rect">
            <a:avLst/>
          </a:prstGeom>
          <a:noFill/>
        </p:spPr>
      </p:pic>
      <p:pic>
        <p:nvPicPr>
          <p:cNvPr id="26630" name="Picture 6" descr="http://www.destinacije.com/Slike/BiH/CrkveiSvetista/Katedrala_Sv_Bonaventure-Katolicka_Biskupska_Crkva_Bonaventura.JPG"/>
          <p:cNvPicPr>
            <a:picLocks noChangeAspect="1" noChangeArrowheads="1"/>
          </p:cNvPicPr>
          <p:nvPr/>
        </p:nvPicPr>
        <p:blipFill>
          <a:blip r:embed="rId4"/>
          <a:srcRect b="4999"/>
          <a:stretch>
            <a:fillRect/>
          </a:stretch>
        </p:blipFill>
        <p:spPr bwMode="auto">
          <a:xfrm>
            <a:off x="428596" y="642918"/>
            <a:ext cx="571500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Crkveno graditeljstvo – stilovi gradnje</a:t>
            </a:r>
            <a:endParaRPr lang="hr-HR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7126" y="2071678"/>
            <a:ext cx="878687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215076" y="2070884"/>
            <a:ext cx="28575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572398" y="2070884"/>
            <a:ext cx="28575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8501884" y="2070884"/>
            <a:ext cx="28575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5786" y="1571612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/>
              <a:t>10.</a:t>
            </a:r>
            <a:endParaRPr lang="hr-HR" sz="2400" b="1" dirty="0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2929720" y="2070884"/>
            <a:ext cx="28575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215604" y="2070884"/>
            <a:ext cx="28575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5644364" y="2070884"/>
            <a:ext cx="28575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7073124" y="2070884"/>
            <a:ext cx="28575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14546" y="1571612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/>
              <a:t>11.</a:t>
            </a:r>
            <a:endParaRPr lang="hr-HR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428992" y="1571612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/>
              <a:t>12.</a:t>
            </a:r>
            <a:endParaRPr lang="hr-HR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86314" y="1571612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/>
              <a:t>13.</a:t>
            </a:r>
            <a:endParaRPr lang="hr-HR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15074" y="1571612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/>
              <a:t>14.</a:t>
            </a:r>
            <a:endParaRPr lang="hr-HR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715272" y="1571612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/>
              <a:t>15.</a:t>
            </a:r>
            <a:endParaRPr lang="hr-HR" sz="2400" b="1" dirty="0"/>
          </a:p>
        </p:txBody>
      </p:sp>
      <p:sp>
        <p:nvSpPr>
          <p:cNvPr id="22" name="Rectangle 21"/>
          <p:cNvSpPr/>
          <p:nvPr/>
        </p:nvSpPr>
        <p:spPr>
          <a:xfrm>
            <a:off x="1714480" y="2285992"/>
            <a:ext cx="3429024" cy="20717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ROMANIKA</a:t>
            </a:r>
          </a:p>
          <a:p>
            <a:r>
              <a:rPr lang="hr-HR" sz="2800" dirty="0" smtClean="0"/>
              <a:t>- </a:t>
            </a:r>
            <a:r>
              <a:rPr lang="hr-HR" sz="2800" dirty="0" smtClean="0"/>
              <a:t>Benediktinci, hodočasnici i križari</a:t>
            </a:r>
          </a:p>
          <a:p>
            <a:r>
              <a:rPr lang="hr-HR" sz="2800" dirty="0" smtClean="0"/>
              <a:t>- Arhitektura, kiparstvo, slikarstvo</a:t>
            </a:r>
            <a:endParaRPr lang="hr-HR" sz="2800" dirty="0"/>
          </a:p>
        </p:txBody>
      </p:sp>
      <p:sp>
        <p:nvSpPr>
          <p:cNvPr id="23" name="Rectangle 22"/>
          <p:cNvSpPr/>
          <p:nvPr/>
        </p:nvSpPr>
        <p:spPr>
          <a:xfrm>
            <a:off x="3000364" y="4429132"/>
            <a:ext cx="5643602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GOTIKA</a:t>
            </a:r>
          </a:p>
          <a:p>
            <a:r>
              <a:rPr lang="hr-HR" sz="2400" dirty="0" smtClean="0"/>
              <a:t>- </a:t>
            </a:r>
            <a:r>
              <a:rPr lang="hr-HR" sz="2400" dirty="0" smtClean="0"/>
              <a:t>Tlocrt – latinski križ, veći broj lađa, prošireni kor.</a:t>
            </a:r>
          </a:p>
          <a:p>
            <a:r>
              <a:rPr lang="hr-HR" sz="2400" dirty="0" smtClean="0"/>
              <a:t>- Dva veća šiljasta zvonika</a:t>
            </a:r>
          </a:p>
          <a:p>
            <a:r>
              <a:rPr lang="hr-HR" sz="2400" dirty="0" smtClean="0"/>
              <a:t>- Vitraji</a:t>
            </a:r>
          </a:p>
          <a:p>
            <a:pPr algn="ctr"/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Crkveno graditeljstvo – stilovi gradnje</a:t>
            </a:r>
            <a:endParaRPr lang="hr-HR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7126" y="2071678"/>
            <a:ext cx="878687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215076" y="2070884"/>
            <a:ext cx="28575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572398" y="2070884"/>
            <a:ext cx="28575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8501884" y="2070884"/>
            <a:ext cx="28575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5786" y="1571612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/>
              <a:t>15.</a:t>
            </a:r>
            <a:endParaRPr lang="hr-HR" sz="2400" b="1" dirty="0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2929720" y="2070884"/>
            <a:ext cx="28575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215604" y="2070884"/>
            <a:ext cx="28575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5644364" y="2070884"/>
            <a:ext cx="28575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7073124" y="2070884"/>
            <a:ext cx="28575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14546" y="1571612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/>
              <a:t>16.</a:t>
            </a:r>
            <a:endParaRPr lang="hr-HR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428992" y="1571612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/>
              <a:t>17.</a:t>
            </a:r>
            <a:endParaRPr lang="hr-HR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86314" y="1571612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/>
              <a:t>18.</a:t>
            </a:r>
            <a:endParaRPr lang="hr-HR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15074" y="1571612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/>
              <a:t>19.</a:t>
            </a:r>
            <a:endParaRPr lang="hr-HR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715272" y="1571612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/>
              <a:t>20.</a:t>
            </a:r>
            <a:endParaRPr lang="hr-HR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552171" y="1571612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/>
              <a:t>21.</a:t>
            </a:r>
            <a:endParaRPr lang="hr-HR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357158" y="2357430"/>
            <a:ext cx="2714644" cy="1857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dirty="0" smtClean="0"/>
              <a:t>RENESANSA</a:t>
            </a:r>
          </a:p>
          <a:p>
            <a:r>
              <a:rPr lang="hr-HR" sz="2800" dirty="0" smtClean="0"/>
              <a:t>- Okretanje prirodi i čovjeku</a:t>
            </a:r>
            <a:endParaRPr lang="hr-HR" sz="2800" dirty="0"/>
          </a:p>
        </p:txBody>
      </p:sp>
      <p:sp>
        <p:nvSpPr>
          <p:cNvPr id="24" name="Rectangle 23"/>
          <p:cNvSpPr/>
          <p:nvPr/>
        </p:nvSpPr>
        <p:spPr>
          <a:xfrm>
            <a:off x="1643042" y="4357694"/>
            <a:ext cx="2714644" cy="22145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dirty="0" smtClean="0"/>
              <a:t>BAROK</a:t>
            </a:r>
          </a:p>
          <a:p>
            <a:r>
              <a:rPr lang="hr-HR" sz="2400" dirty="0" smtClean="0"/>
              <a:t>- Bogato zaobljene površine, skulpture i slike, velebnost i prostranost</a:t>
            </a:r>
          </a:p>
          <a:p>
            <a:endParaRPr lang="hr-HR" sz="2400" dirty="0"/>
          </a:p>
        </p:txBody>
      </p:sp>
      <p:sp>
        <p:nvSpPr>
          <p:cNvPr id="25" name="Rectangle 24"/>
          <p:cNvSpPr/>
          <p:nvPr/>
        </p:nvSpPr>
        <p:spPr>
          <a:xfrm>
            <a:off x="6715140" y="2285992"/>
            <a:ext cx="2428860" cy="37862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dirty="0" smtClean="0"/>
              <a:t>MODERNA ARHITEKTURA</a:t>
            </a:r>
          </a:p>
          <a:p>
            <a:r>
              <a:rPr lang="hr-HR" sz="2400" dirty="0" smtClean="0"/>
              <a:t>- </a:t>
            </a:r>
            <a:r>
              <a:rPr lang="hr-HR" sz="2400" dirty="0" smtClean="0"/>
              <a:t>Novi materijali – beton, aluminij, čelik…</a:t>
            </a:r>
          </a:p>
          <a:p>
            <a:r>
              <a:rPr lang="hr-HR" sz="2400" dirty="0" smtClean="0"/>
              <a:t>- Konstrukcija i prostor</a:t>
            </a:r>
          </a:p>
          <a:p>
            <a:r>
              <a:rPr lang="hr-HR" sz="2400" dirty="0" smtClean="0"/>
              <a:t>- Tehnologija građenja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7239000" cy="1143000"/>
          </a:xfrm>
        </p:spPr>
        <p:txBody>
          <a:bodyPr>
            <a:normAutofit/>
          </a:bodyPr>
          <a:lstStyle/>
          <a:p>
            <a:pPr algn="r"/>
            <a:r>
              <a:rPr lang="hr-HR" sz="4400" dirty="0" smtClean="0"/>
              <a:t>Radna bilježnica</a:t>
            </a:r>
            <a:endParaRPr lang="hr-HR" sz="4400" dirty="0"/>
          </a:p>
        </p:txBody>
      </p:sp>
      <p:pic>
        <p:nvPicPr>
          <p:cNvPr id="21506" name="Picture 2" descr="http://www.njuskalo.hr/image-big/knjige-5-8-razred/radna-biljeznica-pozvani-slobodu-slika-15605984.jpg"/>
          <p:cNvPicPr>
            <a:picLocks noChangeAspect="1" noChangeArrowheads="1"/>
          </p:cNvPicPr>
          <p:nvPr/>
        </p:nvPicPr>
        <p:blipFill>
          <a:blip r:embed="rId2"/>
          <a:srcRect l="3074"/>
          <a:stretch>
            <a:fillRect/>
          </a:stretch>
        </p:blipFill>
        <p:spPr bwMode="auto">
          <a:xfrm rot="21200090">
            <a:off x="775354" y="1281800"/>
            <a:ext cx="3681422" cy="5245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214942" y="1928802"/>
            <a:ext cx="3152594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sz="5400" b="1" dirty="0">
                <a:latin typeface="Candara" pitchFamily="34" charset="0"/>
              </a:rPr>
              <a:t>s</a:t>
            </a:r>
            <a:r>
              <a:rPr lang="hr-HR" sz="5400" b="1" dirty="0" smtClean="0">
                <a:latin typeface="Candara" pitchFamily="34" charset="0"/>
              </a:rPr>
              <a:t>tr. </a:t>
            </a:r>
            <a:r>
              <a:rPr lang="hr-HR" sz="5400" b="1" dirty="0" smtClean="0">
                <a:latin typeface="Candara" pitchFamily="34" charset="0"/>
              </a:rPr>
              <a:t>82 i 83</a:t>
            </a:r>
            <a:endParaRPr lang="hr-HR" sz="5400" b="1" dirty="0"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72" y="3714752"/>
            <a:ext cx="4742004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sz="5400" b="1" dirty="0" smtClean="0">
                <a:latin typeface="Candara" pitchFamily="34" charset="0"/>
              </a:rPr>
              <a:t>Domaća zadaća</a:t>
            </a:r>
          </a:p>
          <a:p>
            <a:pPr algn="ctr"/>
            <a:r>
              <a:rPr lang="hr-HR" sz="5400" b="1" dirty="0">
                <a:latin typeface="Candara" pitchFamily="34" charset="0"/>
              </a:rPr>
              <a:t>s</a:t>
            </a:r>
            <a:r>
              <a:rPr lang="hr-HR" sz="5400" b="1" dirty="0" smtClean="0">
                <a:latin typeface="Candara" pitchFamily="34" charset="0"/>
              </a:rPr>
              <a:t>tr. 84.</a:t>
            </a:r>
            <a:endParaRPr lang="hr-HR" sz="5400" b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Kada pogledamo crkve izvana onda vidimo da se one uvelike razlikuju. Različitosti među crkvama posljedica su promjena stilova gradnje kroz mnoga stoljeća.</a:t>
            </a:r>
            <a:endParaRPr lang="hr-H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Odaberite </a:t>
            </a:r>
            <a:r>
              <a:rPr lang="hr-HR" sz="4000" dirty="0" smtClean="0"/>
              <a:t>jednu fotografiju na str. 90. ili 91.</a:t>
            </a:r>
            <a:endParaRPr lang="hr-H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harepoint.zvu.hr/katedre/326/TO%20SE%20RADI%20NA%20KATEDRI%20ZA%20RADNU%20TERAPIJU/RAD%20U%20GRUP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03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3071810"/>
            <a:ext cx="4429156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6000" b="1" dirty="0" smtClean="0">
                <a:latin typeface="Adobe Arabic" pitchFamily="18" charset="-78"/>
                <a:cs typeface="Adobe Arabic" pitchFamily="18" charset="-78"/>
              </a:rPr>
              <a:t>Rad u grupama</a:t>
            </a:r>
            <a:endParaRPr lang="hr-HR" sz="6000" b="1" dirty="0"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Romanika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hr-HR" sz="4000" dirty="0" smtClean="0"/>
              <a:t>1000. – 1250. g.</a:t>
            </a:r>
          </a:p>
          <a:p>
            <a:r>
              <a:rPr lang="hr-HR" sz="4000" dirty="0" smtClean="0"/>
              <a:t>Benediktinci, hodočasnici i križari</a:t>
            </a:r>
          </a:p>
          <a:p>
            <a:r>
              <a:rPr lang="hr-HR" sz="4000" dirty="0" smtClean="0"/>
              <a:t>Arhitektura, kiparstvo, slikarstvo, primijenjena umjetnost</a:t>
            </a:r>
          </a:p>
          <a:p>
            <a:r>
              <a:rPr lang="hr-HR" sz="4000" dirty="0" smtClean="0"/>
              <a:t>Tlocrti ranokršćanskih bazilika, oblik latinskog križa sa zrakastim kapelama  </a:t>
            </a:r>
          </a:p>
          <a:p>
            <a:endParaRPr lang="hr-H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Romanika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://upload.wikimedia.org/wikipedia/commons/a/a9/Bonn_Muen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142984"/>
            <a:ext cx="5948373" cy="5452151"/>
          </a:xfrm>
          <a:prstGeom prst="rect">
            <a:avLst/>
          </a:prstGeom>
          <a:noFill/>
        </p:spPr>
      </p:pic>
      <p:pic>
        <p:nvPicPr>
          <p:cNvPr id="1028" name="Picture 4" descr="http://www.ezadar.hr/repository/image_raw/20717/large/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929066"/>
            <a:ext cx="3600450" cy="2724151"/>
          </a:xfrm>
          <a:prstGeom prst="rect">
            <a:avLst/>
          </a:prstGeom>
          <a:noFill/>
        </p:spPr>
      </p:pic>
      <p:pic>
        <p:nvPicPr>
          <p:cNvPr id="1030" name="Picture 6" descr="http://www.benediktinke-zadar.com/root_files/spomenicka_bastina/svstosij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142984"/>
            <a:ext cx="4286248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Gotika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12. – 15. stoljeće – Francuska</a:t>
            </a:r>
          </a:p>
          <a:p>
            <a:r>
              <a:rPr lang="hr-HR" sz="4000" dirty="0" smtClean="0"/>
              <a:t>Arhitektura, kiparstvo, slikarstvo</a:t>
            </a:r>
          </a:p>
          <a:p>
            <a:r>
              <a:rPr lang="hr-HR" sz="4000" dirty="0" smtClean="0"/>
              <a:t>Tlocrt – latinski križ, veći broj lađa, prošireni kor.</a:t>
            </a:r>
          </a:p>
          <a:p>
            <a:r>
              <a:rPr lang="hr-HR" sz="4000" dirty="0" smtClean="0"/>
              <a:t>Dva veća šiljasta zvonika</a:t>
            </a:r>
          </a:p>
          <a:p>
            <a:r>
              <a:rPr lang="hr-HR" sz="4000" dirty="0" smtClean="0"/>
              <a:t>Vitraji</a:t>
            </a:r>
          </a:p>
          <a:p>
            <a:endParaRPr lang="hr-H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Gotika</a:t>
            </a:r>
            <a:endParaRPr lang="hr-HR" dirty="0"/>
          </a:p>
        </p:txBody>
      </p:sp>
      <p:pic>
        <p:nvPicPr>
          <p:cNvPr id="19458" name="Picture 2" descr="http://www.foto-julius.at/wien/W35+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1365" y="214290"/>
            <a:ext cx="4812635" cy="6000792"/>
          </a:xfrm>
          <a:prstGeom prst="rect">
            <a:avLst/>
          </a:prstGeom>
          <a:noFill/>
        </p:spPr>
      </p:pic>
      <p:pic>
        <p:nvPicPr>
          <p:cNvPr id="19460" name="Picture 4" descr="http://upload.wikimedia.org/wikipedia/commons/thumb/c/c8/DuomoDiMilano.jpg/280px-DuomoDiMila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00372"/>
            <a:ext cx="3925752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Gotika</a:t>
            </a:r>
            <a:endParaRPr lang="hr-HR" dirty="0"/>
          </a:p>
        </p:txBody>
      </p:sp>
      <p:pic>
        <p:nvPicPr>
          <p:cNvPr id="21506" name="Picture 2" descr="http://www.hia.com.hr/imag-identitet/zagreb-sv-marko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7231" y="2643182"/>
            <a:ext cx="5332457" cy="4005269"/>
          </a:xfrm>
          <a:prstGeom prst="rect">
            <a:avLst/>
          </a:prstGeom>
          <a:noFill/>
        </p:spPr>
      </p:pic>
      <p:pic>
        <p:nvPicPr>
          <p:cNvPr id="21508" name="Picture 4" descr="http://bascarsija.info/slike/vazniobjekti/katedra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928802"/>
            <a:ext cx="4286260" cy="4286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54</TotalTime>
  <Words>317</Words>
  <Application>Microsoft Office PowerPoint</Application>
  <PresentationFormat>On-screen Show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Median</vt:lpstr>
      <vt:lpstr>Slide 1</vt:lpstr>
      <vt:lpstr>Slide 2</vt:lpstr>
      <vt:lpstr>Slide 3</vt:lpstr>
      <vt:lpstr>Slide 4</vt:lpstr>
      <vt:lpstr>Romanika</vt:lpstr>
      <vt:lpstr>Romanika</vt:lpstr>
      <vt:lpstr>Gotika</vt:lpstr>
      <vt:lpstr>Gotika</vt:lpstr>
      <vt:lpstr>Gotika</vt:lpstr>
      <vt:lpstr>Renesansa </vt:lpstr>
      <vt:lpstr>Renesansa </vt:lpstr>
      <vt:lpstr>Barok </vt:lpstr>
      <vt:lpstr>Barok </vt:lpstr>
      <vt:lpstr>Moderna arhitektura</vt:lpstr>
      <vt:lpstr>Moderna arhitektura</vt:lpstr>
      <vt:lpstr>Crkveno graditeljstvo – stilovi gradnje</vt:lpstr>
      <vt:lpstr>Crkveno graditeljstvo – stilovi gradnje</vt:lpstr>
      <vt:lpstr>Radna bilježnica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Nikola</dc:creator>
  <cp:lastModifiedBy>Nikola</cp:lastModifiedBy>
  <cp:revision>6</cp:revision>
  <dcterms:created xsi:type="dcterms:W3CDTF">2013-03-19T19:12:17Z</dcterms:created>
  <dcterms:modified xsi:type="dcterms:W3CDTF">2013-03-19T20:06:53Z</dcterms:modified>
</cp:coreProperties>
</file>