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1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4.xml" ContentType="application/vnd.openxmlformats-officedocument.presentationml.slide+xml"/>
  <Override PartName="/ppt/slides/slide4.xml" ContentType="application/vnd.openxmlformats-officedocument.presentationml.slide+xml"/>
  <Override PartName="/ppt/slides/slide23.xml" ContentType="application/vnd.openxmlformats-officedocument.presentationml.slide+xml"/>
  <Override PartName="/ppt/slides/slide2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8" r:id="rId3"/>
    <p:sldId id="260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83" r:id="rId12"/>
    <p:sldId id="276" r:id="rId13"/>
    <p:sldId id="277" r:id="rId14"/>
    <p:sldId id="284" r:id="rId15"/>
    <p:sldId id="278" r:id="rId16"/>
    <p:sldId id="279" r:id="rId17"/>
    <p:sldId id="285" r:id="rId18"/>
    <p:sldId id="280" r:id="rId19"/>
    <p:sldId id="286" r:id="rId20"/>
    <p:sldId id="281" r:id="rId21"/>
    <p:sldId id="282" r:id="rId22"/>
    <p:sldId id="262" r:id="rId23"/>
    <p:sldId id="263" r:id="rId24"/>
    <p:sldId id="266" r:id="rId25"/>
  </p:sldIdLst>
  <p:sldSz cx="9144000" cy="6858000" type="screen4x3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1998" y="-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Straight Connector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Straight Connector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Straight Connector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Oval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Oval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5894A-1D4A-407F-9436-8F866C443E0A}" type="datetimeFigureOut">
              <a:rPr lang="sr-Latn-CS"/>
              <a:pPr>
                <a:defRPr/>
              </a:pPr>
              <a:t>11.6.2014</a:t>
            </a:fld>
            <a:endParaRPr lang="hr-HR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011D3-7F78-4E99-8151-533DA8F7426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7031966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48EB2-C27F-4727-AB01-E69E62AE1D04}" type="datetimeFigureOut">
              <a:rPr lang="sr-Latn-CS"/>
              <a:pPr>
                <a:defRPr/>
              </a:pPr>
              <a:t>11.6.2014</a:t>
            </a:fld>
            <a:endParaRPr lang="hr-H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3694F-93BF-4F27-9F16-5387AE36ED0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67886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87CDF-3B1B-4352-8220-158525388C6D}" type="datetimeFigureOut">
              <a:rPr lang="sr-Latn-CS"/>
              <a:pPr>
                <a:defRPr/>
              </a:pPr>
              <a:t>11.6.2014</a:t>
            </a:fld>
            <a:endParaRPr lang="hr-H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2C24E-C6C1-483A-BBCA-060FA031EFB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325459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5A113C6-C277-49FE-8CE8-318E81FB05CC}" type="datetimeFigureOut">
              <a:rPr lang="sr-Latn-CS"/>
              <a:pPr>
                <a:defRPr/>
              </a:pPr>
              <a:t>11.6.2014</a:t>
            </a:fld>
            <a:endParaRPr lang="hr-HR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990EB8D-C62C-497F-B4E6-8DA93F5D619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017258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Straight Connector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Straight Connector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Straight Connector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Straight Connector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D5057-F028-4AF2-9033-D1F11B69563B}" type="datetimeFigureOut">
              <a:rPr lang="sr-Latn-CS"/>
              <a:pPr>
                <a:defRPr/>
              </a:pPr>
              <a:t>11.6.2014</a:t>
            </a:fld>
            <a:endParaRPr lang="hr-HR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39C99-A5DA-4857-AEB3-3A4CBD6E924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311937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88A45-4E79-4A89-9A40-4CFD4D5DBDD4}" type="datetimeFigureOut">
              <a:rPr lang="sr-Latn-CS"/>
              <a:pPr>
                <a:defRPr/>
              </a:pPr>
              <a:t>11.6.2014</a:t>
            </a:fld>
            <a:endParaRPr lang="hr-HR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9A615-8E02-4945-9AE3-B2641EA0380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745815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78897-24C5-4719-8766-AC79882565D7}" type="datetimeFigureOut">
              <a:rPr lang="sr-Latn-CS"/>
              <a:pPr>
                <a:defRPr/>
              </a:pPr>
              <a:t>11.6.2014</a:t>
            </a:fld>
            <a:endParaRPr lang="hr-HR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269C6-000E-4AA1-A10D-922B81E562E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581558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C467A50-4791-4DBB-876F-0F3BA70EAD8D}" type="datetimeFigureOut">
              <a:rPr lang="sr-Latn-CS"/>
              <a:pPr>
                <a:defRPr/>
              </a:pPr>
              <a:t>11.6.2014</a:t>
            </a:fld>
            <a:endParaRPr lang="hr-HR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20E34FC-E44C-45D5-82DA-C0750633361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69321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49F9A-73D2-4F6D-8CFF-DADCDAA859EC}" type="datetimeFigureOut">
              <a:rPr lang="sr-Latn-CS"/>
              <a:pPr>
                <a:defRPr/>
              </a:pPr>
              <a:t>11.6.2014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1529B-498A-4C08-BB02-F875AC04AD3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430616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Straight Connector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8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9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1" name="Oval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21C2370-E30F-48C2-B388-8C2D3E57EFF6}" type="datetimeFigureOut">
              <a:rPr lang="sr-Latn-CS"/>
              <a:pPr>
                <a:defRPr/>
              </a:pPr>
              <a:t>11.6.2014</a:t>
            </a:fld>
            <a:endParaRPr lang="hr-HR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3BBC125-F5A0-4DD0-82A6-970E60CE94E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2587146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Oval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8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0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Straight Connector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F4C1F42-BAA6-4FA4-8593-8B61AF8A04B8}" type="datetimeFigureOut">
              <a:rPr lang="sr-Latn-CS"/>
              <a:pPr>
                <a:defRPr/>
              </a:pPr>
              <a:t>11.6.2014</a:t>
            </a:fld>
            <a:endParaRPr lang="hr-HR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7EF2128-E14B-4284-8D82-C8D99C465D5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421029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852E4DAC-D90F-48F4-9D98-3D751E45F1F6}" type="datetimeFigureOut">
              <a:rPr lang="sr-Latn-CS"/>
              <a:pPr>
                <a:defRPr/>
              </a:pPr>
              <a:t>11.6.2014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32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4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3332ADA6-878E-4670-9D81-B4799C5F499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1" r:id="rId4"/>
    <p:sldLayoutId id="2147483732" r:id="rId5"/>
    <p:sldLayoutId id="2147483739" r:id="rId6"/>
    <p:sldLayoutId id="2147483733" r:id="rId7"/>
    <p:sldLayoutId id="2147483740" r:id="rId8"/>
    <p:sldLayoutId id="2147483741" r:id="rId9"/>
    <p:sldLayoutId id="2147483734" r:id="rId10"/>
    <p:sldLayoutId id="214748373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hr.wikipedia.org/wiki/1684" TargetMode="External"/><Relationship Id="rId13" Type="http://schemas.openxmlformats.org/officeDocument/2006/relationships/hyperlink" Target="http://hr.wikipedia.org/wiki/1998" TargetMode="External"/><Relationship Id="rId3" Type="http://schemas.openxmlformats.org/officeDocument/2006/relationships/hyperlink" Target="http://hr.wikipedia.org/wiki/15._stolje%C4%87e" TargetMode="External"/><Relationship Id="rId7" Type="http://schemas.openxmlformats.org/officeDocument/2006/relationships/hyperlink" Target="http://hr.wikipedia.org/wiki/Martin_Borkovi%C4%87" TargetMode="External"/><Relationship Id="rId12" Type="http://schemas.openxmlformats.org/officeDocument/2006/relationships/hyperlink" Target="http://hr.wikipedia.org/wiki/3._listopada" TargetMode="External"/><Relationship Id="rId2" Type="http://schemas.openxmlformats.org/officeDocument/2006/relationships/hyperlink" Target="http://hr.wikipedia.org/wiki/Marija_Bistric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r.wikipedia.org/wiki/Zagreba%C4%8Dka_biskupija" TargetMode="External"/><Relationship Id="rId11" Type="http://schemas.openxmlformats.org/officeDocument/2006/relationships/hyperlink" Target="http://hr.wikipedia.org/wiki/Alojzije_Stepinac" TargetMode="External"/><Relationship Id="rId5" Type="http://schemas.openxmlformats.org/officeDocument/2006/relationships/hyperlink" Target="http://hr.wikipedia.org/wiki/1650" TargetMode="External"/><Relationship Id="rId15" Type="http://schemas.openxmlformats.org/officeDocument/2006/relationships/image" Target="../media/image7.jpeg"/><Relationship Id="rId10" Type="http://schemas.openxmlformats.org/officeDocument/2006/relationships/hyperlink" Target="http://hr.wikipedia.org/wiki/Kardinal" TargetMode="External"/><Relationship Id="rId4" Type="http://schemas.openxmlformats.org/officeDocument/2006/relationships/hyperlink" Target="http://hr.wikipedia.org/wiki/Osmanlije" TargetMode="External"/><Relationship Id="rId9" Type="http://schemas.openxmlformats.org/officeDocument/2006/relationships/hyperlink" Target="http://hr.wikipedia.org/wiki/Ivan_Pavao_II." TargetMode="External"/><Relationship Id="rId14" Type="http://schemas.openxmlformats.org/officeDocument/2006/relationships/hyperlink" Target="http://hr.wikipedia.org/wiki/Datoteka:Blessed_Virgin_Mary_and_Jesus,_Marija_Bistrica.JPG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hr.wikipedia.org/wiki/Loreto" TargetMode="External"/><Relationship Id="rId13" Type="http://schemas.openxmlformats.org/officeDocument/2006/relationships/hyperlink" Target="http://hr.wikipedia.org/wiki/Franjevci" TargetMode="External"/><Relationship Id="rId3" Type="http://schemas.openxmlformats.org/officeDocument/2006/relationships/hyperlink" Target="http://hr.wikipedia.org/wiki/Rijeka" TargetMode="External"/><Relationship Id="rId7" Type="http://schemas.openxmlformats.org/officeDocument/2006/relationships/hyperlink" Target="http://hr.wikipedia.org/wiki/Nazaret" TargetMode="External"/><Relationship Id="rId12" Type="http://schemas.openxmlformats.org/officeDocument/2006/relationships/hyperlink" Target="http://hr.wikipedia.org/wiki/Marijanska_sveti%C5%A1ta" TargetMode="External"/><Relationship Id="rId17" Type="http://schemas.openxmlformats.org/officeDocument/2006/relationships/image" Target="../media/image11.jpeg"/><Relationship Id="rId2" Type="http://schemas.openxmlformats.org/officeDocument/2006/relationships/hyperlink" Target="http://hr.wikipedia.org/wiki/Crkva_Gospe_Trsatske" TargetMode="External"/><Relationship Id="rId16" Type="http://schemas.openxmlformats.org/officeDocument/2006/relationships/hyperlink" Target="http://hr.wikipedia.org/wiki/Datoteka:Gospa_Trsatska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r.wikipedia.org/wiki/1291" TargetMode="External"/><Relationship Id="rId11" Type="http://schemas.openxmlformats.org/officeDocument/2006/relationships/hyperlink" Target="http://hr.wikipedia.org/wiki/Hrvatska" TargetMode="External"/><Relationship Id="rId5" Type="http://schemas.openxmlformats.org/officeDocument/2006/relationships/hyperlink" Target="http://hr.wikipedia.org/wiki/10._svibnja" TargetMode="External"/><Relationship Id="rId15" Type="http://schemas.openxmlformats.org/officeDocument/2006/relationships/hyperlink" Target="http://hr.wikipedia.org/wiki/Ivan_Pavao_II." TargetMode="External"/><Relationship Id="rId10" Type="http://schemas.openxmlformats.org/officeDocument/2006/relationships/hyperlink" Target="http://hr.wikipedia.org/wiki/1294" TargetMode="External"/><Relationship Id="rId4" Type="http://schemas.openxmlformats.org/officeDocument/2006/relationships/hyperlink" Target="http://hr.wikipedia.org/wiki/Trsat" TargetMode="External"/><Relationship Id="rId9" Type="http://schemas.openxmlformats.org/officeDocument/2006/relationships/hyperlink" Target="http://hr.wikipedia.org/wiki/10._prosinca" TargetMode="External"/><Relationship Id="rId14" Type="http://schemas.openxmlformats.org/officeDocument/2006/relationships/hyperlink" Target="http://hr.wikipedia.org/wiki/Papa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hr.wikipedia.org/wiki/14._kolovoza" TargetMode="External"/><Relationship Id="rId3" Type="http://schemas.openxmlformats.org/officeDocument/2006/relationships/hyperlink" Target="http://hr.wikipedia.org/wiki/Dalmacija" TargetMode="External"/><Relationship Id="rId7" Type="http://schemas.openxmlformats.org/officeDocument/2006/relationships/hyperlink" Target="http://hr.wikipedia.org/wiki/Talijanski_jezik" TargetMode="External"/><Relationship Id="rId2" Type="http://schemas.openxmlformats.org/officeDocument/2006/relationships/hyperlink" Target="http://hr.wikipedia.org/wiki/Sinj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r.wikipedia.org/wiki/Turci" TargetMode="External"/><Relationship Id="rId5" Type="http://schemas.openxmlformats.org/officeDocument/2006/relationships/hyperlink" Target="http://hr.wikipedia.org/wiki/1715." TargetMode="External"/><Relationship Id="rId4" Type="http://schemas.openxmlformats.org/officeDocument/2006/relationships/hyperlink" Target="http://hr.wikipedia.org/wiki/Kolovoz" TargetMode="External"/><Relationship Id="rId9" Type="http://schemas.openxmlformats.org/officeDocument/2006/relationships/hyperlink" Target="http://hr.wikipedia.org/wiki/15._kolovoza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hr.wikipedia.org/wiki/1704" TargetMode="External"/><Relationship Id="rId2" Type="http://schemas.openxmlformats.org/officeDocument/2006/relationships/hyperlink" Target="http://hr.wikipedia.org/wiki/Aljma%C5%A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r.wikipedia.org/wiki/Domovinski_rat" TargetMode="External"/><Relationship Id="rId5" Type="http://schemas.openxmlformats.org/officeDocument/2006/relationships/hyperlink" Target="http://hr.wikipedia.org/wiki/1864" TargetMode="External"/><Relationship Id="rId4" Type="http://schemas.openxmlformats.org/officeDocument/2006/relationships/hyperlink" Target="http://hr.wikipedia.org/wiki/Velika_Gospa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hr.wikipedia.org/wiki/1878" TargetMode="External"/><Relationship Id="rId3" Type="http://schemas.openxmlformats.org/officeDocument/2006/relationships/hyperlink" Target="http://hr.wikipedia.org/wiki/10._stolje%C4%87e" TargetMode="External"/><Relationship Id="rId7" Type="http://schemas.openxmlformats.org/officeDocument/2006/relationships/hyperlink" Target="http://hr.wikipedia.org/wiki/1875" TargetMode="External"/><Relationship Id="rId2" Type="http://schemas.openxmlformats.org/officeDocument/2006/relationships/hyperlink" Target="http://hr.wikipedia.org/wiki/Soli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r.wikipedia.org/wiki/1898" TargetMode="External"/><Relationship Id="rId5" Type="http://schemas.openxmlformats.org/officeDocument/2006/relationships/hyperlink" Target="http://hr.wikipedia.org/wiki/Frane_Buli%C4%87" TargetMode="External"/><Relationship Id="rId4" Type="http://schemas.openxmlformats.org/officeDocument/2006/relationships/hyperlink" Target="http://hr.wikipedia.org/wiki/Jelena_Slavna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png"/><Relationship Id="rId7" Type="http://schemas.openxmlformats.org/officeDocument/2006/relationships/hyperlink" Target="http://hr.wikipedia.org/wiki/Datoteka:Blessed_Virgin_Mary_and_Jesus,_Marija_Bistrica.JP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hr.wikipedia.org/wiki/Srijem" TargetMode="External"/><Relationship Id="rId2" Type="http://schemas.openxmlformats.org/officeDocument/2006/relationships/hyperlink" Target="http://hr.wikipedia.org/wiki/Ila%C4%8D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r.wikipedia.org/wiki/1865" TargetMode="External"/><Relationship Id="rId5" Type="http://schemas.openxmlformats.org/officeDocument/2006/relationships/hyperlink" Target="http://hr.wikipedia.org/wiki/Josip_Juraj_Strossmayer" TargetMode="External"/><Relationship Id="rId4" Type="http://schemas.openxmlformats.org/officeDocument/2006/relationships/hyperlink" Target="http://hr.wikipedia.org/wiki/Biskup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hr.wikipedia.org/wiki/Jakov_Zebedejev_(stariji)" TargetMode="External"/><Relationship Id="rId3" Type="http://schemas.openxmlformats.org/officeDocument/2006/relationships/hyperlink" Target="http://hr.wikipedia.org/wiki/Rimokatoli%C4%8Dka_crkva" TargetMode="External"/><Relationship Id="rId7" Type="http://schemas.openxmlformats.org/officeDocument/2006/relationships/hyperlink" Target="http://hr.wikipedia.org/wiki/24._lipnja" TargetMode="External"/><Relationship Id="rId2" Type="http://schemas.openxmlformats.org/officeDocument/2006/relationships/hyperlink" Target="http://hr.wikipedia.org/wiki/Me%C4%91ugorj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r.wikipedia.org/wiki/Katoli%C4%8Danstvo" TargetMode="External"/><Relationship Id="rId5" Type="http://schemas.openxmlformats.org/officeDocument/2006/relationships/hyperlink" Target="http://hr.wikipedia.org/wiki/1981" TargetMode="External"/><Relationship Id="rId10" Type="http://schemas.openxmlformats.org/officeDocument/2006/relationships/image" Target="../media/image4.png"/><Relationship Id="rId4" Type="http://schemas.openxmlformats.org/officeDocument/2006/relationships/hyperlink" Target="http://hr.wikipedia.org/wiki/Ukazanja_u_Me%C4%91ugorju" TargetMode="External"/><Relationship Id="rId9" Type="http://schemas.openxmlformats.org/officeDocument/2006/relationships/hyperlink" Target="http://hr.wikipedia.org/wiki/Katoli%C4%8Dka_Crkva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hr.wikipedia.org/wiki/Datoteka:Crkva_Majke_Bo%C5%BEje_Remetske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38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8800" dirty="0" smtClean="0">
                <a:latin typeface="Algerian" pitchFamily="82" charset="0"/>
              </a:rPr>
              <a:t>Marija i Marijanska svetišta</a:t>
            </a:r>
            <a:endParaRPr lang="hr-HR" sz="8800" dirty="0"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/>
          <a:lstStyle/>
          <a:p>
            <a:pPr eaLnBrk="1" hangingPunct="1"/>
            <a:r>
              <a:rPr lang="hr-HR" smtClean="0"/>
              <a:t>.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229600" cy="4525962"/>
          </a:xfrm>
        </p:spPr>
        <p:txBody>
          <a:bodyPr/>
          <a:lstStyle/>
          <a:p>
            <a:pPr algn="ctr">
              <a:buFontTx/>
              <a:buNone/>
            </a:pPr>
            <a:r>
              <a:rPr lang="hr-HR" b="1" dirty="0"/>
              <a:t>* </a:t>
            </a:r>
            <a:r>
              <a:rPr lang="hr-HR" sz="2400" b="1" u="sng" dirty="0"/>
              <a:t>Još neka marijanska svetišta u Hrvatskoj</a:t>
            </a:r>
            <a:r>
              <a:rPr lang="hr-HR" sz="2400" b="1" dirty="0"/>
              <a:t>:</a:t>
            </a:r>
          </a:p>
          <a:p>
            <a:pPr algn="ctr">
              <a:buFontTx/>
              <a:buNone/>
            </a:pPr>
            <a:endParaRPr lang="hr-HR" sz="2400" b="1" dirty="0"/>
          </a:p>
          <a:p>
            <a:r>
              <a:rPr lang="hr-HR" sz="2000" b="1" dirty="0" smtClean="0"/>
              <a:t>svetište </a:t>
            </a:r>
            <a:r>
              <a:rPr lang="hr-HR" sz="2000" b="1" dirty="0"/>
              <a:t>Majke Božje Goričke</a:t>
            </a:r>
          </a:p>
          <a:p>
            <a:r>
              <a:rPr lang="hr-HR" sz="2000" b="1" dirty="0" smtClean="0"/>
              <a:t>crkva </a:t>
            </a:r>
            <a:r>
              <a:rPr lang="hr-HR" sz="2000" b="1" dirty="0"/>
              <a:t>Majke Božje Remetske</a:t>
            </a:r>
          </a:p>
          <a:p>
            <a:r>
              <a:rPr lang="hr-HR" sz="2000" b="1" dirty="0" smtClean="0"/>
              <a:t>svetište </a:t>
            </a:r>
            <a:r>
              <a:rPr lang="hr-HR" sz="2000" b="1" dirty="0"/>
              <a:t>Majke Božje od Kamenitih vrata</a:t>
            </a:r>
          </a:p>
          <a:p>
            <a:r>
              <a:rPr lang="hr-HR" sz="2000" b="1" dirty="0" smtClean="0"/>
              <a:t>svetište </a:t>
            </a:r>
            <a:r>
              <a:rPr lang="hr-HR" sz="2000" b="1" dirty="0"/>
              <a:t>Majke Božje </a:t>
            </a:r>
            <a:r>
              <a:rPr lang="hr-HR" sz="2000" b="1" dirty="0" err="1"/>
              <a:t>Molvanske</a:t>
            </a:r>
            <a:endParaRPr lang="hr-HR" sz="2000" b="1" dirty="0"/>
          </a:p>
          <a:p>
            <a:r>
              <a:rPr lang="hr-HR" sz="2000" b="1" dirty="0" smtClean="0"/>
              <a:t>svetište </a:t>
            </a:r>
            <a:r>
              <a:rPr lang="hr-HR" sz="2000" b="1" dirty="0"/>
              <a:t>Gospe Maslinske, Zadar-</a:t>
            </a:r>
            <a:r>
              <a:rPr lang="hr-HR" sz="2000" b="1" dirty="0" err="1"/>
              <a:t>Balafuža</a:t>
            </a:r>
            <a:endParaRPr lang="hr-HR" sz="2000" b="1" dirty="0"/>
          </a:p>
          <a:p>
            <a:r>
              <a:rPr lang="hr-HR" sz="2000" b="1" dirty="0" smtClean="0"/>
              <a:t>svetište </a:t>
            </a:r>
            <a:r>
              <a:rPr lang="hr-HR" sz="2000" b="1" dirty="0"/>
              <a:t>Gospe Vrpoljačke</a:t>
            </a:r>
          </a:p>
          <a:p>
            <a:r>
              <a:rPr lang="hr-HR" sz="2000" b="1" dirty="0" smtClean="0"/>
              <a:t>svetište </a:t>
            </a:r>
            <a:r>
              <a:rPr lang="hr-HR" sz="2000" b="1" dirty="0"/>
              <a:t>Majke Božje Kloštarske, Slavonski </a:t>
            </a:r>
            <a:r>
              <a:rPr lang="hr-HR" sz="2000" b="1" dirty="0" err="1"/>
              <a:t>Kobaš</a:t>
            </a:r>
            <a:endParaRPr lang="hr-HR" sz="2000" b="1" dirty="0"/>
          </a:p>
          <a:p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xmlns="" val="214433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hr-HR" sz="4800" dirty="0">
              <a:latin typeface="Algerian" pitchFamily="82" charset="0"/>
            </a:endParaRPr>
          </a:p>
        </p:txBody>
      </p:sp>
      <p:pic>
        <p:nvPicPr>
          <p:cNvPr id="5" name="Content Placeholder 4" descr="mb06_09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57200" y="2514600"/>
            <a:ext cx="3657600" cy="2743200"/>
          </a:xfrm>
        </p:spPr>
      </p:pic>
      <p:pic>
        <p:nvPicPr>
          <p:cNvPr id="6" name="Content Placeholder 5" descr="mb06_06.jpg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270375" y="2514600"/>
            <a:ext cx="3657600" cy="2743200"/>
          </a:xfrm>
        </p:spPr>
      </p:pic>
    </p:spTree>
    <p:extLst>
      <p:ext uri="{BB962C8B-B14F-4D97-AF65-F5344CB8AC3E}">
        <p14:creationId xmlns:p14="http://schemas.microsoft.com/office/powerpoint/2010/main" xmlns="" val="246950033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>
                <a:hlinkClick r:id="rId2" tooltip="Marija Bistrica"/>
              </a:rPr>
              <a:t>Marija Bistrica</a:t>
            </a:r>
            <a:endParaRPr lang="hr-HR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060575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  <a:buFont typeface="Symbol" pitchFamily="18" charset="2"/>
              <a:buNone/>
            </a:pPr>
            <a:r>
              <a:rPr lang="hr-HR" sz="2400" dirty="0" smtClean="0"/>
              <a:t>- NACIONALNO MARIJANSKO SVETIŠTE</a:t>
            </a:r>
          </a:p>
          <a:p>
            <a:pPr>
              <a:lnSpc>
                <a:spcPct val="80000"/>
              </a:lnSpc>
              <a:buFont typeface="Symbol" pitchFamily="18" charset="2"/>
              <a:buNone/>
            </a:pPr>
            <a:r>
              <a:rPr lang="hr-HR" sz="2400" dirty="0" smtClean="0"/>
              <a:t> </a:t>
            </a:r>
            <a:endParaRPr lang="hr-HR" sz="2400" dirty="0"/>
          </a:p>
          <a:p>
            <a:pPr>
              <a:lnSpc>
                <a:spcPct val="80000"/>
              </a:lnSpc>
              <a:buFont typeface="Symbol" pitchFamily="18" charset="2"/>
              <a:buNone/>
            </a:pPr>
            <a:r>
              <a:rPr lang="hr-HR" sz="2400" dirty="0"/>
              <a:t>Kip Majke Božje </a:t>
            </a:r>
            <a:r>
              <a:rPr lang="hr-HR" sz="2400" dirty="0" err="1"/>
              <a:t>Bistričke</a:t>
            </a:r>
            <a:r>
              <a:rPr lang="hr-HR" sz="2400" dirty="0"/>
              <a:t> potječe iz </a:t>
            </a:r>
            <a:r>
              <a:rPr lang="hr-HR" sz="2400" dirty="0">
                <a:hlinkClick r:id="rId3" tooltip="15. stoljeće"/>
              </a:rPr>
              <a:t>15. stoljeća</a:t>
            </a:r>
            <a:r>
              <a:rPr lang="hr-HR" sz="2400" dirty="0"/>
              <a:t> i bio je u crkvi na Vinskom Vrhu. </a:t>
            </a:r>
          </a:p>
          <a:p>
            <a:pPr>
              <a:lnSpc>
                <a:spcPct val="80000"/>
              </a:lnSpc>
              <a:buFont typeface="Symbol" pitchFamily="18" charset="2"/>
              <a:buNone/>
            </a:pPr>
            <a:r>
              <a:rPr lang="hr-HR" sz="2400" dirty="0"/>
              <a:t>Gospin </a:t>
            </a:r>
            <a:r>
              <a:rPr lang="hr-HR" sz="2400" dirty="0" smtClean="0"/>
              <a:t>kip je </a:t>
            </a:r>
            <a:r>
              <a:rPr lang="hr-HR" sz="2400" dirty="0"/>
              <a:t>zbog opasnosti od </a:t>
            </a:r>
            <a:r>
              <a:rPr lang="hr-HR" sz="2400" dirty="0" smtClean="0">
                <a:hlinkClick r:id="rId4" tooltip="Osmanlije"/>
              </a:rPr>
              <a:t>Turaka</a:t>
            </a:r>
            <a:r>
              <a:rPr lang="hr-HR" sz="2400" dirty="0" smtClean="0"/>
              <a:t> </a:t>
            </a:r>
            <a:r>
              <a:rPr lang="hr-HR" sz="2400" dirty="0"/>
              <a:t>premješten </a:t>
            </a:r>
            <a:r>
              <a:rPr lang="hr-HR" sz="2400" dirty="0" smtClean="0"/>
              <a:t>u </a:t>
            </a:r>
            <a:r>
              <a:rPr lang="hr-HR" sz="2400" dirty="0"/>
              <a:t>župnu crkvu u Mariji Bistrici, a </a:t>
            </a:r>
            <a:r>
              <a:rPr lang="hr-HR" sz="2400" dirty="0">
                <a:hlinkClick r:id="rId5" tooltip="1650"/>
              </a:rPr>
              <a:t>1650</a:t>
            </a:r>
            <a:r>
              <a:rPr lang="hr-HR" sz="2400" dirty="0"/>
              <a:t>. zazidan u jedan prozor. </a:t>
            </a:r>
          </a:p>
          <a:p>
            <a:pPr>
              <a:lnSpc>
                <a:spcPct val="80000"/>
              </a:lnSpc>
              <a:buFont typeface="Symbol" pitchFamily="18" charset="2"/>
              <a:buNone/>
            </a:pPr>
            <a:r>
              <a:rPr lang="hr-HR" sz="2400" dirty="0"/>
              <a:t>Nastojanjem </a:t>
            </a:r>
            <a:r>
              <a:rPr lang="hr-HR" sz="2400" dirty="0">
                <a:hlinkClick r:id="rId6" tooltip="Zagrebačka biskupija"/>
              </a:rPr>
              <a:t>zagrebačkog biskupa</a:t>
            </a:r>
            <a:r>
              <a:rPr lang="hr-HR" sz="2400" dirty="0"/>
              <a:t> </a:t>
            </a:r>
            <a:r>
              <a:rPr lang="hr-HR" sz="2400" dirty="0">
                <a:hlinkClick r:id="rId7" tooltip="Martin Borković"/>
              </a:rPr>
              <a:t>Martina Borkovića</a:t>
            </a:r>
            <a:r>
              <a:rPr lang="hr-HR" sz="2400" dirty="0"/>
              <a:t>, kip je pronađen </a:t>
            </a:r>
            <a:r>
              <a:rPr lang="hr-HR" sz="2400" dirty="0">
                <a:hlinkClick r:id="rId8" tooltip="1684"/>
              </a:rPr>
              <a:t>1684</a:t>
            </a:r>
            <a:r>
              <a:rPr lang="hr-HR" sz="2400" dirty="0"/>
              <a:t>. i stavljen na počasno mjesto</a:t>
            </a:r>
            <a:r>
              <a:rPr lang="hr-HR" sz="2400" dirty="0" smtClean="0"/>
              <a:t>. Od </a:t>
            </a:r>
            <a:r>
              <a:rPr lang="hr-HR" sz="2400" dirty="0"/>
              <a:t>tada počinju brojna hodočašća. </a:t>
            </a:r>
          </a:p>
          <a:p>
            <a:pPr>
              <a:lnSpc>
                <a:spcPct val="80000"/>
              </a:lnSpc>
              <a:buFont typeface="Symbol" pitchFamily="18" charset="2"/>
              <a:buNone/>
            </a:pPr>
            <a:r>
              <a:rPr lang="hr-HR" sz="2400" dirty="0"/>
              <a:t>Papa </a:t>
            </a:r>
            <a:r>
              <a:rPr lang="hr-HR" sz="2400" dirty="0">
                <a:hlinkClick r:id="rId9" tooltip="Ivan Pavao II."/>
              </a:rPr>
              <a:t>Ivan Pavao II.</a:t>
            </a:r>
            <a:r>
              <a:rPr lang="hr-HR" sz="2400" dirty="0"/>
              <a:t> proglasio je </a:t>
            </a:r>
            <a:r>
              <a:rPr lang="hr-HR" sz="2400" dirty="0">
                <a:hlinkClick r:id="rId10" tooltip="Kardinal"/>
              </a:rPr>
              <a:t>kardinala</a:t>
            </a:r>
            <a:r>
              <a:rPr lang="hr-HR" sz="2400" dirty="0"/>
              <a:t> </a:t>
            </a:r>
            <a:r>
              <a:rPr lang="hr-HR" sz="2400" dirty="0">
                <a:hlinkClick r:id="rId11" tooltip="Alojzije Stepinac"/>
              </a:rPr>
              <a:t>Alojzija Stepinca</a:t>
            </a:r>
            <a:r>
              <a:rPr lang="hr-HR" sz="2400" dirty="0"/>
              <a:t> </a:t>
            </a:r>
            <a:r>
              <a:rPr lang="hr-HR" sz="2400" dirty="0" smtClean="0"/>
              <a:t>blaženim </a:t>
            </a:r>
            <a:r>
              <a:rPr lang="hr-HR" sz="2400" dirty="0">
                <a:hlinkClick r:id="rId12" tooltip="3. listopada"/>
              </a:rPr>
              <a:t>3. listopada</a:t>
            </a:r>
            <a:r>
              <a:rPr lang="hr-HR" sz="2400" dirty="0"/>
              <a:t> </a:t>
            </a:r>
            <a:r>
              <a:rPr lang="hr-HR" sz="2400" dirty="0">
                <a:hlinkClick r:id="rId13" tooltip="1998"/>
              </a:rPr>
              <a:t>1998</a:t>
            </a:r>
            <a:r>
              <a:rPr lang="hr-HR" sz="2400" dirty="0"/>
              <a:t>. u Mariji Bistrici, kada je svetište za tu prigodu posebno uređeno i dograđeno.</a:t>
            </a:r>
          </a:p>
          <a:p>
            <a:pPr>
              <a:lnSpc>
                <a:spcPct val="80000"/>
              </a:lnSpc>
            </a:pPr>
            <a:endParaRPr lang="hr-HR" sz="2400" dirty="0"/>
          </a:p>
        </p:txBody>
      </p:sp>
      <p:pic>
        <p:nvPicPr>
          <p:cNvPr id="14340" name="Picture 4" descr="150px-Blessed_Virgin_Mary_and_Jesus%2C_Marija_Bistrica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258888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0493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47050" cy="922337"/>
          </a:xfrm>
        </p:spPr>
        <p:txBody>
          <a:bodyPr/>
          <a:lstStyle/>
          <a:p>
            <a:r>
              <a:rPr lang="hr-HR">
                <a:hlinkClick r:id="rId2" tooltip="Crkva Gospe Trsatske"/>
              </a:rPr>
              <a:t>Trsat</a:t>
            </a:r>
            <a:endParaRPr lang="hr-HR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362950" cy="4852987"/>
          </a:xfrm>
        </p:spPr>
        <p:txBody>
          <a:bodyPr/>
          <a:lstStyle/>
          <a:p>
            <a:pPr>
              <a:lnSpc>
                <a:spcPct val="80000"/>
              </a:lnSpc>
              <a:buFont typeface="Symbol" pitchFamily="18" charset="2"/>
              <a:buNone/>
            </a:pPr>
            <a:r>
              <a:rPr lang="hr-HR" sz="2200" dirty="0"/>
              <a:t>- marijansko svetište u </a:t>
            </a:r>
            <a:r>
              <a:rPr lang="hr-HR" sz="2200" dirty="0">
                <a:hlinkClick r:id="rId3" tooltip="Rijeka"/>
              </a:rPr>
              <a:t>riječkom</a:t>
            </a:r>
            <a:r>
              <a:rPr lang="hr-HR" sz="2200" dirty="0"/>
              <a:t> naselju </a:t>
            </a:r>
            <a:r>
              <a:rPr lang="hr-HR" sz="2200" dirty="0">
                <a:hlinkClick r:id="rId4" tooltip="Trsat"/>
              </a:rPr>
              <a:t>Trsat</a:t>
            </a:r>
            <a:endParaRPr lang="hr-HR" sz="2200" dirty="0"/>
          </a:p>
          <a:p>
            <a:pPr>
              <a:lnSpc>
                <a:spcPct val="80000"/>
              </a:lnSpc>
              <a:buFont typeface="Symbol" pitchFamily="18" charset="2"/>
              <a:buNone/>
            </a:pPr>
            <a:r>
              <a:rPr lang="hr-HR" sz="2200" dirty="0"/>
              <a:t>Prema narodnoj tradiciji i pisanim kronikama, na trsatsko brdo </a:t>
            </a:r>
            <a:r>
              <a:rPr lang="hr-HR" sz="2200" dirty="0">
                <a:hlinkClick r:id="rId5" tooltip="10. svibnja"/>
              </a:rPr>
              <a:t>10. svibnja</a:t>
            </a:r>
            <a:r>
              <a:rPr lang="hr-HR" sz="2200" dirty="0"/>
              <a:t> </a:t>
            </a:r>
            <a:r>
              <a:rPr lang="hr-HR" sz="2200" dirty="0">
                <a:hlinkClick r:id="rId6" tooltip="1291"/>
              </a:rPr>
              <a:t>1291</a:t>
            </a:r>
            <a:r>
              <a:rPr lang="hr-HR" sz="2200" dirty="0"/>
              <a:t>. na čudesan je način iz </a:t>
            </a:r>
            <a:r>
              <a:rPr lang="hr-HR" sz="2200" dirty="0">
                <a:hlinkClick r:id="rId7" tooltip="Nazaret"/>
              </a:rPr>
              <a:t>Nazareta</a:t>
            </a:r>
            <a:r>
              <a:rPr lang="hr-HR" sz="2200" dirty="0"/>
              <a:t> stigla rodna kuća Blažene Djevice Marije. Na tome mjestu kuća je boravila tri godine i na jednako čudesan način prešla u talijanski gradić </a:t>
            </a:r>
            <a:r>
              <a:rPr lang="hr-HR" sz="2200" dirty="0">
                <a:hlinkClick r:id="rId8" tooltip="Loreto"/>
              </a:rPr>
              <a:t>Loreto</a:t>
            </a:r>
            <a:r>
              <a:rPr lang="hr-HR" sz="2200" dirty="0"/>
              <a:t> (</a:t>
            </a:r>
            <a:r>
              <a:rPr lang="hr-HR" sz="2200" dirty="0">
                <a:hlinkClick r:id="rId9" tooltip="10. prosinca"/>
              </a:rPr>
              <a:t>10. prosinca</a:t>
            </a:r>
            <a:r>
              <a:rPr lang="hr-HR" sz="2200" dirty="0"/>
              <a:t> </a:t>
            </a:r>
            <a:r>
              <a:rPr lang="hr-HR" sz="2200" dirty="0">
                <a:hlinkClick r:id="rId10" tooltip="1294"/>
              </a:rPr>
              <a:t>1294</a:t>
            </a:r>
            <a:r>
              <a:rPr lang="hr-HR" sz="2200" dirty="0"/>
              <a:t>.) gdje se i </a:t>
            </a:r>
            <a:r>
              <a:rPr lang="hr-HR" sz="2200" dirty="0" smtClean="0"/>
              <a:t>danas </a:t>
            </a:r>
            <a:r>
              <a:rPr lang="hr-HR" sz="2200" dirty="0"/>
              <a:t>nalazi. Taj događaj se toliko dojmio ovdašnjeg naroda da su ljudi odmah počeli hodočastiti na trsatsko brdo. </a:t>
            </a:r>
          </a:p>
          <a:p>
            <a:pPr>
              <a:lnSpc>
                <a:spcPct val="80000"/>
              </a:lnSpc>
              <a:buFont typeface="Symbol" pitchFamily="18" charset="2"/>
              <a:buNone/>
            </a:pPr>
            <a:r>
              <a:rPr lang="hr-HR" sz="2200" dirty="0"/>
              <a:t>Crkva Blažene Djevice Marije na Trsatu </a:t>
            </a:r>
            <a:r>
              <a:rPr lang="hr-HR" sz="2200" dirty="0" smtClean="0"/>
              <a:t>- crkva </a:t>
            </a:r>
            <a:r>
              <a:rPr lang="hr-HR" sz="2200" i="1" dirty="0" smtClean="0"/>
              <a:t>Gospe </a:t>
            </a:r>
            <a:r>
              <a:rPr lang="hr-HR" sz="2200" i="1" dirty="0"/>
              <a:t>Trsatske</a:t>
            </a:r>
            <a:r>
              <a:rPr lang="hr-HR" sz="2200" dirty="0"/>
              <a:t> </a:t>
            </a:r>
            <a:r>
              <a:rPr lang="hr-HR" sz="2200" dirty="0" smtClean="0"/>
              <a:t>- </a:t>
            </a:r>
            <a:r>
              <a:rPr lang="hr-HR" sz="2200" dirty="0" smtClean="0"/>
              <a:t>je </a:t>
            </a:r>
            <a:r>
              <a:rPr lang="hr-HR" sz="2200" dirty="0"/>
              <a:t>najstarije </a:t>
            </a:r>
            <a:r>
              <a:rPr lang="hr-HR" sz="2200" dirty="0">
                <a:hlinkClick r:id="rId11" tooltip="Hrvatska"/>
              </a:rPr>
              <a:t>hrvatsko</a:t>
            </a:r>
            <a:r>
              <a:rPr lang="hr-HR" sz="2200" dirty="0"/>
              <a:t> </a:t>
            </a:r>
            <a:r>
              <a:rPr lang="hr-HR" sz="2200" dirty="0">
                <a:hlinkClick r:id="rId12" tooltip="Marijanska svetišta"/>
              </a:rPr>
              <a:t>marijansko svetište</a:t>
            </a:r>
            <a:r>
              <a:rPr lang="hr-HR" sz="2200" dirty="0"/>
              <a:t> i odredište mnogih hodočasnika iz zemlje i inozemstva. U njoj se nalazi čudotvorna </a:t>
            </a:r>
            <a:r>
              <a:rPr lang="hr-HR" sz="2200" dirty="0">
                <a:hlinkClick r:id="rId2" tooltip="Crkva Gospe Trsatske"/>
              </a:rPr>
              <a:t>Marijina slika</a:t>
            </a:r>
            <a:r>
              <a:rPr lang="hr-HR" sz="2200" dirty="0"/>
              <a:t>. </a:t>
            </a:r>
          </a:p>
          <a:p>
            <a:pPr>
              <a:lnSpc>
                <a:spcPct val="80000"/>
              </a:lnSpc>
              <a:buFont typeface="Symbol" pitchFamily="18" charset="2"/>
              <a:buNone/>
            </a:pPr>
            <a:r>
              <a:rPr lang="hr-HR" sz="2200" dirty="0"/>
              <a:t>Također u sklopu </a:t>
            </a:r>
            <a:r>
              <a:rPr lang="hr-HR" sz="2200" dirty="0">
                <a:hlinkClick r:id="rId13" tooltip="Franjevci"/>
              </a:rPr>
              <a:t>franjevačkog</a:t>
            </a:r>
            <a:r>
              <a:rPr lang="hr-HR" sz="2200" dirty="0"/>
              <a:t> samostana je i </a:t>
            </a:r>
            <a:r>
              <a:rPr lang="hr-HR" sz="2200" dirty="0">
                <a:hlinkClick r:id="rId2" tooltip="Crkva Gospe Trsatske"/>
              </a:rPr>
              <a:t>kapela Zavjetnih darova</a:t>
            </a:r>
            <a:r>
              <a:rPr lang="hr-HR" sz="2200" dirty="0"/>
              <a:t>, dok se ispred crkve nalazi kip </a:t>
            </a:r>
            <a:r>
              <a:rPr lang="hr-HR" sz="2200" dirty="0">
                <a:hlinkClick r:id="rId14" tooltip="Papa"/>
              </a:rPr>
              <a:t>pape</a:t>
            </a:r>
            <a:r>
              <a:rPr lang="hr-HR" sz="2200" dirty="0"/>
              <a:t> </a:t>
            </a:r>
            <a:r>
              <a:rPr lang="hr-HR" sz="2200" dirty="0">
                <a:hlinkClick r:id="rId15" tooltip="Ivan Pavao II."/>
              </a:rPr>
              <a:t>Ivana Pavla II.</a:t>
            </a:r>
            <a:r>
              <a:rPr lang="hr-HR" sz="2200" dirty="0"/>
              <a:t>, </a:t>
            </a:r>
            <a:r>
              <a:rPr lang="hr-HR" sz="2200" dirty="0">
                <a:hlinkClick r:id="rId2" tooltip="Crkva Gospe Trsatske"/>
              </a:rPr>
              <a:t>"Trsatski hodočasnik"</a:t>
            </a:r>
            <a:r>
              <a:rPr lang="hr-HR" sz="2200" dirty="0"/>
              <a:t> podignut povodom njegovog </a:t>
            </a:r>
            <a:r>
              <a:rPr lang="hr-HR" sz="2200" dirty="0" smtClean="0"/>
              <a:t>stot</a:t>
            </a:r>
            <a:r>
              <a:rPr lang="hr-HR" sz="2200" dirty="0" smtClean="0"/>
              <a:t>og </a:t>
            </a:r>
            <a:r>
              <a:rPr lang="hr-HR" sz="2200" dirty="0"/>
              <a:t>svjetskog hodočašća kada je tom prilikom posjetio </a:t>
            </a:r>
            <a:r>
              <a:rPr lang="hr-HR" sz="2200" dirty="0">
                <a:hlinkClick r:id="rId3" tooltip="Rijeka"/>
              </a:rPr>
              <a:t>Rijeku</a:t>
            </a:r>
            <a:r>
              <a:rPr lang="hr-HR" sz="2200" dirty="0"/>
              <a:t>, Trsat i mnoge hrvatske gradove i svetišta.</a:t>
            </a:r>
          </a:p>
          <a:p>
            <a:pPr>
              <a:lnSpc>
                <a:spcPct val="80000"/>
              </a:lnSpc>
            </a:pPr>
            <a:endParaRPr lang="hr-HR" sz="2200" dirty="0"/>
          </a:p>
        </p:txBody>
      </p:sp>
      <p:pic>
        <p:nvPicPr>
          <p:cNvPr id="15364" name="Picture 4" descr="230px-Gospa_Trsatska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88913"/>
            <a:ext cx="219075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3205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sz="4400" dirty="0" smtClean="0">
                <a:latin typeface="Algerian" pitchFamily="82" charset="0"/>
              </a:rPr>
              <a:t>Trsat</a:t>
            </a:r>
            <a:endParaRPr lang="hr-HR" sz="4400" dirty="0">
              <a:latin typeface="Algerian" pitchFamily="82" charset="0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endParaRPr lang="hr-HR" smtClean="0"/>
          </a:p>
        </p:txBody>
      </p:sp>
      <p:pic>
        <p:nvPicPr>
          <p:cNvPr id="4098" name="Picture 2" descr="C:\Documents and Settings\Ines\Desktop\Vjeronauk\marija\trs06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" y="1643063"/>
            <a:ext cx="3500438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C:\Documents and Settings\Ines\Desktop\Vjeronauk\marija\62pwbc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88" y="1643063"/>
            <a:ext cx="47625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3018928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>
                <a:hlinkClick r:id="rId2" tooltip="Sinj"/>
              </a:rPr>
              <a:t>Sinj</a:t>
            </a:r>
            <a:endParaRPr lang="hr-HR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268413"/>
            <a:ext cx="8229600" cy="4525962"/>
          </a:xfrm>
        </p:spPr>
        <p:txBody>
          <a:bodyPr/>
          <a:lstStyle/>
          <a:p>
            <a:pPr>
              <a:lnSpc>
                <a:spcPct val="80000"/>
              </a:lnSpc>
              <a:buFont typeface="Symbol" pitchFamily="18" charset="2"/>
              <a:buNone/>
            </a:pPr>
            <a:r>
              <a:rPr lang="hr-HR" sz="2200"/>
              <a:t>- najveće marijansko svetište u </a:t>
            </a:r>
            <a:r>
              <a:rPr lang="hr-HR" sz="2200">
                <a:hlinkClick r:id="rId3" tooltip="Dalmacija"/>
              </a:rPr>
              <a:t>Dalmaciji</a:t>
            </a:r>
            <a:endParaRPr lang="hr-HR" sz="2200"/>
          </a:p>
          <a:p>
            <a:pPr>
              <a:lnSpc>
                <a:spcPct val="80000"/>
              </a:lnSpc>
              <a:buFont typeface="Symbol" pitchFamily="18" charset="2"/>
              <a:buNone/>
            </a:pPr>
            <a:r>
              <a:rPr lang="hr-HR" sz="2200"/>
              <a:t>U </a:t>
            </a:r>
            <a:r>
              <a:rPr lang="hr-HR" sz="2200">
                <a:hlinkClick r:id="rId4" tooltip="Kolovoz"/>
              </a:rPr>
              <a:t>kolovozu</a:t>
            </a:r>
            <a:r>
              <a:rPr lang="hr-HR" sz="2200"/>
              <a:t> </a:t>
            </a:r>
            <a:r>
              <a:rPr lang="hr-HR" sz="2200">
                <a:hlinkClick r:id="rId5" tooltip="1715."/>
              </a:rPr>
              <a:t>1715.</a:t>
            </a:r>
            <a:r>
              <a:rPr lang="hr-HR" sz="2200"/>
              <a:t> godine </a:t>
            </a:r>
            <a:r>
              <a:rPr lang="hr-HR" sz="2200">
                <a:hlinkClick r:id="rId6" tooltip="Turci"/>
              </a:rPr>
              <a:t>Turci</a:t>
            </a:r>
            <a:r>
              <a:rPr lang="hr-HR" sz="2200"/>
              <a:t> pokušavaju ponovno zavladati Sinjem te ga drže pod dugotrajnom opsadom. O događajima iz tog vremena postoji svjedočanstvo u pisanom obliku na </a:t>
            </a:r>
            <a:r>
              <a:rPr lang="hr-HR" sz="2200">
                <a:hlinkClick r:id="rId7" tooltip="Talijanski jezik"/>
              </a:rPr>
              <a:t>talijanskom jeziku</a:t>
            </a:r>
            <a:r>
              <a:rPr lang="hr-HR" sz="2200"/>
              <a:t>, tzv. "Dnevnik opsade Sinja". Prema njemu, tog kolovoza 1715. godine, hrabri puk Sinja i Cetinske krajine ispisao je najslavnije stranice svoje povijesti. Nakon teške opsade, u noći između </a:t>
            </a:r>
            <a:r>
              <a:rPr lang="hr-HR" sz="2200">
                <a:hlinkClick r:id="rId8" tooltip="14. kolovoza"/>
              </a:rPr>
              <a:t>14.</a:t>
            </a:r>
            <a:r>
              <a:rPr lang="hr-HR" sz="2200"/>
              <a:t> i </a:t>
            </a:r>
            <a:r>
              <a:rPr lang="hr-HR" sz="2200">
                <a:hlinkClick r:id="rId9" tooltip="15. kolovoza"/>
              </a:rPr>
              <a:t>15. kolovoza</a:t>
            </a:r>
            <a:r>
              <a:rPr lang="hr-HR" sz="2200"/>
              <a:t>, Turci su odustali te su bijegom u Livno potražili sigurnost. Za sobom su ostavili oko 10.000 poginulih i golem ratni plijen. Od samog su početka puk Sinja i njegovi branitelji tu pobjedu pripisivali čudotvornom zagovoru Gospe Sinjske, čija je slika svo vrijeme opsade bila u tvrđavi, kamo je bila prenesena iz franjevačkog samostana podno grada da je Turci ne oskvrnu. U zahvalu na pomoći providur je Balbi s časnicima odmah skupio 80 zlatnika koje su poslali u Veneciju da se skuje zlatna kruna i križ i da se okruni Gospin lik. Pri dnu krune urezao je u dva reda riječi :</a:t>
            </a:r>
            <a:r>
              <a:rPr lang="hr-HR" sz="2200" i="1"/>
              <a:t>In perpetuum coronata triumphat-Anno MDCCXV (Zauvijek okrunjena slavi slavlje - godine 1715.)</a:t>
            </a:r>
            <a:r>
              <a:rPr lang="hr-HR" sz="22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30796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>
                <a:hlinkClick r:id="rId2" tooltip="Aljmaš"/>
              </a:rPr>
              <a:t>Aljmaš</a:t>
            </a:r>
            <a:endParaRPr lang="hr-HR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Symbol" pitchFamily="18" charset="2"/>
              <a:buNone/>
            </a:pPr>
            <a:r>
              <a:rPr lang="hr-HR" sz="2400" dirty="0"/>
              <a:t>- marijansko svetište još od </a:t>
            </a:r>
            <a:r>
              <a:rPr lang="hr-HR" sz="2400" dirty="0">
                <a:hlinkClick r:id="rId3" tooltip="1704"/>
              </a:rPr>
              <a:t>1704</a:t>
            </a:r>
            <a:r>
              <a:rPr lang="hr-HR" sz="2400" dirty="0"/>
              <a:t>. godine</a:t>
            </a:r>
          </a:p>
          <a:p>
            <a:pPr>
              <a:lnSpc>
                <a:spcPct val="90000"/>
              </a:lnSpc>
              <a:buFont typeface="Symbol" pitchFamily="18" charset="2"/>
              <a:buNone/>
            </a:pPr>
            <a:r>
              <a:rPr lang="hr-HR" sz="2400" dirty="0"/>
              <a:t> Na blagdan </a:t>
            </a:r>
            <a:r>
              <a:rPr lang="hr-HR" sz="2400" dirty="0">
                <a:hlinkClick r:id="rId4" tooltip="Velika Gospa"/>
              </a:rPr>
              <a:t>Velike Gospe</a:t>
            </a:r>
            <a:r>
              <a:rPr lang="hr-HR" sz="2400" dirty="0"/>
              <a:t> ovdje hodočasti velik broj vjernika i turista - godišnje i do 100 000. Crkva Gospe od Utočišta, s kipom Majke Božje, izgrađena je </a:t>
            </a:r>
            <a:r>
              <a:rPr lang="hr-HR" sz="2400" dirty="0">
                <a:hlinkClick r:id="rId5" tooltip="1864"/>
              </a:rPr>
              <a:t>1864</a:t>
            </a:r>
            <a:r>
              <a:rPr lang="hr-HR" sz="2400" dirty="0"/>
              <a:t>. godine, no ona je sravnjena do temelja u </a:t>
            </a:r>
            <a:r>
              <a:rPr lang="hr-HR" sz="2400" dirty="0">
                <a:hlinkClick r:id="rId6" tooltip="Domovinski rat"/>
              </a:rPr>
              <a:t>Domovinskom ratu</a:t>
            </a:r>
            <a:r>
              <a:rPr lang="hr-HR" sz="2400" dirty="0"/>
              <a:t>. Na mjestu stare izgrađena je nova </a:t>
            </a:r>
            <a:r>
              <a:rPr lang="hr-HR" sz="2400" dirty="0" smtClean="0"/>
              <a:t>crkva </a:t>
            </a:r>
            <a:r>
              <a:rPr lang="hr-HR" sz="2400" dirty="0"/>
              <a:t>kao moderno arhitektonsko zdanje.</a:t>
            </a:r>
          </a:p>
          <a:p>
            <a:pPr>
              <a:lnSpc>
                <a:spcPct val="90000"/>
              </a:lnSpc>
              <a:buFontTx/>
              <a:buNone/>
            </a:pP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xmlns="" val="9665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sz="4800" dirty="0" smtClean="0">
                <a:latin typeface="Algerian" pitchFamily="82" charset="0"/>
              </a:rPr>
              <a:t>Aljmaš</a:t>
            </a:r>
            <a:endParaRPr lang="hr-HR" sz="4800" dirty="0">
              <a:latin typeface="Algerian" pitchFamily="82" charset="0"/>
            </a:endParaRPr>
          </a:p>
        </p:txBody>
      </p:sp>
      <p:pic>
        <p:nvPicPr>
          <p:cNvPr id="4" name="Content Placeholder 3" descr="aljmaš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071563" y="2608263"/>
            <a:ext cx="6238875" cy="2857500"/>
          </a:xfrm>
        </p:spPr>
      </p:pic>
    </p:spTree>
    <p:extLst>
      <p:ext uri="{BB962C8B-B14F-4D97-AF65-F5344CB8AC3E}">
        <p14:creationId xmlns:p14="http://schemas.microsoft.com/office/powerpoint/2010/main" xmlns="" val="2368906551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>
                <a:hlinkClick r:id="rId2" tooltip="Solin"/>
              </a:rPr>
              <a:t>Solin</a:t>
            </a:r>
            <a:endParaRPr lang="hr-HR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8569325" cy="5183187"/>
          </a:xfrm>
        </p:spPr>
        <p:txBody>
          <a:bodyPr/>
          <a:lstStyle/>
          <a:p>
            <a:pPr>
              <a:buFont typeface="Symbol" pitchFamily="18" charset="2"/>
              <a:buNone/>
            </a:pPr>
            <a:r>
              <a:rPr lang="hr-HR" sz="2400" dirty="0"/>
              <a:t>- marijansko svetište Gospe od Otoka</a:t>
            </a:r>
          </a:p>
          <a:p>
            <a:pPr>
              <a:buFont typeface="Symbol" pitchFamily="18" charset="2"/>
              <a:buNone/>
            </a:pPr>
            <a:r>
              <a:rPr lang="hr-HR" sz="2400" dirty="0"/>
              <a:t>Već u </a:t>
            </a:r>
            <a:r>
              <a:rPr lang="hr-HR" sz="2400" dirty="0">
                <a:hlinkClick r:id="rId3" tooltip="10. stoljeće"/>
              </a:rPr>
              <a:t>10. stoljeću</a:t>
            </a:r>
            <a:r>
              <a:rPr lang="hr-HR" sz="2400" dirty="0"/>
              <a:t> na tom mjestu bile su dvije crkve: Blažene Djevice Marije i </a:t>
            </a:r>
            <a:r>
              <a:rPr lang="hr-HR" sz="2400" dirty="0" smtClean="0"/>
              <a:t>Sv</a:t>
            </a:r>
            <a:r>
              <a:rPr lang="hr-HR" sz="2400" dirty="0"/>
              <a:t>. Stjepana, koje je dala sagraditi hrvatska kraljica </a:t>
            </a:r>
            <a:r>
              <a:rPr lang="hr-HR" sz="2400" dirty="0">
                <a:hlinkClick r:id="rId4" tooltip="Jelena Slavna"/>
              </a:rPr>
              <a:t>Jelena Slavna</a:t>
            </a:r>
            <a:r>
              <a:rPr lang="hr-HR" sz="2400" dirty="0"/>
              <a:t>. Splitski kroničar Toma Arhiđakon napisao je kako su se u predvorju crkve </a:t>
            </a:r>
            <a:r>
              <a:rPr lang="hr-HR" sz="2400" dirty="0" smtClean="0"/>
              <a:t>Sv</a:t>
            </a:r>
            <a:r>
              <a:rPr lang="hr-HR" sz="2400" dirty="0"/>
              <a:t>. Stjepana pokapali hrvatski kraljevi.</a:t>
            </a:r>
          </a:p>
          <a:p>
            <a:pPr>
              <a:buFont typeface="Symbol" pitchFamily="18" charset="2"/>
              <a:buNone/>
            </a:pPr>
            <a:r>
              <a:rPr lang="hr-HR" sz="2400" dirty="0"/>
              <a:t>Don </a:t>
            </a:r>
            <a:r>
              <a:rPr lang="hr-HR" sz="2400" dirty="0" err="1">
                <a:hlinkClick r:id="rId5" tooltip="Frane Bulić"/>
              </a:rPr>
              <a:t>Frane</a:t>
            </a:r>
            <a:r>
              <a:rPr lang="hr-HR" sz="2400" dirty="0">
                <a:hlinkClick r:id="rId5" tooltip="Frane Bulić"/>
              </a:rPr>
              <a:t> Bulić</a:t>
            </a:r>
            <a:r>
              <a:rPr lang="hr-HR" sz="2400" dirty="0"/>
              <a:t> našao je nadgrobni natpis kraljice Jelene </a:t>
            </a:r>
            <a:r>
              <a:rPr lang="hr-HR" sz="2400" dirty="0" smtClean="0"/>
              <a:t>iz </a:t>
            </a:r>
            <a:r>
              <a:rPr lang="hr-HR" sz="2400" dirty="0" smtClean="0">
                <a:hlinkClick r:id="rId6" tooltip="1898"/>
              </a:rPr>
              <a:t>1898</a:t>
            </a:r>
            <a:r>
              <a:rPr lang="hr-HR" sz="2400" dirty="0"/>
              <a:t>. godine. Poslije odlaska </a:t>
            </a:r>
            <a:r>
              <a:rPr lang="hr-HR" sz="2400" dirty="0" smtClean="0"/>
              <a:t>Turaka </a:t>
            </a:r>
            <a:r>
              <a:rPr lang="hr-HR" sz="2400" dirty="0"/>
              <a:t>sagrađena je crkva Gospe od Otoka. </a:t>
            </a:r>
            <a:r>
              <a:rPr lang="hr-HR" sz="2400" dirty="0" smtClean="0"/>
              <a:t>Izgorjela </a:t>
            </a:r>
            <a:r>
              <a:rPr lang="hr-HR" sz="2400" dirty="0"/>
              <a:t>je </a:t>
            </a:r>
            <a:r>
              <a:rPr lang="hr-HR" sz="2400" dirty="0">
                <a:hlinkClick r:id="rId7" tooltip="1875"/>
              </a:rPr>
              <a:t>1875</a:t>
            </a:r>
            <a:r>
              <a:rPr lang="hr-HR" sz="2400" dirty="0"/>
              <a:t>., a sadašnja je sagrađena </a:t>
            </a:r>
            <a:r>
              <a:rPr lang="hr-HR" sz="2400" dirty="0">
                <a:hlinkClick r:id="rId8" tooltip="1878"/>
              </a:rPr>
              <a:t>1878</a:t>
            </a:r>
            <a:r>
              <a:rPr lang="hr-HR" sz="2400" dirty="0"/>
              <a:t>. godine.</a:t>
            </a:r>
          </a:p>
        </p:txBody>
      </p:sp>
    </p:spTree>
    <p:extLst>
      <p:ext uri="{BB962C8B-B14F-4D97-AF65-F5344CB8AC3E}">
        <p14:creationId xmlns:p14="http://schemas.microsoft.com/office/powerpoint/2010/main" xmlns="" val="182157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357188"/>
            <a:ext cx="775335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sz="5400" dirty="0" smtClean="0">
                <a:latin typeface="Algerian" pitchFamily="82" charset="0"/>
              </a:rPr>
              <a:t>Solin</a:t>
            </a:r>
            <a:endParaRPr lang="hr-HR" sz="5400" dirty="0">
              <a:latin typeface="Algerian" pitchFamily="82" charset="0"/>
            </a:endParaRPr>
          </a:p>
        </p:txBody>
      </p:sp>
      <p:pic>
        <p:nvPicPr>
          <p:cNvPr id="5" name="Content Placeholder 4" descr="solin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57200" y="3048000"/>
            <a:ext cx="3657600" cy="1676400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270375" y="1600200"/>
            <a:ext cx="3657600" cy="4572000"/>
          </a:xfrm>
        </p:spPr>
        <p:txBody>
          <a:bodyPr/>
          <a:lstStyle/>
          <a:p>
            <a:pPr eaLnBrk="1" hangingPunct="1"/>
            <a:r>
              <a:rPr lang="hr-HR" sz="3200" smtClean="0">
                <a:latin typeface="Times New Roman" pitchFamily="18" charset="0"/>
                <a:cs typeface="Times New Roman" pitchFamily="18" charset="0"/>
              </a:rPr>
              <a:t>U Solinu, najvećem središtu rimske i starokršćanske civilizacije u Hrvata, nalazi se marijansko svetište Gospe od Otoka.</a:t>
            </a:r>
            <a:r>
              <a:rPr lang="hr-HR" sz="3200" smtClean="0"/>
              <a:t/>
            </a:r>
            <a:br>
              <a:rPr lang="hr-HR" sz="3200" smtClean="0"/>
            </a:br>
            <a:endParaRPr lang="hr-HR" sz="3200" smtClean="0"/>
          </a:p>
        </p:txBody>
      </p:sp>
    </p:spTree>
    <p:extLst>
      <p:ext uri="{BB962C8B-B14F-4D97-AF65-F5344CB8AC3E}">
        <p14:creationId xmlns:p14="http://schemas.microsoft.com/office/powerpoint/2010/main" xmlns="" val="756091734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92375"/>
            <a:ext cx="6192838" cy="1223963"/>
          </a:xfrm>
        </p:spPr>
        <p:txBody>
          <a:bodyPr/>
          <a:lstStyle/>
          <a:p>
            <a:r>
              <a:rPr lang="hr-HR" b="1" u="sng" dirty="0" smtClean="0"/>
              <a:t> </a:t>
            </a:r>
            <a:r>
              <a:rPr lang="hr-HR" b="1" u="sng" dirty="0"/>
              <a:t>Marijanska svetišta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775" y="69215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860800"/>
            <a:ext cx="1865312" cy="26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4941888"/>
            <a:ext cx="286702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868863"/>
            <a:ext cx="219075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2675" y="404813"/>
            <a:ext cx="2233613" cy="34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150px-Blessed_Virgin_Mary_and_Jesus%2C_Marija_Bistrica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260350"/>
            <a:ext cx="118586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77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>
                <a:hlinkClick r:id="rId2" tooltip="Ilača"/>
              </a:rPr>
              <a:t>Ilača</a:t>
            </a:r>
            <a:endParaRPr lang="hr-HR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Symbol" pitchFamily="18" charset="2"/>
              <a:buNone/>
            </a:pPr>
            <a:r>
              <a:rPr lang="hr-HR" sz="2000" dirty="0"/>
              <a:t>- marijansko svetište Gospe "na </a:t>
            </a:r>
            <a:r>
              <a:rPr lang="hr-HR" sz="2000" dirty="0" smtClean="0"/>
              <a:t>vodici</a:t>
            </a:r>
            <a:r>
              <a:rPr lang="hr-HR" sz="2000" dirty="0"/>
              <a:t>" u </a:t>
            </a:r>
            <a:r>
              <a:rPr lang="hr-HR" sz="2000" dirty="0">
                <a:hlinkClick r:id="rId3" tooltip="Srijem"/>
              </a:rPr>
              <a:t>Srijemu</a:t>
            </a:r>
            <a:r>
              <a:rPr lang="hr-HR" sz="2000" dirty="0"/>
              <a:t>, čije štovanje je odobrio </a:t>
            </a:r>
            <a:r>
              <a:rPr lang="hr-HR" sz="2000" dirty="0">
                <a:hlinkClick r:id="rId4" tooltip="Biskup"/>
              </a:rPr>
              <a:t>biskup</a:t>
            </a:r>
            <a:r>
              <a:rPr lang="hr-HR" sz="2000" dirty="0"/>
              <a:t> </a:t>
            </a:r>
            <a:r>
              <a:rPr lang="hr-HR" sz="2000" dirty="0">
                <a:hlinkClick r:id="rId5" tooltip="Josip Juraj Strossmayer"/>
              </a:rPr>
              <a:t>Strossmayer</a:t>
            </a:r>
            <a:r>
              <a:rPr lang="hr-HR" sz="2000" dirty="0"/>
              <a:t>. </a:t>
            </a:r>
          </a:p>
          <a:p>
            <a:pPr>
              <a:buFont typeface="Symbol" pitchFamily="18" charset="2"/>
              <a:buNone/>
            </a:pPr>
            <a:r>
              <a:rPr lang="hr-HR" sz="2000" dirty="0"/>
              <a:t>Prema priči, </a:t>
            </a:r>
            <a:r>
              <a:rPr lang="hr-HR" sz="2000" dirty="0">
                <a:hlinkClick r:id="rId6" tooltip="1865"/>
              </a:rPr>
              <a:t>1865</a:t>
            </a:r>
            <a:r>
              <a:rPr lang="hr-HR" sz="2000" dirty="0"/>
              <a:t>. godine pojavio se izvor. Jedan mještanin želio ga je koristiti za napajanje stoke. Te </a:t>
            </a:r>
            <a:r>
              <a:rPr lang="hr-HR" sz="2000" dirty="0" smtClean="0"/>
              <a:t>večeri </a:t>
            </a:r>
            <a:r>
              <a:rPr lang="hr-HR" sz="2000" dirty="0"/>
              <a:t>Djevica Marija </a:t>
            </a:r>
            <a:r>
              <a:rPr lang="hr-HR" sz="2000" dirty="0" smtClean="0"/>
              <a:t>se, </a:t>
            </a:r>
            <a:r>
              <a:rPr lang="hr-HR" sz="2000" dirty="0"/>
              <a:t>prema </a:t>
            </a:r>
            <a:r>
              <a:rPr lang="hr-HR" sz="2000" dirty="0" smtClean="0"/>
              <a:t>priči, </a:t>
            </a:r>
            <a:r>
              <a:rPr lang="hr-HR" sz="2000" dirty="0"/>
              <a:t>ukazala jednom drugom mještaninu i </a:t>
            </a:r>
            <a:r>
              <a:rPr lang="hr-HR" sz="2000" dirty="0" smtClean="0"/>
              <a:t>poručila </a:t>
            </a:r>
            <a:r>
              <a:rPr lang="hr-HR" sz="2000" dirty="0"/>
              <a:t>da je izvor namijenjen </a:t>
            </a:r>
            <a:r>
              <a:rPr lang="hr-HR" sz="2000" dirty="0" smtClean="0"/>
              <a:t>ljudima </a:t>
            </a:r>
            <a:r>
              <a:rPr lang="hr-HR" sz="2000" dirty="0"/>
              <a:t>da piju vodu i ozdravljaju. Kasnije je na tom mjestu sagrađena kapelica i zabilježena su čudesna ozdravljenja.</a:t>
            </a:r>
          </a:p>
        </p:txBody>
      </p:sp>
    </p:spTree>
    <p:extLst>
      <p:ext uri="{BB962C8B-B14F-4D97-AF65-F5344CB8AC3E}">
        <p14:creationId xmlns:p14="http://schemas.microsoft.com/office/powerpoint/2010/main" xmlns="" val="70643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333375"/>
            <a:ext cx="6059487" cy="1282700"/>
          </a:xfrm>
        </p:spPr>
        <p:txBody>
          <a:bodyPr/>
          <a:lstStyle/>
          <a:p>
            <a:r>
              <a:rPr lang="hr-HR">
                <a:hlinkClick r:id="rId2" tooltip="Međugorje"/>
              </a:rPr>
              <a:t>Međugorje</a:t>
            </a:r>
            <a:endParaRPr lang="hr-HR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7269" y="1700808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  <a:buFont typeface="Symbol" pitchFamily="18" charset="2"/>
              <a:buNone/>
            </a:pPr>
            <a:r>
              <a:rPr lang="hr-HR" sz="2400" dirty="0"/>
              <a:t>-Bosna i Hercegovina</a:t>
            </a:r>
          </a:p>
          <a:p>
            <a:pPr>
              <a:lnSpc>
                <a:spcPct val="90000"/>
              </a:lnSpc>
              <a:buFont typeface="Symbol" pitchFamily="18" charset="2"/>
              <a:buNone/>
            </a:pPr>
            <a:r>
              <a:rPr lang="hr-HR" sz="2400" dirty="0"/>
              <a:t>Jedno je od najpoznatijih </a:t>
            </a:r>
            <a:r>
              <a:rPr lang="hr-HR" sz="2400" dirty="0">
                <a:hlinkClick r:id="rId3" tooltip="Rimokatolička crkva"/>
              </a:rPr>
              <a:t>rimokatoličkih</a:t>
            </a:r>
            <a:r>
              <a:rPr lang="hr-HR" sz="2400" dirty="0"/>
              <a:t> svetišta na svijetu. </a:t>
            </a:r>
          </a:p>
          <a:p>
            <a:pPr>
              <a:lnSpc>
                <a:spcPct val="90000"/>
              </a:lnSpc>
              <a:buFont typeface="Symbol" pitchFamily="18" charset="2"/>
              <a:buNone/>
            </a:pPr>
            <a:r>
              <a:rPr lang="hr-HR" sz="2400" dirty="0"/>
              <a:t>Postalo je poznato kroz </a:t>
            </a:r>
            <a:r>
              <a:rPr lang="hr-HR" sz="2400" dirty="0">
                <a:hlinkClick r:id="rId4" tooltip="Ukazanja u Međugorju"/>
              </a:rPr>
              <a:t>ukazanja Djevice Marije</a:t>
            </a:r>
            <a:r>
              <a:rPr lang="hr-HR" sz="2400" dirty="0"/>
              <a:t>, koja se kao fenomen počela javljati </a:t>
            </a:r>
            <a:r>
              <a:rPr lang="hr-HR" sz="2400" dirty="0">
                <a:hlinkClick r:id="rId5" tooltip="1981"/>
              </a:rPr>
              <a:t>1981</a:t>
            </a:r>
            <a:r>
              <a:rPr lang="hr-HR" sz="2400" dirty="0"/>
              <a:t>. godine, nakon čega se počeo razvijati vjerski turizam, koje godišnje obiđe oko milijun </a:t>
            </a:r>
            <a:r>
              <a:rPr lang="hr-HR" sz="2400" dirty="0">
                <a:hlinkClick r:id="rId6" tooltip="Katoličanstvo"/>
              </a:rPr>
              <a:t>katolika</a:t>
            </a:r>
            <a:r>
              <a:rPr lang="hr-HR" sz="2400" dirty="0"/>
              <a:t> iz cijelog svijeta. Prvi put </a:t>
            </a:r>
            <a:r>
              <a:rPr lang="hr-HR" sz="2400" dirty="0">
                <a:hlinkClick r:id="rId7" tooltip="24. lipnja"/>
              </a:rPr>
              <a:t>24. lipnja</a:t>
            </a:r>
            <a:r>
              <a:rPr lang="hr-HR" sz="2400" dirty="0"/>
              <a:t> </a:t>
            </a:r>
            <a:r>
              <a:rPr lang="hr-HR" sz="2400" dirty="0">
                <a:hlinkClick r:id="rId5" tooltip="1981"/>
              </a:rPr>
              <a:t>1981</a:t>
            </a:r>
            <a:r>
              <a:rPr lang="hr-HR" sz="2400" dirty="0"/>
              <a:t>. godine šestero mladih - Ivanka Ivanković, Mirjana Dragičević, Vicka Ivanković, Ivan Dragičević, Ivan Ivanković i Milka Pavlović, izvijestilo je o ukazanju Majke Božje na brdu </a:t>
            </a:r>
            <a:r>
              <a:rPr lang="hr-HR" sz="2400" dirty="0" smtClean="0"/>
              <a:t>Crnica </a:t>
            </a:r>
            <a:r>
              <a:rPr lang="hr-HR" sz="2400" dirty="0"/>
              <a:t>u Međugorju. Centar okupljanja u Svetištu Kraljice mira, kako se međugorsko svetište službeno zove, crkva je </a:t>
            </a:r>
            <a:r>
              <a:rPr lang="hr-HR" sz="2400" dirty="0" smtClean="0">
                <a:hlinkClick r:id="rId8" tooltip="Jakov Zebedejev (stariji)"/>
              </a:rPr>
              <a:t>Sv</a:t>
            </a:r>
            <a:r>
              <a:rPr lang="hr-HR" sz="2400" dirty="0">
                <a:hlinkClick r:id="rId8" tooltip="Jakov Zebedejev (stariji)"/>
              </a:rPr>
              <a:t>. Jakova</a:t>
            </a:r>
            <a:r>
              <a:rPr lang="hr-HR" sz="2400" dirty="0"/>
              <a:t> u centru mjesta. </a:t>
            </a:r>
            <a:r>
              <a:rPr lang="hr-HR" sz="2400" dirty="0">
                <a:hlinkClick r:id="rId9" tooltip="Katolička Crkva"/>
              </a:rPr>
              <a:t>Katolička Crkva</a:t>
            </a:r>
            <a:r>
              <a:rPr lang="hr-HR" sz="2400" dirty="0"/>
              <a:t> nije još službeno priznala ukazanja.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60350"/>
            <a:ext cx="286702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3996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sz="4400" dirty="0" smtClean="0">
                <a:latin typeface="Algerian" pitchFamily="82" charset="0"/>
              </a:rPr>
              <a:t>Remete</a:t>
            </a:r>
            <a:endParaRPr lang="hr-HR" sz="44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Remetska crkva, marijansko svetište Zagreba, imala je vrlo burnu povijest - više je puta spaljivana, a bila je i teško oštećena potresom.  </a:t>
            </a:r>
            <a:br>
              <a:rPr lang="hr-HR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Crkva je osnovana 1288. i sagrađena na mjestu na kojem su se svojedobno okupljali pustinjaci (eremiti, odatle naziv Remete). Svetištem su upravljali pavlini. Nakon turskih haranja u 16. st. crkva je obnovljena i služila je kao župna crkva za naselja sjeverno od Zagreba. Kad je 1880. crkvu razorio veliki potres obnovljena je pod nadzorom čuvenog </a:t>
            </a:r>
            <a:r>
              <a:rPr lang="hr-HR" sz="2000" dirty="0" err="1" smtClean="0">
                <a:latin typeface="Times New Roman" pitchFamily="18" charset="0"/>
                <a:cs typeface="Times New Roman" pitchFamily="18" charset="0"/>
              </a:rPr>
              <a:t>Hermanna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 Bollea. </a:t>
            </a:r>
            <a:br>
              <a:rPr lang="hr-HR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Gospa 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remetska 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nosi naziv Odvjetnice Hrvatske, te su joj se kroz povijest molili mnogi hrvatski vladari i velikani. Neki drže da je čudotvorni kip donio utemeljitelj samostana, pavlin </a:t>
            </a:r>
            <a:r>
              <a:rPr lang="hr-HR" sz="2000" dirty="0" err="1" smtClean="0">
                <a:latin typeface="Times New Roman" pitchFamily="18" charset="0"/>
                <a:cs typeface="Times New Roman" pitchFamily="18" charset="0"/>
              </a:rPr>
              <a:t>Iskvirin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, a drugi da ga je izradio pavlin Pavao de </a:t>
            </a:r>
            <a:r>
              <a:rPr lang="hr-HR" sz="2000" dirty="0" err="1" smtClean="0">
                <a:latin typeface="Times New Roman" pitchFamily="18" charset="0"/>
                <a:cs typeface="Times New Roman" pitchFamily="18" charset="0"/>
              </a:rPr>
              <a:t>Lomirhia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. Gospin je oltar nekad stajao u južnoj kapelici podignutoj 1645., a posvećenoj 1654. godine. 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Obnovljen 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za biskupa Vrhovca 1938., oltar je premješten u svetište crkve, gdje se i danas nalazi. Nakon II. </a:t>
            </a:r>
            <a:r>
              <a:rPr lang="hr-HR" sz="2000" dirty="0" err="1" smtClean="0">
                <a:latin typeface="Times New Roman" pitchFamily="18" charset="0"/>
                <a:cs typeface="Times New Roman" pitchFamily="18" charset="0"/>
              </a:rPr>
              <a:t>svj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. rata svetištem upravljaju karmelićani.</a:t>
            </a:r>
          </a:p>
          <a:p>
            <a:pPr eaLnBrk="1" hangingPunct="1">
              <a:buFont typeface="Wingdings" pitchFamily="2" charset="2"/>
              <a:buNone/>
            </a:pPr>
            <a:endParaRPr lang="hr-HR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hr-HR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sz="4000" dirty="0" smtClean="0">
                <a:latin typeface="Algerian" pitchFamily="82" charset="0"/>
                <a:cs typeface="Times New Roman" pitchFamily="18" charset="0"/>
              </a:rPr>
              <a:t>Gospa Remetska</a:t>
            </a:r>
            <a:endParaRPr lang="hr-HR" sz="4000" dirty="0">
              <a:latin typeface="Algerian" pitchFamily="82" charset="0"/>
            </a:endParaRPr>
          </a:p>
        </p:txBody>
      </p:sp>
      <p:pic>
        <p:nvPicPr>
          <p:cNvPr id="7" name="Content Placeholder 6" descr="remete8.jpg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00063" y="2244725"/>
            <a:ext cx="3343275" cy="4470400"/>
          </a:xfrm>
        </p:spPr>
      </p:pic>
      <p:pic>
        <p:nvPicPr>
          <p:cNvPr id="8" name="Content Placeholder 7" descr="remete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371975" y="3214688"/>
            <a:ext cx="4271963" cy="2643187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>
          <a:xfrm>
            <a:off x="457200" y="1570038"/>
            <a:ext cx="3657600" cy="658812"/>
          </a:xfrm>
        </p:spPr>
        <p:txBody>
          <a:bodyPr/>
          <a:lstStyle/>
          <a:p>
            <a:pPr eaLnBrk="1" hangingPunct="1"/>
            <a:r>
              <a:rPr lang="hr-HR" sz="2400" smtClean="0">
                <a:latin typeface="Times New Roman" pitchFamily="18" charset="0"/>
                <a:cs typeface="Times New Roman" pitchFamily="18" charset="0"/>
              </a:rPr>
              <a:t>Glavni oltar crkve u Remetama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43400" y="1570038"/>
            <a:ext cx="3657600" cy="658812"/>
          </a:xfrm>
        </p:spPr>
        <p:txBody>
          <a:bodyPr/>
          <a:lstStyle/>
          <a:p>
            <a:pPr eaLnBrk="1" hangingPunct="1"/>
            <a:r>
              <a:rPr lang="hr-HR" sz="2400" smtClean="0">
                <a:latin typeface="Times New Roman" pitchFamily="18" charset="0"/>
                <a:cs typeface="Times New Roman" pitchFamily="18" charset="0"/>
              </a:rPr>
              <a:t>Crkva u Remetama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sz="4000" dirty="0">
                <a:latin typeface="Algerian" pitchFamily="82" charset="0"/>
              </a:rPr>
              <a:t>K</a:t>
            </a:r>
            <a:r>
              <a:rPr lang="hr-HR" sz="4000" dirty="0" smtClean="0">
                <a:latin typeface="Algerian" pitchFamily="82" charset="0"/>
              </a:rPr>
              <a:t>rasno</a:t>
            </a:r>
            <a:endParaRPr lang="hr-HR" sz="4000" dirty="0">
              <a:latin typeface="Algerian" pitchFamily="82" charset="0"/>
            </a:endParaRPr>
          </a:p>
        </p:txBody>
      </p:sp>
      <p:sp>
        <p:nvSpPr>
          <p:cNvPr id="17411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endParaRPr lang="hr-HR" smtClean="0"/>
          </a:p>
        </p:txBody>
      </p:sp>
      <p:pic>
        <p:nvPicPr>
          <p:cNvPr id="3075" name="Picture 3" descr="C:\Documents and Settings\Ines\Desktop\Vjeronauk\marija\foto-and-video-svetiste-kraljice-mira-hrasno__d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5" y="1143000"/>
            <a:ext cx="4071938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C:\Documents and Settings\Ines\Desktop\Vjeronauk\marija\foto-and-video-svetiste-kraljice-mira-hrasn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786188"/>
            <a:ext cx="4214813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7467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dirty="0"/>
              <a:t/>
            </a:r>
            <a:br>
              <a:rPr lang="hr-HR" dirty="0"/>
            </a:br>
            <a:r>
              <a:rPr lang="hr-HR" sz="4900" dirty="0"/>
              <a:t/>
            </a:r>
            <a:br>
              <a:rPr lang="hr-HR" sz="4900" dirty="0"/>
            </a:br>
            <a:r>
              <a:rPr lang="hr-HR" sz="4900" b="1" dirty="0" smtClean="0">
                <a:latin typeface="Algerian" pitchFamily="82" charset="0"/>
              </a:rPr>
              <a:t>O Gospi našoj </a:t>
            </a:r>
            <a:r>
              <a:rPr lang="hr-HR" sz="4900" b="1" dirty="0" smtClean="0">
                <a:latin typeface="Algerian" pitchFamily="82" charset="0"/>
              </a:rPr>
              <a:t/>
            </a:r>
            <a:br>
              <a:rPr lang="hr-HR" sz="4900" b="1" dirty="0" smtClean="0">
                <a:latin typeface="Algerian" pitchFamily="82" charset="0"/>
              </a:rPr>
            </a:br>
            <a:r>
              <a:rPr lang="hr-HR" sz="4900" b="1" dirty="0" smtClean="0">
                <a:latin typeface="Algerian" pitchFamily="82" charset="0"/>
              </a:rPr>
              <a:t>ili o </a:t>
            </a:r>
            <a:r>
              <a:rPr lang="hr-HR" sz="4900" b="1" dirty="0" smtClean="0">
                <a:latin typeface="Algerian" pitchFamily="82" charset="0"/>
              </a:rPr>
              <a:t>Blaženoj Djevici Mariji</a:t>
            </a:r>
            <a:r>
              <a:rPr lang="hr-HR" sz="4900" dirty="0" smtClean="0"/>
              <a:t> </a:t>
            </a:r>
            <a:endParaRPr lang="hr-HR" sz="49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Koliko god da je puno rečeno o Mariji, uvijek je premalo. Dvadesetak blagdana posvećenoj Blaženoj Djevici Mariji koji se liturgijski slave u Katoličkoj Crkvi već dovoljno govore o tome koliko je Marija prirasla srcu vjernika. Mnoga Marijina svetišta, hodočašća i zavjeti </a:t>
            </a:r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svjedoče nam </a:t>
            </a:r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o istom.</a:t>
            </a:r>
          </a:p>
          <a:p>
            <a:pPr eaLnBrk="1" hangingPunct="1"/>
            <a:endParaRPr lang="hr-HR" sz="2800" dirty="0" smtClean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549275"/>
            <a:ext cx="8362950" cy="5576888"/>
          </a:xfrm>
        </p:spPr>
        <p:txBody>
          <a:bodyPr/>
          <a:lstStyle/>
          <a:p>
            <a:pPr>
              <a:buFontTx/>
              <a:buNone/>
            </a:pPr>
            <a:r>
              <a:rPr lang="hr-HR" b="1" u="sng"/>
              <a:t>Sveta mjesta</a:t>
            </a:r>
            <a:r>
              <a:rPr lang="hr-HR"/>
              <a:t> = </a:t>
            </a:r>
            <a:r>
              <a:rPr lang="hr-HR" b="1"/>
              <a:t>svetišta </a:t>
            </a:r>
            <a:r>
              <a:rPr lang="hr-HR"/>
              <a:t>= </a:t>
            </a:r>
            <a:r>
              <a:rPr lang="hr-HR" b="1"/>
              <a:t>prošteništa</a:t>
            </a:r>
            <a:r>
              <a:rPr lang="hr-HR"/>
              <a:t> </a:t>
            </a:r>
          </a:p>
          <a:p>
            <a:pPr algn="r">
              <a:buFontTx/>
              <a:buNone/>
            </a:pPr>
            <a:r>
              <a:rPr lang="hr-HR" sz="2400"/>
              <a:t>(od </a:t>
            </a:r>
            <a:r>
              <a:rPr lang="hr-HR" sz="2400" i="1"/>
              <a:t>oprost</a:t>
            </a:r>
            <a:r>
              <a:rPr lang="hr-HR" sz="2400"/>
              <a:t> – prositi: tražiti, moliti)</a:t>
            </a:r>
          </a:p>
          <a:p>
            <a:pPr algn="r">
              <a:buFontTx/>
              <a:buNone/>
            </a:pPr>
            <a:endParaRPr lang="hr-HR" sz="2400" u="sng"/>
          </a:p>
          <a:p>
            <a:pPr algn="r">
              <a:buFontTx/>
              <a:buNone/>
            </a:pPr>
            <a:endParaRPr lang="hr-HR" sz="2400" u="sng"/>
          </a:p>
          <a:p>
            <a:pPr>
              <a:buFontTx/>
              <a:buNone/>
            </a:pPr>
            <a:r>
              <a:rPr lang="hr-HR" b="1" u="sng"/>
              <a:t>Svetište</a:t>
            </a:r>
            <a:r>
              <a:rPr lang="hr-HR"/>
              <a:t> = </a:t>
            </a:r>
            <a:r>
              <a:rPr lang="hr-HR" sz="2400"/>
              <a:t>označuje crkvu ili </a:t>
            </a:r>
          </a:p>
          <a:p>
            <a:pPr>
              <a:buFontTx/>
              <a:buNone/>
            </a:pPr>
            <a:r>
              <a:rPr lang="hr-HR" sz="2400"/>
              <a:t>drugo sveto mjesto kamo mnogobrojni</a:t>
            </a:r>
          </a:p>
          <a:p>
            <a:pPr>
              <a:buFontTx/>
              <a:buNone/>
            </a:pPr>
            <a:r>
              <a:rPr lang="hr-HR" sz="2400"/>
              <a:t> vjernici, iz osobitog razloga pobožnosti, </a:t>
            </a:r>
          </a:p>
          <a:p>
            <a:pPr>
              <a:buFontTx/>
              <a:buNone/>
            </a:pPr>
            <a:r>
              <a:rPr lang="hr-HR" sz="2400"/>
              <a:t>hodočaste s odobrenjem </a:t>
            </a:r>
          </a:p>
          <a:p>
            <a:pPr>
              <a:buFontTx/>
              <a:buNone/>
            </a:pPr>
            <a:r>
              <a:rPr lang="hr-HR" sz="2400"/>
              <a:t>mjesnog ordinarija (kan. 1230)</a:t>
            </a:r>
          </a:p>
          <a:p>
            <a:pPr>
              <a:buFontTx/>
              <a:buNone/>
            </a:pPr>
            <a:endParaRPr lang="hr-HR" sz="2400"/>
          </a:p>
        </p:txBody>
      </p:sp>
      <p:pic>
        <p:nvPicPr>
          <p:cNvPr id="3077" name="Picture 5" descr="220px-Crkva_Majke_Bo%C5%BEje_Remetsk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492375"/>
            <a:ext cx="2544762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0423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04813"/>
            <a:ext cx="8497887" cy="6264275"/>
          </a:xfrm>
        </p:spPr>
        <p:txBody>
          <a:bodyPr/>
          <a:lstStyle/>
          <a:p>
            <a:pPr algn="ctr">
              <a:buFontTx/>
              <a:buNone/>
            </a:pPr>
            <a:r>
              <a:rPr lang="hr-HR" b="1" u="sng"/>
              <a:t>Što je potrebno da bi neko mjesto bilo svetište?</a:t>
            </a:r>
          </a:p>
          <a:p>
            <a:pPr algn="ctr"/>
            <a:r>
              <a:rPr lang="hr-HR" sz="2400" b="1"/>
              <a:t>u njemu se mora navješćivati Božja riječ</a:t>
            </a:r>
          </a:p>
          <a:p>
            <a:pPr algn="ctr"/>
            <a:r>
              <a:rPr lang="hr-HR" sz="2400" b="1"/>
              <a:t>prikladno promicati liturgijski život (osobito euharistijskim i pokorničkim slavljima)</a:t>
            </a:r>
          </a:p>
          <a:p>
            <a:pPr algn="ctr"/>
            <a:r>
              <a:rPr lang="hr-HR" sz="2400" b="1"/>
              <a:t>njegovati odobreni oblici pučke pobožnosti</a:t>
            </a:r>
          </a:p>
          <a:p>
            <a:pPr algn="ctr"/>
            <a:endParaRPr lang="hr-HR" sz="2400" b="1"/>
          </a:p>
          <a:p>
            <a:pPr algn="ctr">
              <a:buFontTx/>
              <a:buNone/>
            </a:pPr>
            <a:endParaRPr lang="hr-HR" sz="2400" b="1"/>
          </a:p>
          <a:p>
            <a:pPr algn="ctr"/>
            <a:endParaRPr lang="hr-HR" sz="2400" b="1"/>
          </a:p>
          <a:p>
            <a:pPr>
              <a:buFontTx/>
              <a:buNone/>
            </a:pPr>
            <a:r>
              <a:rPr lang="hr-HR" sz="3600"/>
              <a:t>* </a:t>
            </a:r>
            <a:r>
              <a:rPr lang="hr-HR" sz="2000"/>
              <a:t>Ako u neko svetiše hodočasnici prestanu dolaziti, ono prestaje biti svetište.</a:t>
            </a:r>
          </a:p>
          <a:p>
            <a:pPr>
              <a:buFontTx/>
              <a:buNone/>
            </a:pPr>
            <a:r>
              <a:rPr lang="hr-HR" sz="2000"/>
              <a:t>Njegovu opstojnost NE može opravdati hodočašće, drevnost ili umjetnička vrijednost neke crkve.</a:t>
            </a:r>
          </a:p>
          <a:p>
            <a:endParaRPr lang="hr-HR" sz="2000"/>
          </a:p>
        </p:txBody>
      </p:sp>
    </p:spTree>
    <p:extLst>
      <p:ext uri="{BB962C8B-B14F-4D97-AF65-F5344CB8AC3E}">
        <p14:creationId xmlns:p14="http://schemas.microsoft.com/office/powerpoint/2010/main" xmlns="" val="267588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404813"/>
            <a:ext cx="8640763" cy="6192837"/>
          </a:xfrm>
        </p:spPr>
        <p:txBody>
          <a:bodyPr/>
          <a:lstStyle/>
          <a:p>
            <a:pPr algn="ctr">
              <a:buFontTx/>
              <a:buNone/>
            </a:pPr>
            <a:r>
              <a:rPr lang="hr-HR" b="1" u="sng" dirty="0"/>
              <a:t>Kako nastaju?</a:t>
            </a:r>
          </a:p>
          <a:p>
            <a:r>
              <a:rPr lang="hr-HR" sz="2400" dirty="0" smtClean="0"/>
              <a:t>u </a:t>
            </a:r>
            <a:r>
              <a:rPr lang="hr-HR" sz="2400" dirty="0"/>
              <a:t>početku nema marijanskih crkvi ni svetišta (osim onih u Isusovoj i Marijinoj domovini)</a:t>
            </a:r>
          </a:p>
          <a:p>
            <a:pPr algn="ctr"/>
            <a:endParaRPr lang="hr-HR" sz="2400" dirty="0"/>
          </a:p>
          <a:p>
            <a:r>
              <a:rPr lang="hr-HR" sz="2400" dirty="0" smtClean="0"/>
              <a:t>prve </a:t>
            </a:r>
            <a:r>
              <a:rPr lang="hr-HR" sz="2400" dirty="0"/>
              <a:t>crkve posvećene Gospi – u  4. st</a:t>
            </a:r>
          </a:p>
          <a:p>
            <a:endParaRPr lang="hr-HR" sz="2400" dirty="0"/>
          </a:p>
          <a:p>
            <a:r>
              <a:rPr lang="hr-HR" sz="2400" dirty="0" smtClean="0"/>
              <a:t>nastanak </a:t>
            </a:r>
            <a:r>
              <a:rPr lang="hr-HR" sz="2400" dirty="0"/>
              <a:t>prvih Gospinih svetišta na kršćanskom Zapadu – povijesne isprave – tek od 11./12. st.</a:t>
            </a:r>
          </a:p>
          <a:p>
            <a:endParaRPr lang="hr-HR" sz="2400" dirty="0"/>
          </a:p>
          <a:p>
            <a:r>
              <a:rPr lang="hr-HR" sz="2400" dirty="0" smtClean="0"/>
              <a:t>procvat </a:t>
            </a:r>
            <a:r>
              <a:rPr lang="hr-HR" sz="2400" dirty="0"/>
              <a:t>– u razdoblju između 14. i 17. st.</a:t>
            </a:r>
          </a:p>
          <a:p>
            <a:endParaRPr lang="hr-HR" sz="2400" dirty="0"/>
          </a:p>
          <a:p>
            <a:pPr>
              <a:buFontTx/>
              <a:buNone/>
            </a:pPr>
            <a:endParaRPr lang="hr-HR" sz="2400" dirty="0"/>
          </a:p>
          <a:p>
            <a:pPr>
              <a:buFontTx/>
              <a:buNone/>
            </a:pPr>
            <a:r>
              <a:rPr lang="hr-HR" dirty="0"/>
              <a:t>*</a:t>
            </a:r>
            <a:r>
              <a:rPr lang="hr-HR" sz="2400" dirty="0"/>
              <a:t> </a:t>
            </a:r>
            <a:r>
              <a:rPr lang="hr-HR" sz="1800" dirty="0"/>
              <a:t>Protestanti odbacuju štovanje Gospe i uništavaju njezina svetišta, katolici u brojnim europskim zemljama podižu nova svetišta</a:t>
            </a:r>
          </a:p>
          <a:p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xmlns="" val="241732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333375"/>
            <a:ext cx="8640763" cy="6335713"/>
          </a:xfrm>
        </p:spPr>
        <p:txBody>
          <a:bodyPr/>
          <a:lstStyle/>
          <a:p>
            <a:pPr algn="ctr">
              <a:buFontTx/>
              <a:buNone/>
            </a:pPr>
            <a:r>
              <a:rPr lang="hr-HR" sz="2800" b="1" u="sng" dirty="0"/>
              <a:t>Zašto nastaju?</a:t>
            </a:r>
          </a:p>
          <a:p>
            <a:pPr algn="ctr">
              <a:buFontTx/>
              <a:buNone/>
            </a:pPr>
            <a:endParaRPr lang="hr-HR" sz="2000" b="1" u="sng" dirty="0"/>
          </a:p>
          <a:p>
            <a:pPr algn="ctr">
              <a:buFontTx/>
              <a:buNone/>
            </a:pPr>
            <a:r>
              <a:rPr lang="hr-HR" sz="2000" b="1" dirty="0"/>
              <a:t>Na njihov nastanak utječe marijanska pobožnost.</a:t>
            </a:r>
          </a:p>
          <a:p>
            <a:pPr>
              <a:buFontTx/>
              <a:buNone/>
            </a:pPr>
            <a:endParaRPr lang="hr-HR" sz="2000" b="1" dirty="0"/>
          </a:p>
          <a:p>
            <a:r>
              <a:rPr lang="hr-HR" sz="2000" b="1" dirty="0"/>
              <a:t>Gospine slike koje se izlažu na čašćenje </a:t>
            </a:r>
            <a:r>
              <a:rPr lang="hr-HR" sz="1600" b="1" dirty="0"/>
              <a:t>(kao što su i relikvije svetaca bile čuvane i čašćene u nekim crkvama)</a:t>
            </a:r>
          </a:p>
          <a:p>
            <a:pPr>
              <a:buFontTx/>
              <a:buNone/>
            </a:pPr>
            <a:endParaRPr lang="hr-HR" sz="1600" b="1" dirty="0"/>
          </a:p>
          <a:p>
            <a:r>
              <a:rPr lang="hr-HR" sz="2000" b="1" dirty="0"/>
              <a:t>čudesa i iznimne milosti što se pripisuju zagovoru Majke Gospodinove privlače nove hodočasnike</a:t>
            </a:r>
          </a:p>
          <a:p>
            <a:endParaRPr lang="hr-HR" sz="2000" b="1" dirty="0"/>
          </a:p>
          <a:p>
            <a:r>
              <a:rPr lang="hr-HR" sz="2000" b="1" dirty="0" smtClean="0"/>
              <a:t>hodočašće </a:t>
            </a:r>
            <a:r>
              <a:rPr lang="hr-HR" sz="2000" b="1" dirty="0"/>
              <a:t>kao zadovoljština za </a:t>
            </a:r>
            <a:r>
              <a:rPr lang="hr-HR" sz="2000" b="1" dirty="0" smtClean="0"/>
              <a:t>grijehe, </a:t>
            </a:r>
            <a:r>
              <a:rPr lang="hr-HR" sz="2000" b="1" dirty="0"/>
              <a:t>a u određene dane se mogao postići i oprost</a:t>
            </a:r>
          </a:p>
          <a:p>
            <a:endParaRPr lang="hr-HR" sz="2000" b="1" dirty="0"/>
          </a:p>
          <a:p>
            <a:r>
              <a:rPr lang="hr-HR" sz="2000" b="1" dirty="0" smtClean="0"/>
              <a:t>neka </a:t>
            </a:r>
            <a:r>
              <a:rPr lang="hr-HR" sz="2000" b="1" dirty="0"/>
              <a:t>svetišta nastaju kao zavjet pojedinaca i zajednica ili se grade na spomen</a:t>
            </a:r>
          </a:p>
          <a:p>
            <a:endParaRPr lang="hr-HR" sz="2000" b="1" dirty="0"/>
          </a:p>
          <a:p>
            <a:r>
              <a:rPr lang="hr-HR" sz="2000" b="1" dirty="0" smtClean="0"/>
              <a:t>u </a:t>
            </a:r>
            <a:r>
              <a:rPr lang="hr-HR" sz="2000" b="1" dirty="0"/>
              <a:t>novije vrijeme nastanak je vezan uz  Gospina ukazanja</a:t>
            </a:r>
          </a:p>
        </p:txBody>
      </p:sp>
    </p:spTree>
    <p:extLst>
      <p:ext uri="{BB962C8B-B14F-4D97-AF65-F5344CB8AC3E}">
        <p14:creationId xmlns:p14="http://schemas.microsoft.com/office/powerpoint/2010/main" xmlns="" val="398377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u="sng"/>
              <a:t>Najpoznatija Gospina svetišta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07413" cy="4924425"/>
          </a:xfrm>
        </p:spPr>
        <p:txBody>
          <a:bodyPr/>
          <a:lstStyle/>
          <a:p>
            <a:pPr algn="ctr">
              <a:buFontTx/>
              <a:buNone/>
            </a:pPr>
            <a:r>
              <a:rPr lang="hr-HR" b="1" u="sng" dirty="0"/>
              <a:t>u Hrvatskoj</a:t>
            </a:r>
            <a:r>
              <a:rPr lang="hr-HR" b="1" dirty="0"/>
              <a:t>:</a:t>
            </a:r>
          </a:p>
          <a:p>
            <a:pPr algn="ctr">
              <a:buFontTx/>
              <a:buNone/>
            </a:pPr>
            <a:endParaRPr lang="hr-HR" sz="4000" b="1" dirty="0"/>
          </a:p>
          <a:p>
            <a:r>
              <a:rPr lang="hr-HR" sz="2400" b="1" dirty="0" smtClean="0"/>
              <a:t>svetište </a:t>
            </a:r>
            <a:r>
              <a:rPr lang="hr-HR" sz="2400" b="1" dirty="0"/>
              <a:t>Majke Božje Bistričke</a:t>
            </a:r>
          </a:p>
          <a:p>
            <a:pPr>
              <a:buFontTx/>
              <a:buNone/>
            </a:pPr>
            <a:endParaRPr lang="hr-HR" sz="2400" b="1" dirty="0"/>
          </a:p>
          <a:p>
            <a:r>
              <a:rPr lang="hr-HR" sz="2400" b="1" dirty="0" smtClean="0"/>
              <a:t>svetište </a:t>
            </a:r>
            <a:r>
              <a:rPr lang="hr-HR" sz="2400" b="1" dirty="0"/>
              <a:t>Majke Božje Trsatske</a:t>
            </a:r>
          </a:p>
          <a:p>
            <a:pPr>
              <a:buFontTx/>
              <a:buNone/>
            </a:pPr>
            <a:endParaRPr lang="hr-HR" sz="2400" b="1" dirty="0"/>
          </a:p>
          <a:p>
            <a:r>
              <a:rPr lang="hr-HR" sz="2400" b="1" dirty="0" smtClean="0"/>
              <a:t>svetište </a:t>
            </a:r>
            <a:r>
              <a:rPr lang="hr-HR" sz="2400" b="1" dirty="0"/>
              <a:t>Majke Božje Sinjske</a:t>
            </a:r>
          </a:p>
          <a:p>
            <a:pPr>
              <a:buFontTx/>
              <a:buNone/>
            </a:pPr>
            <a:endParaRPr lang="hr-HR" sz="2400" b="1" dirty="0"/>
          </a:p>
          <a:p>
            <a:r>
              <a:rPr lang="hr-HR" sz="2400" b="1" dirty="0" smtClean="0"/>
              <a:t>svetište </a:t>
            </a:r>
            <a:r>
              <a:rPr lang="hr-HR" sz="2400" b="1" dirty="0"/>
              <a:t>Majke Božje Aljmaške</a:t>
            </a:r>
          </a:p>
          <a:p>
            <a:endParaRPr lang="hr-HR" sz="2400" b="1" dirty="0"/>
          </a:p>
        </p:txBody>
      </p:sp>
    </p:spTree>
    <p:extLst>
      <p:ext uri="{BB962C8B-B14F-4D97-AF65-F5344CB8AC3E}">
        <p14:creationId xmlns:p14="http://schemas.microsoft.com/office/powerpoint/2010/main" xmlns="" val="385259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60350"/>
            <a:ext cx="8713788" cy="63373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r-HR" sz="2400" b="1" dirty="0" smtClean="0"/>
              <a:t>svetište </a:t>
            </a:r>
            <a:r>
              <a:rPr lang="hr-HR" sz="2400" b="1" dirty="0"/>
              <a:t>Gospe od Otoka</a:t>
            </a:r>
          </a:p>
          <a:p>
            <a:pPr>
              <a:lnSpc>
                <a:spcPct val="90000"/>
              </a:lnSpc>
              <a:buFontTx/>
              <a:buNone/>
            </a:pPr>
            <a:endParaRPr lang="hr-HR" sz="2400" b="1" dirty="0"/>
          </a:p>
          <a:p>
            <a:pPr>
              <a:lnSpc>
                <a:spcPct val="90000"/>
              </a:lnSpc>
            </a:pPr>
            <a:r>
              <a:rPr lang="hr-HR" sz="2400" b="1" dirty="0" smtClean="0"/>
              <a:t>svetište </a:t>
            </a:r>
            <a:r>
              <a:rPr lang="hr-HR" sz="2400" b="1" dirty="0"/>
              <a:t>na otočiću Perasta u Boki kotorskoj – crkva Gospe od </a:t>
            </a:r>
            <a:r>
              <a:rPr lang="hr-HR" sz="2400" b="1" dirty="0" err="1"/>
              <a:t>Škrpjela</a:t>
            </a:r>
            <a:endParaRPr lang="hr-HR" sz="2400" b="1" dirty="0"/>
          </a:p>
          <a:p>
            <a:pPr>
              <a:lnSpc>
                <a:spcPct val="90000"/>
              </a:lnSpc>
              <a:buFontTx/>
              <a:buNone/>
            </a:pPr>
            <a:endParaRPr lang="hr-HR" sz="2400" b="1" dirty="0"/>
          </a:p>
          <a:p>
            <a:pPr>
              <a:lnSpc>
                <a:spcPct val="90000"/>
              </a:lnSpc>
            </a:pPr>
            <a:r>
              <a:rPr lang="hr-HR" sz="2400" b="1" dirty="0"/>
              <a:t>Gospino svetište na otočiću Zečevu – Gospa od Zečeva</a:t>
            </a:r>
          </a:p>
          <a:p>
            <a:pPr>
              <a:lnSpc>
                <a:spcPct val="90000"/>
              </a:lnSpc>
              <a:buFontTx/>
              <a:buNone/>
            </a:pPr>
            <a:endParaRPr lang="hr-HR" sz="2400" b="1" dirty="0"/>
          </a:p>
          <a:p>
            <a:pPr>
              <a:lnSpc>
                <a:spcPct val="90000"/>
              </a:lnSpc>
            </a:pPr>
            <a:r>
              <a:rPr lang="hr-HR" sz="2400" b="1" dirty="0" smtClean="0"/>
              <a:t>svetište </a:t>
            </a:r>
            <a:r>
              <a:rPr lang="hr-HR" sz="2400" b="1" dirty="0"/>
              <a:t>Gospe Tekijske </a:t>
            </a:r>
            <a:r>
              <a:rPr lang="hr-HR" sz="1400" b="1" dirty="0"/>
              <a:t>(pokraj Petrovaradina)</a:t>
            </a:r>
          </a:p>
          <a:p>
            <a:pPr>
              <a:lnSpc>
                <a:spcPct val="90000"/>
              </a:lnSpc>
              <a:buFontTx/>
              <a:buNone/>
            </a:pPr>
            <a:endParaRPr lang="hr-HR" sz="1400" b="1" dirty="0"/>
          </a:p>
          <a:p>
            <a:pPr>
              <a:lnSpc>
                <a:spcPct val="90000"/>
              </a:lnSpc>
            </a:pPr>
            <a:r>
              <a:rPr lang="hr-HR" sz="2400" b="1" dirty="0"/>
              <a:t>Gospa </a:t>
            </a:r>
            <a:r>
              <a:rPr lang="hr-HR" sz="2400" b="1" dirty="0" err="1"/>
              <a:t>Ilačka</a:t>
            </a:r>
            <a:endParaRPr lang="hr-HR" sz="2400" b="1" dirty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hr-HR" b="1" dirty="0"/>
              <a:t>******</a:t>
            </a:r>
          </a:p>
          <a:p>
            <a:pPr>
              <a:lnSpc>
                <a:spcPct val="90000"/>
              </a:lnSpc>
            </a:pPr>
            <a:r>
              <a:rPr lang="hr-HR" sz="2400" b="1" dirty="0" smtClean="0"/>
              <a:t>širokobriješko </a:t>
            </a:r>
            <a:r>
              <a:rPr lang="hr-HR" sz="2400" b="1" dirty="0"/>
              <a:t>Gospino svetište</a:t>
            </a:r>
          </a:p>
          <a:p>
            <a:pPr>
              <a:lnSpc>
                <a:spcPct val="90000"/>
              </a:lnSpc>
              <a:buFontTx/>
              <a:buNone/>
            </a:pPr>
            <a:endParaRPr lang="hr-HR" sz="2400" b="1" dirty="0"/>
          </a:p>
          <a:p>
            <a:pPr>
              <a:lnSpc>
                <a:spcPct val="90000"/>
              </a:lnSpc>
            </a:pPr>
            <a:r>
              <a:rPr lang="hr-HR" sz="2400" b="1" dirty="0"/>
              <a:t>Međugorje (Hercegovačka župa) – čeka </a:t>
            </a:r>
            <a:r>
              <a:rPr lang="hr-HR" sz="2400" b="1" dirty="0" smtClean="0"/>
              <a:t>pravorijek </a:t>
            </a:r>
            <a:r>
              <a:rPr lang="hr-HR" sz="2400" b="1" dirty="0"/>
              <a:t>crkvene vlasti</a:t>
            </a:r>
          </a:p>
        </p:txBody>
      </p:sp>
    </p:spTree>
    <p:extLst>
      <p:ext uri="{BB962C8B-B14F-4D97-AF65-F5344CB8AC3E}">
        <p14:creationId xmlns:p14="http://schemas.microsoft.com/office/powerpoint/2010/main" xmlns="" val="119451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4F030D1A40D5D4598DFA1CE14E0199F" ma:contentTypeVersion="6" ma:contentTypeDescription="Stvaranje novog dokumenta." ma:contentTypeScope="" ma:versionID="62b83f9bfa34eb8021e1eca2a5476531">
  <xsd:schema xmlns:xsd="http://www.w3.org/2001/XMLSchema" xmlns:xs="http://www.w3.org/2001/XMLSchema" xmlns:p="http://schemas.microsoft.com/office/2006/metadata/properties" xmlns:ns2="6f9d9a52-9a19-4fb8-8f6a-b403bff8b76e" targetNamespace="http://schemas.microsoft.com/office/2006/metadata/properties" ma:root="true" ma:fieldsID="8072b0c1f05886e6de2681c106695220" ns2:_="">
    <xsd:import namespace="6f9d9a52-9a19-4fb8-8f6a-b403bff8b7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9d9a52-9a19-4fb8-8f6a-b403bff8b7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222A56D-47D2-4671-BB5C-385AE877B1C3}"/>
</file>

<file path=customXml/itemProps2.xml><?xml version="1.0" encoding="utf-8"?>
<ds:datastoreItem xmlns:ds="http://schemas.openxmlformats.org/officeDocument/2006/customXml" ds:itemID="{757023AA-47A8-47D8-8EC2-857FECDD276E}"/>
</file>

<file path=customXml/itemProps3.xml><?xml version="1.0" encoding="utf-8"?>
<ds:datastoreItem xmlns:ds="http://schemas.openxmlformats.org/officeDocument/2006/customXml" ds:itemID="{E4B9B3F9-F7BB-4C99-AB81-3AEAD6EA2BBE}"/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133</TotalTime>
  <Words>1304</Words>
  <Application>Microsoft Office PowerPoint</Application>
  <PresentationFormat>Prikaz na zaslonu (4:3)</PresentationFormat>
  <Paragraphs>118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24</vt:i4>
      </vt:variant>
    </vt:vector>
  </HeadingPairs>
  <TitlesOfParts>
    <vt:vector size="25" baseType="lpstr">
      <vt:lpstr>Oriel</vt:lpstr>
      <vt:lpstr>Marija i Marijanska svetišta</vt:lpstr>
      <vt:lpstr> Marijanska svetišta</vt:lpstr>
      <vt:lpstr>  O Gospi našoj  ili o Blaženoj Djevici Mariji </vt:lpstr>
      <vt:lpstr>Slajd 4</vt:lpstr>
      <vt:lpstr>Slajd 5</vt:lpstr>
      <vt:lpstr>Slajd 6</vt:lpstr>
      <vt:lpstr>Slajd 7</vt:lpstr>
      <vt:lpstr>Najpoznatija Gospina svetišta</vt:lpstr>
      <vt:lpstr>Slajd 9</vt:lpstr>
      <vt:lpstr>Slajd 10</vt:lpstr>
      <vt:lpstr>Slajd 11</vt:lpstr>
      <vt:lpstr>Marija Bistrica</vt:lpstr>
      <vt:lpstr>Trsat</vt:lpstr>
      <vt:lpstr>Trsat</vt:lpstr>
      <vt:lpstr>Sinj</vt:lpstr>
      <vt:lpstr>Aljmaš</vt:lpstr>
      <vt:lpstr>Aljmaš</vt:lpstr>
      <vt:lpstr>Solin</vt:lpstr>
      <vt:lpstr>Solin</vt:lpstr>
      <vt:lpstr>Ilača</vt:lpstr>
      <vt:lpstr>Međugorje</vt:lpstr>
      <vt:lpstr>Remete</vt:lpstr>
      <vt:lpstr>Gospa Remetska</vt:lpstr>
      <vt:lpstr>Krasno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Marija i Marijanska svetišta</dc:title>
  <dc:creator>mc</dc:creator>
  <cp:lastModifiedBy>User</cp:lastModifiedBy>
  <cp:revision>18</cp:revision>
  <dcterms:created xsi:type="dcterms:W3CDTF">2011-06-05T11:04:06Z</dcterms:created>
  <dcterms:modified xsi:type="dcterms:W3CDTF">2014-06-11T07:41:07Z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0x010100E4F030D1A40D5D4598DFA1CE14E0199F</vt:lpwstr>
  </property>
</Properties>
</file>