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8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D328C7-ACED-4A2B-8CCB-5885F3624F4E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2F501-67B3-499C-A32F-B0234C74A9CC}" type="slidenum">
              <a:rPr lang="hr-HR"/>
              <a:pPr/>
              <a:t>1</a:t>
            </a:fld>
            <a:endParaRPr lang="hr-HR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10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11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12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13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14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15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16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C706C-9E79-4820-B85A-16903FAE3B11}" type="slidenum">
              <a:rPr lang="hr-HR"/>
              <a:pPr/>
              <a:t>2</a:t>
            </a:fld>
            <a:endParaRPr lang="hr-HR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3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4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5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6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7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8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0F277-C085-4BAA-80E2-AE2948C464A1}" type="slidenum">
              <a:rPr lang="hr-HR"/>
              <a:pPr/>
              <a:t>9</a:t>
            </a:fld>
            <a:endParaRPr lang="hr-H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b="1"/>
              <a:t>BLANK</a:t>
            </a:r>
            <a:endParaRPr lang="en-CA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133600" y="1371600"/>
            <a:ext cx="64770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33600" y="3733800"/>
            <a:ext cx="6477000" cy="1981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hr-H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r-HR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24840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D86BAE2-097B-40A8-9E0E-B509F43887FD}" type="slidenum">
              <a:rPr lang="hr-HR"/>
              <a:pPr/>
              <a:t>‹#›</a:t>
            </a:fld>
            <a:endParaRPr lang="hr-HR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sr-Latn-CS" sz="2400">
              <a:latin typeface="Times New Roman" pitchFamily="18" charset="0"/>
            </a:endParaRP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sr-Latn-CS" sz="2400">
              <a:latin typeface="Times New Roman" pitchFamily="18" charset="0"/>
            </a:endParaRP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sr-Latn-C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3" name="Picture 11" descr="dolazak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23850" y="333375"/>
            <a:ext cx="2625725" cy="1970088"/>
          </a:xfrm>
          <a:prstGeom prst="rect">
            <a:avLst/>
          </a:prstGeom>
          <a:noFill/>
        </p:spPr>
      </p:pic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203575" y="333375"/>
            <a:ext cx="5545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 sz="4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627313" y="3213894"/>
            <a:ext cx="4897437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Sakramenti</a:t>
            </a:r>
            <a:endParaRPr lang="hr-H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859338" y="4889500"/>
            <a:ext cx="2665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400" b="1" dirty="0"/>
              <a:t>Kviz</a:t>
            </a:r>
          </a:p>
        </p:txBody>
      </p:sp>
      <p:pic>
        <p:nvPicPr>
          <p:cNvPr id="5" name="Picture 4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990000"/>
                </a:solidFill>
              </a:rPr>
              <a:t>9</a:t>
            </a:r>
            <a:r>
              <a:rPr lang="hr-HR" sz="3600" b="1" dirty="0" smtClean="0">
                <a:solidFill>
                  <a:srgbClr val="990000"/>
                </a:solidFill>
              </a:rPr>
              <a:t>.</a:t>
            </a:r>
            <a:r>
              <a:rPr lang="hr-HR" sz="3600" dirty="0" smtClean="0"/>
              <a:t> </a:t>
            </a:r>
            <a:r>
              <a:rPr lang="hr-HR" sz="3600" dirty="0"/>
              <a:t>Sakramentom potvrde postajemo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članovi Crkve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'punoljetni kršćani' (utvrđujemo se u vjeri)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slobodni da odemo iz Crkve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36671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10.</a:t>
            </a:r>
            <a:r>
              <a:rPr lang="hr-HR" sz="3600" dirty="0" smtClean="0"/>
              <a:t> </a:t>
            </a:r>
            <a:r>
              <a:rPr lang="hr-HR" sz="3600" dirty="0"/>
              <a:t>Sakramenti u službi zajednice su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pomirenje </a:t>
                      </a:r>
                      <a:r>
                        <a:rPr lang="hr-HR" sz="2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bolesničko</a:t>
                      </a:r>
                      <a:r>
                        <a:rPr lang="hr-HR" sz="24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4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pomazanje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krštenje i potvrda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sveti red i ženidba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11.</a:t>
            </a:r>
            <a:r>
              <a:rPr lang="hr-HR" sz="3600" dirty="0" smtClean="0"/>
              <a:t> </a:t>
            </a:r>
            <a:r>
              <a:rPr lang="hr-HR" sz="3600" dirty="0"/>
              <a:t>Kojim sakramentom nam se briše istočni grijeh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ispovijed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ženidba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krštenje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12.</a:t>
            </a:r>
            <a:r>
              <a:rPr lang="hr-HR" sz="3600" dirty="0" smtClean="0"/>
              <a:t> </a:t>
            </a:r>
            <a:r>
              <a:rPr lang="hr-HR" sz="3600" dirty="0"/>
              <a:t>Isus je euharistiju ustanovio na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Veliki četvrtak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Veliki petak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Veliku subotu</a:t>
                      </a:r>
                      <a:endParaRPr kumimoji="0" lang="hr-HR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27527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8037" y="357822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49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13.</a:t>
            </a:r>
            <a:r>
              <a:rPr lang="hr-HR" sz="3600" dirty="0" smtClean="0"/>
              <a:t> </a:t>
            </a:r>
            <a:r>
              <a:rPr lang="hr-HR" sz="3600" dirty="0"/>
              <a:t>Crkva preporuča da se vjernici pričeste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jednom godišnje</a:t>
                      </a:r>
                      <a:endParaRPr lang="hr-HR" sz="20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jednom mjesečno</a:t>
                      </a:r>
                      <a:endParaRPr lang="hr-HR" sz="20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svaki put kad sudjeluju na Svetoj misi</a:t>
                      </a:r>
                      <a:endParaRPr lang="hr-HR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hr-HR" sz="3600" b="1" dirty="0" smtClean="0">
                <a:solidFill>
                  <a:srgbClr val="990000"/>
                </a:solidFill>
              </a:rPr>
              <a:t>14.</a:t>
            </a:r>
            <a:r>
              <a:rPr lang="hr-HR" sz="3600" dirty="0" smtClean="0"/>
              <a:t> </a:t>
            </a:r>
            <a:r>
              <a:rPr lang="hr-HR" sz="3600" dirty="0"/>
              <a:t>Pojam 'kršćanin' znači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svet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pomazanik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odabranik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36671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15.</a:t>
            </a:r>
            <a:r>
              <a:rPr lang="hr-HR" sz="3600" dirty="0" smtClean="0"/>
              <a:t> </a:t>
            </a:r>
            <a:r>
              <a:rPr lang="hr-HR" sz="3600" dirty="0"/>
              <a:t>Za dobrog i odgovornog kršćanina sakramenti su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vrlo važni (jer nas </a:t>
                      </a:r>
                      <a:r>
                        <a:rPr lang="hr-HR" sz="2400" b="0" dirty="0" err="1" smtClean="0">
                          <a:latin typeface="Times New Roman"/>
                          <a:ea typeface="Calibri"/>
                          <a:cs typeface="Times New Roman"/>
                        </a:rPr>
                        <a:t>suobličuju</a:t>
                      </a: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 Kristu)</a:t>
                      </a:r>
                      <a:endParaRPr lang="hr-HR" sz="24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nebitni</a:t>
                      </a:r>
                      <a:endParaRPr lang="hr-HR" sz="24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prilika za dobre i skupe poklone</a:t>
                      </a:r>
                      <a:endParaRPr lang="hr-HR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27527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8037" y="357822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49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419475" y="900113"/>
            <a:ext cx="52562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lvl="0" indent="-514350">
              <a:spcBef>
                <a:spcPct val="50000"/>
              </a:spcBef>
              <a:buAutoNum type="arabicPeriod"/>
            </a:pPr>
            <a:r>
              <a:rPr lang="hr-HR" sz="4000" dirty="0" smtClean="0"/>
              <a:t>Sakramenata </a:t>
            </a:r>
            <a:r>
              <a:rPr lang="hr-HR" sz="4000" dirty="0"/>
              <a:t>ima</a:t>
            </a:r>
            <a:r>
              <a:rPr lang="hr-HR" sz="4000" dirty="0" smtClean="0"/>
              <a:t>:</a:t>
            </a:r>
            <a:endParaRPr lang="hr-HR" sz="4000" dirty="0"/>
          </a:p>
        </p:txBody>
      </p:sp>
      <p:graphicFrame>
        <p:nvGraphicFramePr>
          <p:cNvPr id="2158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71" name="Picture 67" descr="signs-bouncingtick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21572" name="Picture 68" descr="signs-multip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21574" name="Picture 70" descr="signs-multip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21580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21582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pic>
        <p:nvPicPr>
          <p:cNvPr id="33" name="Picture 32" descr="捡ĝĈ9"/>
          <p:cNvPicPr/>
          <p:nvPr/>
        </p:nvPicPr>
        <p:blipFill>
          <a:blip r:embed="rId5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8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8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1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82"/>
                  </p:tgtEl>
                </p:cond>
              </p:nextCondLst>
            </p:seq>
          </p:childTnLst>
        </p:cTn>
      </p:par>
    </p:tnLst>
    <p:bldLst>
      <p:bldP spid="21580" grpId="0" animBg="1"/>
      <p:bldP spid="21581" grpId="0" animBg="1"/>
      <p:bldP spid="215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>
                <a:solidFill>
                  <a:srgbClr val="990000"/>
                </a:solidFill>
              </a:rPr>
              <a:t>2. </a:t>
            </a:r>
            <a:r>
              <a:rPr lang="hr-HR" sz="3600" dirty="0"/>
              <a:t>Prvi i temeljni sakrament Crkve je:</a:t>
            </a:r>
          </a:p>
          <a:p>
            <a:pPr>
              <a:spcBef>
                <a:spcPct val="50000"/>
              </a:spcBef>
            </a:pPr>
            <a:endParaRPr lang="hr-HR" sz="3600" b="1" dirty="0">
              <a:solidFill>
                <a:srgbClr val="990000"/>
              </a:solidFill>
            </a:endParaRPr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Potvrda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Euharistija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Krštenje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3.</a:t>
            </a:r>
            <a:r>
              <a:rPr lang="hr-HR" sz="3600" dirty="0" smtClean="0"/>
              <a:t> Bolesničko </a:t>
            </a:r>
            <a:r>
              <a:rPr lang="hr-HR" sz="3600" dirty="0"/>
              <a:t>pomazanje može se primiti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jednom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dvaput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više puta (svaki put kada je čovjek teško bolestan ili je na samrti)</a:t>
                      </a:r>
                      <a:endParaRPr kumimoji="0" lang="hr-H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>
                <a:solidFill>
                  <a:srgbClr val="990000"/>
                </a:solidFill>
              </a:rPr>
              <a:t>4</a:t>
            </a:r>
            <a:r>
              <a:rPr lang="hr-HR" sz="3600" b="1" dirty="0" smtClean="0">
                <a:solidFill>
                  <a:srgbClr val="990000"/>
                </a:solidFill>
              </a:rPr>
              <a:t>.</a:t>
            </a:r>
            <a:r>
              <a:rPr lang="hr-HR" sz="3600" dirty="0" smtClean="0"/>
              <a:t> </a:t>
            </a:r>
            <a:r>
              <a:rPr lang="hr-HR" sz="3600" dirty="0"/>
              <a:t>U Katoličkoj crkvi brak je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sklopljen na određeno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vječan i nerazrješiv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besmislen</a:t>
                      </a:r>
                      <a:endParaRPr kumimoji="0" lang="hr-HR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36671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600" b="1" dirty="0" smtClean="0">
                <a:solidFill>
                  <a:srgbClr val="990000"/>
                </a:solidFill>
              </a:rPr>
              <a:t>5.</a:t>
            </a:r>
            <a:r>
              <a:rPr lang="hr-HR" sz="3600" dirty="0" smtClean="0"/>
              <a:t> </a:t>
            </a:r>
            <a:r>
              <a:rPr lang="hr-HR" sz="3600" dirty="0"/>
              <a:t>Sakrament potvrde podjeljuje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biskup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svećenik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đakon</a:t>
                      </a:r>
                      <a:endParaRPr kumimoji="0" lang="hr-HR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27527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8037" y="357822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49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hr-HR" sz="3600" b="1" dirty="0" smtClean="0">
                <a:solidFill>
                  <a:srgbClr val="990000"/>
                </a:solidFill>
              </a:rPr>
              <a:t>6.</a:t>
            </a:r>
            <a:r>
              <a:rPr lang="hr-HR" sz="3600" dirty="0" smtClean="0"/>
              <a:t> </a:t>
            </a:r>
            <a:r>
              <a:rPr lang="hr-HR" sz="3600" dirty="0"/>
              <a:t>Sakramentalni znakovi euharistije su:</a:t>
            </a:r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ulje i voda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kruh i vino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sol i ocat</a:t>
                      </a:r>
                      <a:endParaRPr kumimoji="0" lang="hr-HR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36671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>
                <a:solidFill>
                  <a:srgbClr val="990000"/>
                </a:solidFill>
              </a:rPr>
              <a:t>7</a:t>
            </a:r>
            <a:r>
              <a:rPr lang="hr-HR" sz="3600" b="1" dirty="0" smtClean="0">
                <a:solidFill>
                  <a:srgbClr val="990000"/>
                </a:solidFill>
              </a:rPr>
              <a:t>.</a:t>
            </a:r>
            <a:r>
              <a:rPr lang="hr-HR" sz="3600" dirty="0" smtClean="0"/>
              <a:t> </a:t>
            </a:r>
            <a:r>
              <a:rPr lang="hr-HR" sz="3600" dirty="0"/>
              <a:t>Pri ređenju svećenika biskup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polaže ruke na glavu </a:t>
                      </a:r>
                      <a:r>
                        <a:rPr lang="hr-HR" sz="2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ređenika</a:t>
                      </a: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moli posebnu molitvu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polaže ruke i polijeva mu glavu vodom</a:t>
                      </a:r>
                      <a:endParaRPr lang="hr-HR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maže mu čelo krizmom i moli molitvu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27527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44926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8037" y="357822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49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49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49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00364" y="908050"/>
            <a:ext cx="61436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hr-HR" sz="3600" b="1" dirty="0">
                <a:solidFill>
                  <a:srgbClr val="990000"/>
                </a:solidFill>
              </a:rPr>
              <a:t>8</a:t>
            </a:r>
            <a:r>
              <a:rPr lang="hr-HR" sz="3600" b="1" dirty="0" smtClean="0">
                <a:solidFill>
                  <a:srgbClr val="990000"/>
                </a:solidFill>
              </a:rPr>
              <a:t>.</a:t>
            </a:r>
            <a:r>
              <a:rPr lang="hr-HR" sz="3600" dirty="0" smtClean="0"/>
              <a:t> </a:t>
            </a:r>
            <a:r>
              <a:rPr lang="hr-HR" sz="3600" dirty="0"/>
              <a:t>Vlast opraštanja grijeha imaju</a:t>
            </a:r>
            <a:r>
              <a:rPr lang="hr-HR" sz="3600" dirty="0" smtClean="0"/>
              <a:t>:</a:t>
            </a:r>
            <a:endParaRPr lang="hr-HR" sz="3600" dirty="0"/>
          </a:p>
        </p:txBody>
      </p:sp>
      <p:pic>
        <p:nvPicPr>
          <p:cNvPr id="33" name="Picture 32" descr="捡ĝĈ9"/>
          <p:cNvPicPr/>
          <p:nvPr/>
        </p:nvPicPr>
        <p:blipFill>
          <a:blip r:embed="rId3">
            <a:lum bright="-12000" contrast="24000"/>
          </a:blip>
          <a:srcRect b="3130"/>
          <a:stretch>
            <a:fillRect/>
          </a:stretch>
        </p:blipFill>
        <p:spPr bwMode="auto">
          <a:xfrm>
            <a:off x="214282" y="201537"/>
            <a:ext cx="2786082" cy="23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" name="Group 80"/>
          <p:cNvGraphicFramePr>
            <a:graphicFrameLocks noGrp="1"/>
          </p:cNvGraphicFramePr>
          <p:nvPr/>
        </p:nvGraphicFramePr>
        <p:xfrm>
          <a:off x="1476375" y="2708275"/>
          <a:ext cx="6688138" cy="2609850"/>
        </p:xfrm>
        <a:graphic>
          <a:graphicData uri="http://schemas.openxmlformats.org/drawingml/2006/table">
            <a:tbl>
              <a:tblPr/>
              <a:tblGrid>
                <a:gridCol w="855663"/>
                <a:gridCol w="4995862"/>
                <a:gridCol w="836613"/>
              </a:tblGrid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đakoni i svećenici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 biskupi i đakoni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4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hr-HR" sz="3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svećenici i biskupi</a:t>
                      </a:r>
                      <a:endParaRPr kumimoji="0" lang="hr-HR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sr-Latn-CS" sz="3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" name="Picture 67" descr="signs-bouncingtic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6450" y="4492625"/>
            <a:ext cx="1009650" cy="825500"/>
          </a:xfrm>
          <a:prstGeom prst="rect">
            <a:avLst/>
          </a:prstGeom>
          <a:noFill/>
        </p:spPr>
      </p:pic>
      <p:pic>
        <p:nvPicPr>
          <p:cNvPr id="36" name="Picture 68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3705225"/>
            <a:ext cx="1008063" cy="742950"/>
          </a:xfrm>
          <a:prstGeom prst="rect">
            <a:avLst/>
          </a:prstGeom>
          <a:noFill/>
        </p:spPr>
      </p:pic>
      <p:pic>
        <p:nvPicPr>
          <p:cNvPr id="37" name="Picture 70" descr="signs-multip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56450" y="2835275"/>
            <a:ext cx="1008063" cy="742950"/>
          </a:xfrm>
          <a:prstGeom prst="rect">
            <a:avLst/>
          </a:prstGeom>
          <a:noFill/>
        </p:spPr>
      </p:pic>
      <p:sp>
        <p:nvSpPr>
          <p:cNvPr id="38" name="Rectangle 76"/>
          <p:cNvSpPr>
            <a:spLocks noChangeArrowheads="1"/>
          </p:cNvSpPr>
          <p:nvPr/>
        </p:nvSpPr>
        <p:spPr bwMode="auto">
          <a:xfrm>
            <a:off x="7156450" y="27082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/>
              <a:t>?</a:t>
            </a:r>
          </a:p>
        </p:txBody>
      </p:sp>
      <p:sp>
        <p:nvSpPr>
          <p:cNvPr id="39" name="Rectangle 77"/>
          <p:cNvSpPr>
            <a:spLocks noChangeArrowheads="1"/>
          </p:cNvSpPr>
          <p:nvPr/>
        </p:nvSpPr>
        <p:spPr bwMode="auto">
          <a:xfrm>
            <a:off x="7156450" y="357822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156450" y="4448175"/>
            <a:ext cx="1008063" cy="869950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hr-HR" sz="4400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3Veliki_tjedan_kviz">
  <a:themeElements>
    <a:clrScheme name="Jek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Je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ek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ek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ek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ek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ek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3Veliki_tjedan_kviz</Template>
  <TotalTime>27</TotalTime>
  <Words>408</Words>
  <Application>Microsoft Office PowerPoint</Application>
  <PresentationFormat>On-screen Show (4:3)</PresentationFormat>
  <Paragraphs>184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3Veliki_tjedan_kviz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</cp:lastModifiedBy>
  <cp:revision>3</cp:revision>
  <dcterms:created xsi:type="dcterms:W3CDTF">2013-03-28T10:12:17Z</dcterms:created>
  <dcterms:modified xsi:type="dcterms:W3CDTF">2013-03-28T10:39:32Z</dcterms:modified>
</cp:coreProperties>
</file>