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66" r:id="rId4"/>
    <p:sldId id="267" r:id="rId5"/>
    <p:sldId id="268" r:id="rId6"/>
    <p:sldId id="269" r:id="rId7"/>
    <p:sldId id="270" r:id="rId8"/>
    <p:sldId id="257" r:id="rId9"/>
    <p:sldId id="258" r:id="rId10"/>
    <p:sldId id="259" r:id="rId11"/>
    <p:sldId id="260" r:id="rId12"/>
    <p:sldId id="256" r:id="rId13"/>
    <p:sldId id="26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DEC3E-4611-4DA8-AE78-F9E853387DC4}" type="datetimeFigureOut">
              <a:rPr lang="sr-Latn-CS" smtClean="0"/>
              <a:pPr/>
              <a:t>9.4.2013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132E2-0E98-47FE-8580-979F9FA3B8D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6380" y="928671"/>
            <a:ext cx="3171820" cy="2671780"/>
          </a:xfrm>
        </p:spPr>
        <p:txBody>
          <a:bodyPr>
            <a:normAutofit/>
          </a:bodyPr>
          <a:lstStyle/>
          <a:p>
            <a:r>
              <a:rPr lang="hr-H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Kraljice neba</a:t>
            </a:r>
            <a:endParaRPr lang="hr-H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7206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sz="4000" i="1" dirty="0" err="1" smtClean="0"/>
              <a:t>Lat</a:t>
            </a:r>
            <a:r>
              <a:rPr lang="hr-HR" sz="4000" i="1" dirty="0" smtClean="0"/>
              <a:t>. uvođenje ili upućivanje u tajne</a:t>
            </a:r>
            <a:endParaRPr lang="hr-HR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6600" dirty="0" smtClean="0"/>
              <a:t>Inicijacija </a:t>
            </a:r>
            <a:endParaRPr lang="hr-HR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SAKRAMENTI KRŠĆANSKE INICIJACIJE </a:t>
            </a:r>
            <a:br>
              <a:rPr lang="hr-HR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i="1" dirty="0" smtClean="0"/>
              <a:t>kršćanska inicijacija, krštenje</a:t>
            </a:r>
            <a:endParaRPr lang="hr-H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Kršćanska inicijacija ne znači samo naučiti informacije o vjeri, nego naučiti živjeti po vjeri, prihvatiti Boga u vlastitom životu, vršiti njegovu volju i uključiti se u život kršćanske zajednice.</a:t>
            </a:r>
          </a:p>
          <a:p>
            <a:endParaRPr lang="hr-HR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kvačicom (√)</a:t>
            </a:r>
            <a:r>
              <a:rPr lang="hr-HR" sz="3600" dirty="0" smtClean="0"/>
              <a:t> označite ono što vam je poznato od prije</a:t>
            </a:r>
          </a:p>
          <a:p>
            <a:r>
              <a:rPr lang="hr-HR" sz="3600" b="1" dirty="0" smtClean="0"/>
              <a:t>upitnikom (?)</a:t>
            </a:r>
            <a:r>
              <a:rPr lang="hr-HR" sz="3600" dirty="0" smtClean="0"/>
              <a:t> ono što ste novo saznali</a:t>
            </a:r>
          </a:p>
          <a:p>
            <a:r>
              <a:rPr lang="hr-HR" sz="3600" b="1" dirty="0" smtClean="0"/>
              <a:t>uskličnikom (!) </a:t>
            </a:r>
            <a:r>
              <a:rPr lang="hr-HR" sz="3600" dirty="0" smtClean="0"/>
              <a:t>ono što vam je posebno zanimljivo.</a:t>
            </a:r>
            <a:endParaRPr lang="hr-HR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hr-HR" sz="2400" dirty="0" smtClean="0"/>
              <a:t>Plan ploče…</a:t>
            </a:r>
            <a:endParaRPr lang="hr-HR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78581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Inicijacija – uvođenje, upućivanje u tajne</a:t>
            </a:r>
            <a:endParaRPr lang="hr-H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_YDRtmHiUcHw/TVFuR_zIEjI/AAAAAAAABqs/ACPDmptSqpI/s1600/battesimo_%257ESKC_128.jpg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143240" y="2000240"/>
            <a:ext cx="2790825" cy="28575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2000240"/>
            <a:ext cx="2545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b="1" dirty="0" smtClean="0"/>
              <a:t>KRŠTENJE</a:t>
            </a:r>
            <a:endParaRPr lang="hr-HR" sz="4000" b="1" dirty="0"/>
          </a:p>
        </p:txBody>
      </p:sp>
      <p:sp>
        <p:nvSpPr>
          <p:cNvPr id="7" name="Right Arrow Callout 6"/>
          <p:cNvSpPr/>
          <p:nvPr/>
        </p:nvSpPr>
        <p:spPr>
          <a:xfrm rot="1286472">
            <a:off x="170183" y="623445"/>
            <a:ext cx="2939758" cy="1638991"/>
          </a:xfrm>
          <a:prstGeom prst="rightArrowCallout">
            <a:avLst>
              <a:gd name="adj1" fmla="val 25000"/>
              <a:gd name="adj2" fmla="val 12451"/>
              <a:gd name="adj3" fmla="val 25000"/>
              <a:gd name="adj4" fmla="val 8515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PEDESETNICA</a:t>
            </a:r>
          </a:p>
          <a:p>
            <a:pPr algn="ctr"/>
            <a:r>
              <a:rPr lang="hr-HR" sz="2800" dirty="0" smtClean="0"/>
              <a:t>(Blagdan Duhova)</a:t>
            </a:r>
            <a:endParaRPr lang="hr-HR" sz="2800" dirty="0"/>
          </a:p>
        </p:txBody>
      </p:sp>
      <p:sp>
        <p:nvSpPr>
          <p:cNvPr id="8" name="Down Arrow Callout 7"/>
          <p:cNvSpPr/>
          <p:nvPr/>
        </p:nvSpPr>
        <p:spPr>
          <a:xfrm>
            <a:off x="3071802" y="285728"/>
            <a:ext cx="3357586" cy="1643074"/>
          </a:xfrm>
          <a:prstGeom prst="downArrowCallout">
            <a:avLst>
              <a:gd name="adj1" fmla="val 47915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KATEKUMEN</a:t>
            </a:r>
          </a:p>
          <a:p>
            <a:pPr algn="ctr"/>
            <a:r>
              <a:rPr lang="hr-HR" sz="2400" dirty="0" smtClean="0"/>
              <a:t>Osoba koja se priprema za krštenje</a:t>
            </a:r>
            <a:endParaRPr lang="hr-HR" sz="2400" dirty="0"/>
          </a:p>
        </p:txBody>
      </p:sp>
      <p:sp>
        <p:nvSpPr>
          <p:cNvPr id="9" name="Left Arrow Callout 8"/>
          <p:cNvSpPr/>
          <p:nvPr/>
        </p:nvSpPr>
        <p:spPr>
          <a:xfrm>
            <a:off x="5572132" y="2285992"/>
            <a:ext cx="3571868" cy="1714512"/>
          </a:xfrm>
          <a:prstGeom prst="leftArrowCallout">
            <a:avLst>
              <a:gd name="adj1" fmla="val 50000"/>
              <a:gd name="adj2" fmla="val 7670"/>
              <a:gd name="adj3" fmla="val 13527"/>
              <a:gd name="adj4" fmla="val 8313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dirty="0" smtClean="0"/>
              <a:t>Glava krštenika 3 puta se polijeva vodom</a:t>
            </a:r>
            <a:endParaRPr lang="hr-HR" sz="2800" dirty="0"/>
          </a:p>
        </p:txBody>
      </p:sp>
      <p:sp>
        <p:nvSpPr>
          <p:cNvPr id="10" name="Left Arrow Callout 9"/>
          <p:cNvSpPr/>
          <p:nvPr/>
        </p:nvSpPr>
        <p:spPr>
          <a:xfrm rot="1798029">
            <a:off x="5397004" y="4474291"/>
            <a:ext cx="3357586" cy="1714512"/>
          </a:xfrm>
          <a:prstGeom prst="leftArrowCallout">
            <a:avLst>
              <a:gd name="adj1" fmla="val 17935"/>
              <a:gd name="adj2" fmla="val 17237"/>
              <a:gd name="adj3" fmla="val 13527"/>
              <a:gd name="adj4" fmla="val 83133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i="1" smtClean="0"/>
              <a:t>(Ime), </a:t>
            </a:r>
            <a:r>
              <a:rPr lang="hr-HR" sz="2800" i="1" dirty="0" smtClean="0"/>
              <a:t>ja te krstim u ime Oca i Sina i Duha Svetoga</a:t>
            </a:r>
            <a:endParaRPr lang="hr-HR" sz="2800" i="1" dirty="0"/>
          </a:p>
        </p:txBody>
      </p:sp>
      <p:sp>
        <p:nvSpPr>
          <p:cNvPr id="11" name="Right Arrow Callout 10"/>
          <p:cNvSpPr/>
          <p:nvPr/>
        </p:nvSpPr>
        <p:spPr>
          <a:xfrm>
            <a:off x="357158" y="2643182"/>
            <a:ext cx="3429024" cy="2000264"/>
          </a:xfrm>
          <a:prstGeom prst="rightArrowCallout">
            <a:avLst>
              <a:gd name="adj1" fmla="val 16410"/>
              <a:gd name="adj2" fmla="val 17760"/>
              <a:gd name="adj3" fmla="val 25000"/>
              <a:gd name="adj4" fmla="val 8123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Svećenik ili đakon</a:t>
            </a:r>
          </a:p>
          <a:p>
            <a:pPr algn="ctr"/>
            <a:r>
              <a:rPr lang="hr-HR" sz="2400" dirty="0" smtClean="0"/>
              <a:t>(svaka osoba u slučaju smrtne opasnosti)</a:t>
            </a:r>
            <a:endParaRPr lang="hr-HR" sz="2400" dirty="0"/>
          </a:p>
        </p:txBody>
      </p:sp>
      <p:sp>
        <p:nvSpPr>
          <p:cNvPr id="13" name="Up Arrow Callout 12"/>
          <p:cNvSpPr/>
          <p:nvPr/>
        </p:nvSpPr>
        <p:spPr>
          <a:xfrm>
            <a:off x="2857488" y="4000504"/>
            <a:ext cx="3000396" cy="2571768"/>
          </a:xfrm>
          <a:prstGeom prst="upArrowCallout">
            <a:avLst>
              <a:gd name="adj1" fmla="val 10658"/>
              <a:gd name="adj2" fmla="val 12451"/>
              <a:gd name="adj3" fmla="val 15319"/>
              <a:gd name="adj4" fmla="val 807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 smtClean="0"/>
              <a:t>JEDNOM;</a:t>
            </a:r>
          </a:p>
          <a:p>
            <a:pPr algn="ctr"/>
            <a:r>
              <a:rPr lang="hr-HR" sz="2800" dirty="0" smtClean="0"/>
              <a:t>Neizbrisivi duhovni biljeg, pečat</a:t>
            </a:r>
          </a:p>
          <a:p>
            <a:pPr algn="ctr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5072066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>
            <a:noAutofit/>
          </a:bodyPr>
          <a:lstStyle/>
          <a:p>
            <a:r>
              <a:rPr lang="hr-HR" sz="4800" dirty="0"/>
              <a:t>Kraljice neba, raduj se. Aleluja.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57224" y="3643314"/>
            <a:ext cx="7772400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it-IT" sz="4800" i="1" dirty="0" err="1" smtClean="0"/>
              <a:t>Jer</a:t>
            </a:r>
            <a:r>
              <a:rPr lang="it-IT" sz="4800" i="1" dirty="0" smtClean="0"/>
              <a:t> </a:t>
            </a:r>
            <a:r>
              <a:rPr lang="it-IT" sz="4800" i="1" dirty="0" err="1" smtClean="0"/>
              <a:t>koga</a:t>
            </a:r>
            <a:r>
              <a:rPr lang="it-IT" sz="4800" i="1" dirty="0" smtClean="0"/>
              <a:t> si </a:t>
            </a:r>
            <a:r>
              <a:rPr lang="it-IT" sz="4800" i="1" dirty="0" err="1" smtClean="0"/>
              <a:t>bila</a:t>
            </a:r>
            <a:r>
              <a:rPr lang="it-IT" sz="4800" i="1" dirty="0" smtClean="0"/>
              <a:t> </a:t>
            </a:r>
            <a:r>
              <a:rPr lang="it-IT" sz="4800" i="1" dirty="0" err="1" smtClean="0"/>
              <a:t>dostojna</a:t>
            </a:r>
            <a:r>
              <a:rPr lang="it-IT" sz="4800" i="1" dirty="0" smtClean="0"/>
              <a:t> </a:t>
            </a:r>
            <a:r>
              <a:rPr lang="it-IT" sz="4800" i="1" dirty="0" err="1" smtClean="0"/>
              <a:t>nositi</a:t>
            </a:r>
            <a:r>
              <a:rPr lang="it-IT" sz="4800" i="1" dirty="0" smtClean="0"/>
              <a:t>. </a:t>
            </a:r>
            <a:r>
              <a:rPr lang="it-IT" sz="4800" i="1" dirty="0" err="1" smtClean="0"/>
              <a:t>Aleluja</a:t>
            </a:r>
            <a:r>
              <a:rPr lang="it-IT" sz="4800" i="1" dirty="0" smtClean="0"/>
              <a:t>.</a:t>
            </a:r>
            <a:endParaRPr kumimoji="0" lang="hr-HR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4071934" y="0"/>
            <a:ext cx="5072066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915276" cy="1470025"/>
          </a:xfrm>
        </p:spPr>
        <p:txBody>
          <a:bodyPr>
            <a:noAutofit/>
          </a:bodyPr>
          <a:lstStyle/>
          <a:p>
            <a:r>
              <a:rPr lang="hr-HR" sz="4800" dirty="0" smtClean="0"/>
              <a:t>Uskrsnu, kako je rekao. Aleluja</a:t>
            </a:r>
            <a:r>
              <a:rPr lang="hr-HR" sz="4800" dirty="0"/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57224" y="3643314"/>
            <a:ext cx="7772400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pl-PL" sz="4800" i="1" dirty="0" smtClean="0"/>
              <a:t>Moli za nas Boga. Aleluja.</a:t>
            </a:r>
            <a:endParaRPr kumimoji="0" lang="hr-HR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5072066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928826"/>
          </a:xfrm>
        </p:spPr>
        <p:txBody>
          <a:bodyPr>
            <a:noAutofit/>
          </a:bodyPr>
          <a:lstStyle/>
          <a:p>
            <a:r>
              <a:rPr lang="hr-HR" sz="4800" dirty="0" smtClean="0"/>
              <a:t>Veseli se i raduj se, Djevice Marijo. Aleluja.</a:t>
            </a:r>
            <a:endParaRPr lang="hr-HR" sz="4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57224" y="3643314"/>
            <a:ext cx="7772400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hr-HR" sz="4800" i="1" dirty="0" smtClean="0"/>
              <a:t>Jer je uskrsnuo Gospodin uistinu. Aleluja.</a:t>
            </a:r>
            <a:endParaRPr kumimoji="0" lang="hr-HR" sz="4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4" y="2130425"/>
            <a:ext cx="3314696" cy="1470025"/>
          </a:xfrm>
        </p:spPr>
        <p:txBody>
          <a:bodyPr>
            <a:normAutofit/>
          </a:bodyPr>
          <a:lstStyle/>
          <a:p>
            <a:r>
              <a:rPr lang="hr-HR" dirty="0" smtClean="0"/>
              <a:t>Pomolimo se: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7206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ikapovic.files.wordpress.com/2012/04/untitled.pn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5072066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57224" y="428604"/>
            <a:ext cx="7772400" cy="6000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hr-HR" sz="4200" b="1" i="1" dirty="0" smtClean="0"/>
              <a:t>Bože, koji si se udostojao razveseliti svijet uskrsnućem svoga Sina, Gospodina našega Isusa Krista, daj, molimo te, da po njegovoj Majci, Djevici Mariji, postignemo radosti vječnoga života.</a:t>
            </a:r>
          </a:p>
          <a:p>
            <a:pPr algn="ctr"/>
            <a:r>
              <a:rPr lang="hr-HR" sz="4200" b="1" i="1" dirty="0" smtClean="0"/>
              <a:t>Po istom Kristu Gospodinu našem. </a:t>
            </a:r>
          </a:p>
          <a:p>
            <a:pPr algn="ctr"/>
            <a:r>
              <a:rPr lang="hr-HR" sz="4200" b="1" i="1" dirty="0" smtClean="0"/>
              <a:t>Amen.</a:t>
            </a:r>
            <a:endParaRPr lang="hr-HR" sz="4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1928826"/>
          </a:xfrm>
        </p:spPr>
        <p:txBody>
          <a:bodyPr>
            <a:normAutofit/>
          </a:bodyPr>
          <a:lstStyle/>
          <a:p>
            <a:r>
              <a:rPr lang="hr-HR" sz="3600" dirty="0" smtClean="0"/>
              <a:t>U životu svakog čovjeka postoje neki iznimno važni trenuci. Možete li nabrojiti neke?</a:t>
            </a:r>
            <a:endParaRPr lang="hr-HR" sz="3600" dirty="0"/>
          </a:p>
        </p:txBody>
      </p:sp>
      <p:sp>
        <p:nvSpPr>
          <p:cNvPr id="4" name="TextBox 3"/>
          <p:cNvSpPr txBox="1"/>
          <p:nvPr/>
        </p:nvSpPr>
        <p:spPr>
          <a:xfrm rot="20447430">
            <a:off x="1096247" y="2567520"/>
            <a:ext cx="40231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smtClean="0"/>
              <a:t>Prvi korak</a:t>
            </a:r>
            <a:endParaRPr lang="hr-HR" sz="4800" dirty="0"/>
          </a:p>
        </p:txBody>
      </p:sp>
      <p:sp>
        <p:nvSpPr>
          <p:cNvPr id="5" name="TextBox 4"/>
          <p:cNvSpPr txBox="1"/>
          <p:nvPr/>
        </p:nvSpPr>
        <p:spPr>
          <a:xfrm rot="1556471">
            <a:off x="4421213" y="4033373"/>
            <a:ext cx="411394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Prva riječ</a:t>
            </a:r>
            <a:endParaRPr lang="hr-HR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 rot="668742">
            <a:off x="1285404" y="4697356"/>
            <a:ext cx="49494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Prvi dan škole</a:t>
            </a:r>
            <a:endParaRPr lang="hr-HR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5572140"/>
            <a:ext cx="27146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600" dirty="0" smtClean="0"/>
              <a:t>…</a:t>
            </a:r>
            <a:endParaRPr lang="hr-HR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Sjećate li se vašeg prvog odlaska u crkvu?</a:t>
            </a:r>
            <a:endParaRPr lang="hr-HR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0" y="1000108"/>
          <a:ext cx="8643999" cy="4740595"/>
        </p:xfrm>
        <a:graphic>
          <a:graphicData uri="http://schemas.openxmlformats.org/drawingml/2006/table">
            <a:tbl>
              <a:tblPr/>
              <a:tblGrid>
                <a:gridCol w="2521039"/>
                <a:gridCol w="3479441"/>
                <a:gridCol w="2643519"/>
              </a:tblGrid>
              <a:tr h="132046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5400" dirty="0">
                          <a:latin typeface="Times New Roman"/>
                          <a:ea typeface="Times New Roman"/>
                          <a:cs typeface="Times New Roman"/>
                        </a:rPr>
                        <a:t>SAKRAMENTI</a:t>
                      </a:r>
                      <a:endParaRPr lang="hr-HR" sz="5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812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INICIJACIJE</a:t>
                      </a:r>
                      <a:endParaRPr lang="hr-H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OZDRAVLJENJA</a:t>
                      </a:r>
                      <a:endParaRPr lang="hr-H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 SLUŽBI ZAJEDNICE</a:t>
                      </a:r>
                      <a:endParaRPr lang="hr-H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3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krštenje</a:t>
                      </a:r>
                      <a:endParaRPr lang="hr-HR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3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euharistija</a:t>
                      </a:r>
                      <a:endParaRPr lang="hr-HR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36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potvrda</a:t>
                      </a:r>
                      <a:endParaRPr lang="hr-HR" sz="3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4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pomirenje</a:t>
                      </a:r>
                      <a:endParaRPr lang="hr-HR" sz="4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4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4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bolesničko</a:t>
                      </a:r>
                      <a:r>
                        <a:rPr lang="en-GB" sz="4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pomazanje</a:t>
                      </a:r>
                      <a:endParaRPr lang="hr-HR" sz="4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4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8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sveti</a:t>
                      </a:r>
                      <a:r>
                        <a:rPr lang="en-GB" sz="4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red</a:t>
                      </a:r>
                      <a:endParaRPr lang="hr-HR" sz="4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4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48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ženidba</a:t>
                      </a:r>
                      <a:endParaRPr lang="hr-HR" sz="4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42844" y="2214554"/>
            <a:ext cx="2643206" cy="3786214"/>
          </a:xfrm>
          <a:prstGeom prst="roundRect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291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Concourse</vt:lpstr>
      <vt:lpstr>Office Theme</vt:lpstr>
      <vt:lpstr>Kraljice neba</vt:lpstr>
      <vt:lpstr>Kraljice neba, raduj se. Aleluja.</vt:lpstr>
      <vt:lpstr>Uskrsnu, kako je rekao. Aleluja.</vt:lpstr>
      <vt:lpstr>Veseli se i raduj se, Djevice Marijo. Aleluja.</vt:lpstr>
      <vt:lpstr>Pomolimo se:</vt:lpstr>
      <vt:lpstr>Slide 6</vt:lpstr>
      <vt:lpstr>Slide 7</vt:lpstr>
      <vt:lpstr>Slide 8</vt:lpstr>
      <vt:lpstr>Slide 9</vt:lpstr>
      <vt:lpstr>Inicijacija </vt:lpstr>
      <vt:lpstr>SAKRAMENTI KRŠĆANSKE INICIJACIJE  </vt:lpstr>
      <vt:lpstr>Slide 12</vt:lpstr>
      <vt:lpstr>Slide 13</vt:lpstr>
      <vt:lpstr>Plan ploče…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</cp:lastModifiedBy>
  <cp:revision>6</cp:revision>
  <dcterms:created xsi:type="dcterms:W3CDTF">2013-04-08T19:50:03Z</dcterms:created>
  <dcterms:modified xsi:type="dcterms:W3CDTF">2013-04-09T09:00:50Z</dcterms:modified>
</cp:coreProperties>
</file>