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sldIdLst>
    <p:sldId id="269" r:id="rId2"/>
    <p:sldId id="270" r:id="rId3"/>
    <p:sldId id="260" r:id="rId4"/>
    <p:sldId id="271" r:id="rId5"/>
    <p:sldId id="265" r:id="rId6"/>
    <p:sldId id="264" r:id="rId7"/>
    <p:sldId id="259" r:id="rId8"/>
    <p:sldId id="262" r:id="rId9"/>
    <p:sldId id="267" r:id="rId10"/>
    <p:sldId id="268" r:id="rId11"/>
    <p:sldId id="272" r:id="rId12"/>
    <p:sldId id="258" r:id="rId13"/>
    <p:sldId id="283" r:id="rId14"/>
    <p:sldId id="282" r:id="rId15"/>
    <p:sldId id="284" r:id="rId16"/>
    <p:sldId id="285" r:id="rId17"/>
    <p:sldId id="273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9" d="100"/>
          <a:sy n="19" d="100"/>
        </p:scale>
        <p:origin x="-30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FB13AD-AAA1-47A7-8600-59839183CE8C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919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A7591-F460-4CA0-922B-DCED55ACC31A}" type="slidenum">
              <a:rPr lang="hr-HR"/>
              <a:pPr/>
              <a:t>1</a:t>
            </a:fld>
            <a:endParaRPr lang="hr-H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34F79-505F-4B15-BE7D-21120E10158C}" type="slidenum">
              <a:rPr lang="hr-HR"/>
              <a:pPr/>
              <a:t>10</a:t>
            </a:fld>
            <a:endParaRPr lang="hr-HR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BA5C4B-0CE0-4559-B4D1-1922EC830D83}" type="slidenum">
              <a:rPr lang="hr-HR"/>
              <a:pPr/>
              <a:t>11</a:t>
            </a:fld>
            <a:endParaRPr lang="hr-HR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69C34-C291-49A1-8E26-94BBCDB43DC0}" type="slidenum">
              <a:rPr lang="hr-HR"/>
              <a:pPr/>
              <a:t>12</a:t>
            </a:fld>
            <a:endParaRPr lang="hr-HR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E15A6-FD62-495A-8AD8-2FAE3C89D208}" type="slidenum">
              <a:rPr lang="hr-HR"/>
              <a:pPr/>
              <a:t>13</a:t>
            </a:fld>
            <a:endParaRPr lang="hr-HR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064BBD-EADA-4A84-888C-8F2B0C631C85}" type="slidenum">
              <a:rPr lang="hr-HR"/>
              <a:pPr/>
              <a:t>14</a:t>
            </a:fld>
            <a:endParaRPr lang="hr-H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08024-1273-4902-A750-6D8C471E5A90}" type="slidenum">
              <a:rPr lang="hr-HR"/>
              <a:pPr/>
              <a:t>15</a:t>
            </a:fld>
            <a:endParaRPr lang="hr-HR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0DCB0-0788-4F1C-99C7-8E9F975ED6AB}" type="slidenum">
              <a:rPr lang="hr-HR"/>
              <a:pPr/>
              <a:t>16</a:t>
            </a:fld>
            <a:endParaRPr lang="hr-HR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C49C0A-4C55-425C-8EF5-46981B1AFDBC}" type="slidenum">
              <a:rPr lang="hr-HR"/>
              <a:pPr/>
              <a:t>17</a:t>
            </a:fld>
            <a:endParaRPr lang="hr-HR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CA61B-902B-40B1-9363-6D350BBF8C00}" type="slidenum">
              <a:rPr lang="hr-HR"/>
              <a:pPr/>
              <a:t>18</a:t>
            </a:fld>
            <a:endParaRPr lang="hr-HR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848E6-B976-4131-A954-4DB8288E2576}" type="slidenum">
              <a:rPr lang="hr-HR"/>
              <a:pPr/>
              <a:t>19</a:t>
            </a:fld>
            <a:endParaRPr lang="hr-HR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0DE3A6-91DD-4DFC-91A9-23E85B0319BE}" type="slidenum">
              <a:rPr lang="hr-HR"/>
              <a:pPr/>
              <a:t>2</a:t>
            </a:fld>
            <a:endParaRPr lang="hr-HR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5BFC4-E3D4-48F2-8595-03513B69EBA0}" type="slidenum">
              <a:rPr lang="hr-HR"/>
              <a:pPr/>
              <a:t>20</a:t>
            </a:fld>
            <a:endParaRPr lang="hr-H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A9E8F-4CD3-4654-9C32-523BF4CB5083}" type="slidenum">
              <a:rPr lang="hr-HR"/>
              <a:pPr/>
              <a:t>21</a:t>
            </a:fld>
            <a:endParaRPr lang="hr-HR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2DF12-08A2-4436-89EE-234118F615F4}" type="slidenum">
              <a:rPr lang="hr-HR"/>
              <a:pPr/>
              <a:t>22</a:t>
            </a:fld>
            <a:endParaRPr lang="hr-HR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79483-9AC3-4199-9A1E-52ACE6237E0A}" type="slidenum">
              <a:rPr lang="hr-HR"/>
              <a:pPr/>
              <a:t>23</a:t>
            </a:fld>
            <a:endParaRPr lang="hr-HR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10557-4C75-46E2-9F12-E652F8533637}" type="slidenum">
              <a:rPr lang="hr-HR"/>
              <a:pPr/>
              <a:t>3</a:t>
            </a:fld>
            <a:endParaRPr lang="hr-H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3AD1C-2459-44F6-94B3-2C18E078D1C0}" type="slidenum">
              <a:rPr lang="hr-HR"/>
              <a:pPr/>
              <a:t>4</a:t>
            </a:fld>
            <a:endParaRPr lang="hr-HR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106E1-D1E3-4858-BB76-8247BF965050}" type="slidenum">
              <a:rPr lang="hr-HR"/>
              <a:pPr/>
              <a:t>5</a:t>
            </a:fld>
            <a:endParaRPr lang="hr-HR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99EE4-80CF-46D8-A66F-8C644FA97FE9}" type="slidenum">
              <a:rPr lang="hr-HR"/>
              <a:pPr/>
              <a:t>6</a:t>
            </a:fld>
            <a:endParaRPr lang="hr-HR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355839-0E5C-425E-B25B-C24268866C87}" type="slidenum">
              <a:rPr lang="hr-HR"/>
              <a:pPr/>
              <a:t>7</a:t>
            </a:fld>
            <a:endParaRPr lang="hr-HR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3E3C1E-2A21-4E5E-AFCD-1649FC68EAB4}" type="slidenum">
              <a:rPr lang="hr-HR"/>
              <a:pPr/>
              <a:t>8</a:t>
            </a:fld>
            <a:endParaRPr lang="hr-HR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EE7E6-3147-4291-B62D-5FFE0719DE94}" type="slidenum">
              <a:rPr lang="hr-HR"/>
              <a:pPr/>
              <a:t>9</a:t>
            </a:fld>
            <a:endParaRPr lang="hr-HR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8565D-3E2A-483F-991F-E03DF261FAB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605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C0507-506A-4D61-A6BF-DDBC2F7249CB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285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FA25E-C31E-42DC-8289-02B54C38E02A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741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5F3A1-D779-4626-ADA9-22F35B022BD3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545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31431-A478-4216-9BE6-05A2D9E275F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887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DE6DF-4054-4DA1-9615-902F7DAFBE45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041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99F3E-1274-4053-A7D8-8E43E163C932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65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C933B-A421-42B8-913E-AA459EC9C883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260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95D28-1B37-4BEB-9E61-33BACD2D9511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99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41513-7B0A-453A-9CDE-93E5DE17A6BD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093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639E4-192B-49A5-BFBA-CF611DD19906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107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673EC5-E115-4497-AD3D-9DAF83A9ED08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/>
          <a:lstStyle/>
          <a:p>
            <a:r>
              <a:rPr lang="hr-HR" sz="4500" b="1" i="1"/>
              <a:t>Novo lice Crkve u XX. stoljeću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16389" name="Picture 5" descr="1131169300_5_30_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"/>
          <a:stretch>
            <a:fillRect/>
          </a:stretch>
        </p:blipFill>
        <p:spPr bwMode="auto">
          <a:xfrm>
            <a:off x="304800" y="457200"/>
            <a:ext cx="36671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asizpopeassisiea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43000"/>
            <a:ext cx="49149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81000" y="4114800"/>
            <a:ext cx="35052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000" b="1"/>
              <a:t>DIJALOG IZMEĐU SVJETSKIH RELIGIJA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600" b="1" i="1"/>
              <a:t>Poslijekoncilska obnova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z="3000" b="1"/>
              <a:t>(od 1965. na dalje)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6148" name="Picture 4" descr="IP - Pleso 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54864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5715000"/>
            <a:ext cx="5638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3000" b="1"/>
              <a:t>PAPA IVAN PAVAO II.</a:t>
            </a:r>
          </a:p>
          <a:p>
            <a:pPr algn="ctr">
              <a:spcBef>
                <a:spcPct val="50000"/>
              </a:spcBef>
            </a:pPr>
            <a:r>
              <a:rPr lang="hr-HR" sz="2000"/>
              <a:t>Papa u vremenu poslije Koncila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600" b="1" i="1"/>
              <a:t>Zapišimo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r-Latn-RS" sz="3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Novo lice Crkve u XX. stoljeću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>
              <a:buFontTx/>
              <a:buNone/>
            </a:pPr>
            <a:r>
              <a:rPr lang="hr-HR"/>
              <a:t>U XX. stoljeću obnovu Crkve provodili su pape:</a:t>
            </a:r>
          </a:p>
          <a:p>
            <a:pPr>
              <a:buFontTx/>
              <a:buNone/>
            </a:pPr>
            <a:r>
              <a:rPr lang="hr-HR"/>
              <a:t>-Ivan XXIII. (Ivan Dobri)</a:t>
            </a:r>
          </a:p>
          <a:p>
            <a:pPr>
              <a:buFontTx/>
              <a:buNone/>
            </a:pPr>
            <a:r>
              <a:rPr lang="hr-HR"/>
              <a:t>-Pavao VI.</a:t>
            </a:r>
          </a:p>
          <a:p>
            <a:pPr>
              <a:buFontTx/>
              <a:buNone/>
            </a:pPr>
            <a:r>
              <a:rPr lang="hr-HR"/>
              <a:t>-Ivan Pavao II.</a:t>
            </a:r>
          </a:p>
          <a:p>
            <a:pPr>
              <a:buFontTx/>
              <a:buNone/>
            </a:pPr>
            <a:endParaRPr lang="hr-HR"/>
          </a:p>
          <a:p>
            <a:pPr>
              <a:buFontTx/>
              <a:buNone/>
            </a:pPr>
            <a:r>
              <a:rPr lang="hr-HR" u="sng"/>
              <a:t>Socijalni nauk Crkve</a:t>
            </a:r>
            <a:r>
              <a:rPr lang="hr-HR"/>
              <a:t>-Crkva se bavi društvenim pitanjima u svijetu (mir, rad, siromaštvo)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II. vatikanski koncil (1962-65)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r-HR"/>
              <a:t>-otvorio ga je papa Ivan XXIII. u Vatikanu</a:t>
            </a:r>
          </a:p>
          <a:p>
            <a:pPr>
              <a:buFontTx/>
              <a:buNone/>
            </a:pPr>
            <a:r>
              <a:rPr lang="hr-HR"/>
              <a:t>-održan je u crkvi sv. Petra</a:t>
            </a:r>
          </a:p>
          <a:p>
            <a:pPr>
              <a:buFontTx/>
              <a:buNone/>
            </a:pPr>
            <a:r>
              <a:rPr lang="hr-HR"/>
              <a:t>-na njemu su sudjelovali svi biskupi svijeta</a:t>
            </a:r>
          </a:p>
          <a:p>
            <a:pPr>
              <a:buFontTx/>
              <a:buNone/>
            </a:pPr>
            <a:r>
              <a:rPr lang="hr-HR"/>
              <a:t>-razgovaralo se o ekumenizmu, dijalogu, vraćanju živih jezika u liturgiju itd.</a:t>
            </a:r>
          </a:p>
          <a:p>
            <a:pPr>
              <a:buFontTx/>
              <a:buNone/>
            </a:pPr>
            <a:r>
              <a:rPr lang="hr-HR"/>
              <a:t>-zaključio ga je papa Pavao VI.</a:t>
            </a:r>
          </a:p>
          <a:p>
            <a:pPr>
              <a:buFontTx/>
              <a:buNone/>
            </a:pPr>
            <a:r>
              <a:rPr lang="hr-HR" u="sng"/>
              <a:t>Crkva se otvara svijetu i brizi za sve što se u njemu događa!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Poslijekoncilska obnova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r-HR"/>
              <a:t>U vremenu poslije Koncila obnovu Crkve vrši papa Ivan Pavao II.</a:t>
            </a:r>
          </a:p>
          <a:p>
            <a:pPr>
              <a:buFontTx/>
              <a:buNone/>
            </a:pPr>
            <a:r>
              <a:rPr lang="hr-HR"/>
              <a:t>Papa je puno putovao, širio mir i ljubav.</a:t>
            </a:r>
          </a:p>
          <a:p>
            <a:pPr>
              <a:buFontTx/>
              <a:buNone/>
            </a:pPr>
            <a:endParaRPr lang="hr-HR"/>
          </a:p>
          <a:p>
            <a:pPr>
              <a:buFontTx/>
              <a:buNone/>
            </a:pPr>
            <a:r>
              <a:rPr lang="hr-HR"/>
              <a:t>Papa je 3 puta posjetio Hrvatsku!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/>
          <a:lstStyle/>
          <a:p>
            <a:r>
              <a:rPr lang="hr-HR" sz="7000" b="1"/>
              <a:t>Ponovimo!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r-HR" sz="3200" b="1"/>
              <a:t>U kojoj je crkvi održan II. vatikanski koncil?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51204" name="Picture 4" descr="a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83058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/>
              <a:t>Kako se zvao papa koji ga je otvorio?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53253" name="Picture 5" descr="ivan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7" r="8197"/>
          <a:stretch>
            <a:fillRect/>
          </a:stretch>
        </p:blipFill>
        <p:spPr bwMode="auto">
          <a:xfrm>
            <a:off x="2286000" y="1143000"/>
            <a:ext cx="49244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hr-HR" sz="5000" b="1">
                <a:latin typeface="Comic Sans MS" pitchFamily="66" charset="0"/>
              </a:rPr>
              <a:t>KONCIL</a:t>
            </a:r>
            <a:r>
              <a:rPr lang="hr-HR"/>
              <a:t/>
            </a:r>
            <a:br>
              <a:rPr lang="hr-HR"/>
            </a:br>
            <a:r>
              <a:rPr lang="hr-HR"/>
              <a:t/>
            </a:r>
            <a:br>
              <a:rPr lang="hr-HR"/>
            </a:br>
            <a:r>
              <a:rPr lang="hr-HR" i="1"/>
              <a:t>lat. concilium-sastanak</a:t>
            </a:r>
            <a:r>
              <a:rPr lang="hr-HR"/>
              <a:t/>
            </a:r>
            <a:br>
              <a:rPr lang="hr-HR"/>
            </a:br>
            <a:r>
              <a:rPr lang="hr-HR"/>
              <a:t/>
            </a:r>
            <a:br>
              <a:rPr lang="hr-HR"/>
            </a:br>
            <a:r>
              <a:rPr lang="hr-HR" sz="3000"/>
              <a:t>(1. koncil dogodio se 50. godine u Jeruzalemu i sazvali su ga apostoli na čelu s Petrom)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r-HR" sz="3200" b="1"/>
              <a:t>Kada je započeo, a koje je godine završio?</a:t>
            </a:r>
            <a:endParaRPr lang="hr-HR" sz="32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55300" name="Picture 4" descr="VaticanI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867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/>
              <a:t>Kako se zvao papa koji ga je zaključio?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57348" name="Picture 4" descr="paul_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47244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r-HR" sz="2800" b="1"/>
              <a:t>Tko je bio papa poslije Koncila i po čemu je poznat?</a:t>
            </a:r>
          </a:p>
        </p:txBody>
      </p:sp>
      <p:pic>
        <p:nvPicPr>
          <p:cNvPr id="59396" name="Picture 4" descr="IP - Pleso 9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54864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3000" b="1"/>
              <a:t>Koje su važne odredbe donesene na Koncilu i kasnije provedene?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61444" name="Picture 4" descr="1131169300_5_30_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1"/>
          <a:stretch>
            <a:fillRect/>
          </a:stretch>
        </p:blipFill>
        <p:spPr bwMode="auto">
          <a:xfrm>
            <a:off x="304800" y="2209800"/>
            <a:ext cx="397351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45" name="Picture 5" descr="1131161800_5_30_ph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9"/>
          <a:stretch>
            <a:fillRect/>
          </a:stretch>
        </p:blipFill>
        <p:spPr bwMode="auto">
          <a:xfrm>
            <a:off x="4495800" y="3200400"/>
            <a:ext cx="41148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8196" name="Picture 4" descr="kardinali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85344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3012" name="Picture 4" descr="JeanXXIII_fan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47244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3" name="Picture 5" descr="ivan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9" r="9804"/>
          <a:stretch>
            <a:fillRect/>
          </a:stretch>
        </p:blipFill>
        <p:spPr bwMode="auto">
          <a:xfrm>
            <a:off x="5410200" y="1752600"/>
            <a:ext cx="3505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57200" y="5867400"/>
            <a:ext cx="6400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3000" b="1"/>
              <a:t>Papa Ivan XXIII. (Ivan Dobri)        </a:t>
            </a:r>
            <a:r>
              <a:rPr lang="hr-HR" sz="2000"/>
              <a:t>otvorio II. vatikanski koncil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r-HR" b="1"/>
              <a:t> II. vatikanski koncil</a:t>
            </a:r>
            <a:r>
              <a:rPr lang="hr-HR" sz="4000"/>
              <a:t> (1962-1965.)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13317" name="Picture 5" descr="VaticanI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5867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12293" name="Picture 5" descr="315b4c79273da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"/>
            <a:ext cx="66294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76400" y="5943600"/>
            <a:ext cx="6324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3000" b="1"/>
              <a:t>Trg Svetog Petra  u Vatikanu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7172" name="Picture 4" descr="aa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058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10245" name="Picture 5" descr="paul_v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9600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066800" y="4953000"/>
            <a:ext cx="76200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4000" b="1"/>
              <a:t>papa Pavao VI.                     </a:t>
            </a:r>
            <a:r>
              <a:rPr lang="hr-HR" sz="3000"/>
              <a:t>(zaključio II. vatikanski koncil)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r-HR" b="1"/>
              <a:t>       EKUMENIZAM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15365" name="Picture 5" descr="image_min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45720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1131161800_5_30_ph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41148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rada i ponavljanje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obrada i ponavljanje</Template>
  <TotalTime>63</TotalTime>
  <Words>308</Words>
  <Application>Microsoft Office PowerPoint</Application>
  <PresentationFormat>Prikaz na zaslonu (4:3)</PresentationFormat>
  <Paragraphs>62</Paragraphs>
  <Slides>23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4" baseType="lpstr">
      <vt:lpstr>obrada i ponavljanje</vt:lpstr>
      <vt:lpstr>Novo lice Crkve u XX. stoljeću</vt:lpstr>
      <vt:lpstr>KONCIL  lat. concilium-sastanak  (1. koncil dogodio se 50. godine u Jeruzalemu i sazvali su ga apostoli na čelu s Petrom)</vt:lpstr>
      <vt:lpstr>PowerPointova prezentacija</vt:lpstr>
      <vt:lpstr>PowerPointova prezentacija</vt:lpstr>
      <vt:lpstr> II. vatikanski koncil (1962-1965.)</vt:lpstr>
      <vt:lpstr>PowerPointova prezentacija</vt:lpstr>
      <vt:lpstr>PowerPointova prezentacija</vt:lpstr>
      <vt:lpstr>PowerPointova prezentacija</vt:lpstr>
      <vt:lpstr>       EKUMENIZAM</vt:lpstr>
      <vt:lpstr>PowerPointova prezentacija</vt:lpstr>
      <vt:lpstr>Poslijekoncilska obnova</vt:lpstr>
      <vt:lpstr>PowerPointova prezentacija</vt:lpstr>
      <vt:lpstr>Zapišimo</vt:lpstr>
      <vt:lpstr>Novo lice Crkve u XX. stoljeću</vt:lpstr>
      <vt:lpstr>II. vatikanski koncil (1962-65)</vt:lpstr>
      <vt:lpstr>Poslijekoncilska obnova</vt:lpstr>
      <vt:lpstr>Ponovimo!</vt:lpstr>
      <vt:lpstr>U kojoj je crkvi održan II. vatikanski koncil?</vt:lpstr>
      <vt:lpstr>Kako se zvao papa koji ga je otvorio?</vt:lpstr>
      <vt:lpstr>Kada je započeo, a koje je godine završio?</vt:lpstr>
      <vt:lpstr>Kako se zvao papa koji ga je zaključio?</vt:lpstr>
      <vt:lpstr>Tko je bio papa poslije Koncila i po čemu je poznat?</vt:lpstr>
      <vt:lpstr>Koje su važne odredbe donesene na Koncilu i kasnije provedene?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 lice Crkve u XX. stoljeću</dc:title>
  <dc:creator>Nikola Bistrovic</dc:creator>
  <cp:lastModifiedBy>Nikola Bistrovic</cp:lastModifiedBy>
  <cp:revision>1</cp:revision>
  <cp:lastPrinted>1601-01-01T00:00:00Z</cp:lastPrinted>
  <dcterms:created xsi:type="dcterms:W3CDTF">2016-11-22T08:01:27Z</dcterms:created>
  <dcterms:modified xsi:type="dcterms:W3CDTF">2016-11-22T10:55:33Z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