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3.xml" ContentType="application/vnd.openxmlformats-officedocument.presentationml.slide+xml"/>
  <Override PartName="/ppt/slides/slide8.xml" ContentType="application/vnd.openxmlformats-officedocument.presentationml.slide+xml"/>
  <Override PartName="/ppt/slides/slide12.xml" ContentType="application/vnd.openxmlformats-officedocument.presentationml.slide+xml"/>
  <Override PartName="/ppt/slides/slide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8" r:id="rId3"/>
    <p:sldId id="275" r:id="rId4"/>
    <p:sldId id="276" r:id="rId5"/>
    <p:sldId id="277" r:id="rId6"/>
    <p:sldId id="278" r:id="rId7"/>
    <p:sldId id="279" r:id="rId8"/>
    <p:sldId id="280" r:id="rId9"/>
    <p:sldId id="281" r:id="rId10"/>
    <p:sldId id="282" r:id="rId11"/>
    <p:sldId id="283" r:id="rId12"/>
    <p:sldId id="284" r:id="rId13"/>
    <p:sldId id="285" r:id="rId14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1" d="100"/>
          <a:sy n="71" d="100"/>
        </p:scale>
        <p:origin x="-1134" y="-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customXml" Target="../customXml/item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00063-D665-4E40-B32E-0D7252C84B8A}" type="datetimeFigureOut">
              <a:rPr lang="sr-Latn-CS" smtClean="0"/>
              <a:pPr/>
              <a:t>18.2.2021</a:t>
            </a:fld>
            <a:endParaRPr lang="hr-H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7E3F6-9645-45D6-9DAF-523B21EC56E3}" type="slidenum">
              <a:rPr lang="hr-HR" smtClean="0"/>
              <a:pPr/>
              <a:t>‹#›</a:t>
            </a:fld>
            <a:endParaRPr lang="hr-HR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00063-D665-4E40-B32E-0D7252C84B8A}" type="datetimeFigureOut">
              <a:rPr lang="sr-Latn-CS" smtClean="0"/>
              <a:pPr/>
              <a:t>18.2.2021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7E3F6-9645-45D6-9DAF-523B21EC56E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00063-D665-4E40-B32E-0D7252C84B8A}" type="datetimeFigureOut">
              <a:rPr lang="sr-Latn-CS" smtClean="0"/>
              <a:pPr/>
              <a:t>18.2.2021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7E3F6-9645-45D6-9DAF-523B21EC56E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00063-D665-4E40-B32E-0D7252C84B8A}" type="datetimeFigureOut">
              <a:rPr lang="sr-Latn-CS" smtClean="0"/>
              <a:pPr/>
              <a:t>18.2.2021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7E3F6-9645-45D6-9DAF-523B21EC56E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00063-D665-4E40-B32E-0D7252C84B8A}" type="datetimeFigureOut">
              <a:rPr lang="sr-Latn-CS" smtClean="0"/>
              <a:pPr/>
              <a:t>18.2.2021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A577E3F6-9645-45D6-9DAF-523B21EC56E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00063-D665-4E40-B32E-0D7252C84B8A}" type="datetimeFigureOut">
              <a:rPr lang="sr-Latn-CS" smtClean="0"/>
              <a:pPr/>
              <a:t>18.2.2021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7E3F6-9645-45D6-9DAF-523B21EC56E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00063-D665-4E40-B32E-0D7252C84B8A}" type="datetimeFigureOut">
              <a:rPr lang="sr-Latn-CS" smtClean="0"/>
              <a:pPr/>
              <a:t>18.2.2021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7E3F6-9645-45D6-9DAF-523B21EC56E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00063-D665-4E40-B32E-0D7252C84B8A}" type="datetimeFigureOut">
              <a:rPr lang="sr-Latn-CS" smtClean="0"/>
              <a:pPr/>
              <a:t>18.2.2021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7E3F6-9645-45D6-9DAF-523B21EC56E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00063-D665-4E40-B32E-0D7252C84B8A}" type="datetimeFigureOut">
              <a:rPr lang="sr-Latn-CS" smtClean="0"/>
              <a:pPr/>
              <a:t>18.2.2021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7E3F6-9645-45D6-9DAF-523B21EC56E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00063-D665-4E40-B32E-0D7252C84B8A}" type="datetimeFigureOut">
              <a:rPr lang="sr-Latn-CS" smtClean="0"/>
              <a:pPr/>
              <a:t>18.2.2021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7E3F6-9645-45D6-9DAF-523B21EC56E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100063-D665-4E40-B32E-0D7252C84B8A}" type="datetimeFigureOut">
              <a:rPr lang="sr-Latn-CS" smtClean="0"/>
              <a:pPr/>
              <a:t>18.2.2021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7E3F6-9645-45D6-9DAF-523B21EC56E3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31100063-D665-4E40-B32E-0D7252C84B8A}" type="datetimeFigureOut">
              <a:rPr lang="sr-Latn-CS" smtClean="0"/>
              <a:pPr/>
              <a:t>18.2.2021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577E3F6-9645-45D6-9DAF-523B21EC56E3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Tridentski koncil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42844" y="4071942"/>
            <a:ext cx="5786478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1500" dirty="0">
                <a:solidFill>
                  <a:schemeClr val="bg1"/>
                </a:solidFill>
              </a:rPr>
              <a:t>1. </a:t>
            </a:r>
            <a:r>
              <a:rPr lang="hr-HR" sz="1500" dirty="0" smtClean="0">
                <a:solidFill>
                  <a:schemeClr val="bg1"/>
                </a:solidFill>
              </a:rPr>
              <a:t>Podjela </a:t>
            </a:r>
            <a:r>
              <a:rPr lang="hr-HR" sz="1500" dirty="0">
                <a:solidFill>
                  <a:schemeClr val="bg1"/>
                </a:solidFill>
              </a:rPr>
              <a:t>Crkve ili ...</a:t>
            </a:r>
          </a:p>
          <a:p>
            <a:r>
              <a:rPr lang="hr-HR" sz="1500" dirty="0">
                <a:solidFill>
                  <a:schemeClr val="bg1"/>
                </a:solidFill>
              </a:rPr>
              <a:t>2. Izaslanik pape Leona IX. - ... Da Silva Candida.</a:t>
            </a:r>
          </a:p>
          <a:p>
            <a:r>
              <a:rPr lang="hr-HR" sz="1500" dirty="0">
                <a:solidFill>
                  <a:schemeClr val="bg1"/>
                </a:solidFill>
              </a:rPr>
              <a:t>3. Stoljeće u kojem je bio Istočni raskol. </a:t>
            </a:r>
          </a:p>
          <a:p>
            <a:r>
              <a:rPr lang="hr-HR" sz="1500" dirty="0">
                <a:solidFill>
                  <a:schemeClr val="bg1"/>
                </a:solidFill>
              </a:rPr>
              <a:t>4. Broj ratova vođenih za oslobođenje Svete zemlje.</a:t>
            </a:r>
          </a:p>
          <a:p>
            <a:r>
              <a:rPr lang="hr-HR" sz="1500" dirty="0">
                <a:solidFill>
                  <a:schemeClr val="bg1"/>
                </a:solidFill>
              </a:rPr>
              <a:t>5. Crkveni sud ustanovljen za istraživanje hereze.</a:t>
            </a:r>
          </a:p>
          <a:p>
            <a:r>
              <a:rPr lang="hr-HR" sz="1500" dirty="0">
                <a:solidFill>
                  <a:schemeClr val="bg1"/>
                </a:solidFill>
              </a:rPr>
              <a:t>6. Pokrenuo je reformaciju - ... Luther.</a:t>
            </a:r>
          </a:p>
          <a:p>
            <a:r>
              <a:rPr lang="hr-HR" sz="1500" dirty="0">
                <a:solidFill>
                  <a:schemeClr val="bg1"/>
                </a:solidFill>
              </a:rPr>
              <a:t>7. Carigradski patrijarh u vrijeme crkvenog </a:t>
            </a:r>
            <a:r>
              <a:rPr lang="hr-HR" sz="1500" dirty="0" smtClean="0">
                <a:solidFill>
                  <a:schemeClr val="bg1"/>
                </a:solidFill>
              </a:rPr>
              <a:t>raskola – Mihajlo ...</a:t>
            </a:r>
            <a:endParaRPr lang="hr-HR" sz="1500" dirty="0">
              <a:solidFill>
                <a:schemeClr val="bg1"/>
              </a:solidFill>
            </a:endParaRPr>
          </a:p>
          <a:p>
            <a:r>
              <a:rPr lang="hr-HR" sz="1500" dirty="0">
                <a:solidFill>
                  <a:schemeClr val="bg1"/>
                </a:solidFill>
              </a:rPr>
              <a:t>8. Kršćani koji su se borili u Svetoj zemlji.</a:t>
            </a:r>
          </a:p>
          <a:p>
            <a:r>
              <a:rPr lang="hr-HR" sz="1500" dirty="0">
                <a:solidFill>
                  <a:schemeClr val="bg1"/>
                </a:solidFill>
              </a:rPr>
              <a:t>9. Isključenje iz crkvenog zajedništva.</a:t>
            </a:r>
          </a:p>
          <a:p>
            <a:r>
              <a:rPr lang="hr-HR" sz="1500" dirty="0">
                <a:solidFill>
                  <a:schemeClr val="bg1"/>
                </a:solidFill>
              </a:rPr>
              <a:t>10. Hereza ili ...</a:t>
            </a:r>
          </a:p>
          <a:p>
            <a:r>
              <a:rPr lang="hr-HR" sz="1500" dirty="0">
                <a:solidFill>
                  <a:schemeClr val="bg1"/>
                </a:solidFill>
              </a:rPr>
              <a:t>11. Naziv za pokret nastao nakon Zapadnog crkvenog raskola.</a:t>
            </a:r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idx="1"/>
          </p:nvPr>
        </p:nvGraphicFramePr>
        <p:xfrm>
          <a:off x="2357418" y="214290"/>
          <a:ext cx="6623060" cy="4143404"/>
        </p:xfrm>
        <a:graphic>
          <a:graphicData uri="http://schemas.openxmlformats.org/drawingml/2006/table">
            <a:tbl>
              <a:tblPr/>
              <a:tblGrid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</a:tblGrid>
              <a:tr h="3624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1.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R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S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K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O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L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24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2.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H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U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M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R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T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O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24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3.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J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N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S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T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24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4.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O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S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M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24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5.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I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N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K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V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I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Z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I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I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J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24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6.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M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R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T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I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N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4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7.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L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U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L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R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I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J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4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8.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K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R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I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Ž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R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I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624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9.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406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10.</a:t>
                      </a:r>
                      <a:endParaRPr lang="hr-HR" sz="1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06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11.</a:t>
                      </a:r>
                      <a:endParaRPr lang="hr-HR" sz="1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42844" y="4071942"/>
            <a:ext cx="5786478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1500" dirty="0">
                <a:solidFill>
                  <a:schemeClr val="bg1"/>
                </a:solidFill>
              </a:rPr>
              <a:t>1. </a:t>
            </a:r>
            <a:r>
              <a:rPr lang="hr-HR" sz="1500" dirty="0" smtClean="0">
                <a:solidFill>
                  <a:schemeClr val="bg1"/>
                </a:solidFill>
              </a:rPr>
              <a:t>Podjela </a:t>
            </a:r>
            <a:r>
              <a:rPr lang="hr-HR" sz="1500" dirty="0">
                <a:solidFill>
                  <a:schemeClr val="bg1"/>
                </a:solidFill>
              </a:rPr>
              <a:t>Crkve ili ...</a:t>
            </a:r>
          </a:p>
          <a:p>
            <a:r>
              <a:rPr lang="hr-HR" sz="1500" dirty="0">
                <a:solidFill>
                  <a:schemeClr val="bg1"/>
                </a:solidFill>
              </a:rPr>
              <a:t>2. Izaslanik pape Leona IX. - ... Da Silva Candida.</a:t>
            </a:r>
          </a:p>
          <a:p>
            <a:r>
              <a:rPr lang="hr-HR" sz="1500" dirty="0">
                <a:solidFill>
                  <a:schemeClr val="bg1"/>
                </a:solidFill>
              </a:rPr>
              <a:t>3. Stoljeće u kojem je bio Istočni raskol. </a:t>
            </a:r>
          </a:p>
          <a:p>
            <a:r>
              <a:rPr lang="hr-HR" sz="1500" dirty="0">
                <a:solidFill>
                  <a:schemeClr val="bg1"/>
                </a:solidFill>
              </a:rPr>
              <a:t>4. Broj ratova vođenih za oslobođenje Svete zemlje.</a:t>
            </a:r>
          </a:p>
          <a:p>
            <a:r>
              <a:rPr lang="hr-HR" sz="1500" dirty="0">
                <a:solidFill>
                  <a:schemeClr val="bg1"/>
                </a:solidFill>
              </a:rPr>
              <a:t>5. Crkveni sud ustanovljen za istraživanje hereze.</a:t>
            </a:r>
          </a:p>
          <a:p>
            <a:r>
              <a:rPr lang="hr-HR" sz="1500" dirty="0">
                <a:solidFill>
                  <a:schemeClr val="bg1"/>
                </a:solidFill>
              </a:rPr>
              <a:t>6. Pokrenuo je reformaciju - ... Luther.</a:t>
            </a:r>
          </a:p>
          <a:p>
            <a:r>
              <a:rPr lang="hr-HR" sz="1500" dirty="0">
                <a:solidFill>
                  <a:schemeClr val="bg1"/>
                </a:solidFill>
              </a:rPr>
              <a:t>7. Carigradski patrijarh u vrijeme crkvenog </a:t>
            </a:r>
            <a:r>
              <a:rPr lang="hr-HR" sz="1500" dirty="0" smtClean="0">
                <a:solidFill>
                  <a:schemeClr val="bg1"/>
                </a:solidFill>
              </a:rPr>
              <a:t>raskola – Mihajlo ...</a:t>
            </a:r>
            <a:endParaRPr lang="hr-HR" sz="1500" dirty="0">
              <a:solidFill>
                <a:schemeClr val="bg1"/>
              </a:solidFill>
            </a:endParaRPr>
          </a:p>
          <a:p>
            <a:r>
              <a:rPr lang="hr-HR" sz="1500" dirty="0">
                <a:solidFill>
                  <a:schemeClr val="bg1"/>
                </a:solidFill>
              </a:rPr>
              <a:t>8. Kršćani koji su se borili u Svetoj zemlji.</a:t>
            </a:r>
          </a:p>
          <a:p>
            <a:r>
              <a:rPr lang="hr-HR" sz="1500" dirty="0">
                <a:solidFill>
                  <a:schemeClr val="bg1"/>
                </a:solidFill>
              </a:rPr>
              <a:t>9. Isključenje iz crkvenog zajedništva.</a:t>
            </a:r>
          </a:p>
          <a:p>
            <a:r>
              <a:rPr lang="hr-HR" sz="1500" dirty="0">
                <a:solidFill>
                  <a:schemeClr val="bg1"/>
                </a:solidFill>
              </a:rPr>
              <a:t>10. Hereza ili ...</a:t>
            </a:r>
          </a:p>
          <a:p>
            <a:r>
              <a:rPr lang="hr-HR" sz="1500" dirty="0">
                <a:solidFill>
                  <a:schemeClr val="bg1"/>
                </a:solidFill>
              </a:rPr>
              <a:t>11. Naziv za pokret nastao nakon Zapadnog crkvenog raskola.</a:t>
            </a:r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idx="1"/>
          </p:nvPr>
        </p:nvGraphicFramePr>
        <p:xfrm>
          <a:off x="2357418" y="214290"/>
          <a:ext cx="6623060" cy="4143404"/>
        </p:xfrm>
        <a:graphic>
          <a:graphicData uri="http://schemas.openxmlformats.org/drawingml/2006/table">
            <a:tbl>
              <a:tblPr/>
              <a:tblGrid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</a:tblGrid>
              <a:tr h="3624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1.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R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S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K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O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L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24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2.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H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U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M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R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T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O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24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3.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J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N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S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T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24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4.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O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S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M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24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5.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I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N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K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V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I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Z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I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I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J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24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6.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M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R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T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I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N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4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7.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L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U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L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R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I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J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4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8.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K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R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I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Ž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R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I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624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9.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K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S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K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O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M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U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N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I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K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I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J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406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10.</a:t>
                      </a:r>
                      <a:endParaRPr lang="hr-HR" sz="1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06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11.</a:t>
                      </a:r>
                      <a:endParaRPr lang="hr-HR" sz="1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42844" y="4071942"/>
            <a:ext cx="5786478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1500" dirty="0">
                <a:solidFill>
                  <a:schemeClr val="bg1"/>
                </a:solidFill>
              </a:rPr>
              <a:t>1. </a:t>
            </a:r>
            <a:r>
              <a:rPr lang="hr-HR" sz="1500" dirty="0" smtClean="0">
                <a:solidFill>
                  <a:schemeClr val="bg1"/>
                </a:solidFill>
              </a:rPr>
              <a:t>Podjela </a:t>
            </a:r>
            <a:r>
              <a:rPr lang="hr-HR" sz="1500" dirty="0">
                <a:solidFill>
                  <a:schemeClr val="bg1"/>
                </a:solidFill>
              </a:rPr>
              <a:t>Crkve ili ...</a:t>
            </a:r>
          </a:p>
          <a:p>
            <a:r>
              <a:rPr lang="hr-HR" sz="1500" dirty="0">
                <a:solidFill>
                  <a:schemeClr val="bg1"/>
                </a:solidFill>
              </a:rPr>
              <a:t>2. Izaslanik pape Leona IX. - ... Da Silva Candida.</a:t>
            </a:r>
          </a:p>
          <a:p>
            <a:r>
              <a:rPr lang="hr-HR" sz="1500" dirty="0">
                <a:solidFill>
                  <a:schemeClr val="bg1"/>
                </a:solidFill>
              </a:rPr>
              <a:t>3. Stoljeće u kojem je bio Istočni raskol. </a:t>
            </a:r>
          </a:p>
          <a:p>
            <a:r>
              <a:rPr lang="hr-HR" sz="1500" dirty="0">
                <a:solidFill>
                  <a:schemeClr val="bg1"/>
                </a:solidFill>
              </a:rPr>
              <a:t>4. Broj ratova vođenih za oslobođenje Svete zemlje.</a:t>
            </a:r>
          </a:p>
          <a:p>
            <a:r>
              <a:rPr lang="hr-HR" sz="1500" dirty="0">
                <a:solidFill>
                  <a:schemeClr val="bg1"/>
                </a:solidFill>
              </a:rPr>
              <a:t>5. Crkveni sud ustanovljen za istraživanje hereze.</a:t>
            </a:r>
          </a:p>
          <a:p>
            <a:r>
              <a:rPr lang="hr-HR" sz="1500" dirty="0">
                <a:solidFill>
                  <a:schemeClr val="bg1"/>
                </a:solidFill>
              </a:rPr>
              <a:t>6. Pokrenuo je reformaciju - ... Luther.</a:t>
            </a:r>
          </a:p>
          <a:p>
            <a:r>
              <a:rPr lang="hr-HR" sz="1500" dirty="0">
                <a:solidFill>
                  <a:schemeClr val="bg1"/>
                </a:solidFill>
              </a:rPr>
              <a:t>7. Carigradski patrijarh u vrijeme crkvenog </a:t>
            </a:r>
            <a:r>
              <a:rPr lang="hr-HR" sz="1500" dirty="0" smtClean="0">
                <a:solidFill>
                  <a:schemeClr val="bg1"/>
                </a:solidFill>
              </a:rPr>
              <a:t>raskola – Mihajlo ...</a:t>
            </a:r>
            <a:endParaRPr lang="hr-HR" sz="1500" dirty="0">
              <a:solidFill>
                <a:schemeClr val="bg1"/>
              </a:solidFill>
            </a:endParaRPr>
          </a:p>
          <a:p>
            <a:r>
              <a:rPr lang="hr-HR" sz="1500" dirty="0">
                <a:solidFill>
                  <a:schemeClr val="bg1"/>
                </a:solidFill>
              </a:rPr>
              <a:t>8. Kršćani koji su se borili u Svetoj zemlji.</a:t>
            </a:r>
          </a:p>
          <a:p>
            <a:r>
              <a:rPr lang="hr-HR" sz="1500" dirty="0">
                <a:solidFill>
                  <a:schemeClr val="bg1"/>
                </a:solidFill>
              </a:rPr>
              <a:t>9. Isključenje iz crkvenog zajedništva.</a:t>
            </a:r>
          </a:p>
          <a:p>
            <a:r>
              <a:rPr lang="hr-HR" sz="1500" dirty="0">
                <a:solidFill>
                  <a:schemeClr val="bg1"/>
                </a:solidFill>
              </a:rPr>
              <a:t>10. Hereza ili ...</a:t>
            </a:r>
          </a:p>
          <a:p>
            <a:r>
              <a:rPr lang="hr-HR" sz="1500" dirty="0">
                <a:solidFill>
                  <a:schemeClr val="bg1"/>
                </a:solidFill>
              </a:rPr>
              <a:t>11. Naziv za pokret nastao nakon Zapadnog crkvenog raskola.</a:t>
            </a:r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idx="1"/>
          </p:nvPr>
        </p:nvGraphicFramePr>
        <p:xfrm>
          <a:off x="2357418" y="214290"/>
          <a:ext cx="6623060" cy="4143404"/>
        </p:xfrm>
        <a:graphic>
          <a:graphicData uri="http://schemas.openxmlformats.org/drawingml/2006/table">
            <a:tbl>
              <a:tblPr/>
              <a:tblGrid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</a:tblGrid>
              <a:tr h="3624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1.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R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S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K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O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L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24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2.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H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U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M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R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T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O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24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3.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J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N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S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T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24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4.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O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S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M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24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5.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I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N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K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V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I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Z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I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I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J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24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6.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M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R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T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I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N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4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7.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L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U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L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R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I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J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4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8.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K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R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I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Ž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R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I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624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9.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K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S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K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O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M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U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N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I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K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I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J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406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10.</a:t>
                      </a:r>
                      <a:endParaRPr lang="hr-HR" sz="1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K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R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I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V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O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V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J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R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J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06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11.</a:t>
                      </a:r>
                      <a:endParaRPr lang="hr-HR" sz="1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42844" y="4071942"/>
            <a:ext cx="5786478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1500" dirty="0">
                <a:solidFill>
                  <a:schemeClr val="bg1"/>
                </a:solidFill>
              </a:rPr>
              <a:t>1. </a:t>
            </a:r>
            <a:r>
              <a:rPr lang="hr-HR" sz="1500" dirty="0" smtClean="0">
                <a:solidFill>
                  <a:schemeClr val="bg1"/>
                </a:solidFill>
              </a:rPr>
              <a:t>Podjela </a:t>
            </a:r>
            <a:r>
              <a:rPr lang="hr-HR" sz="1500" dirty="0">
                <a:solidFill>
                  <a:schemeClr val="bg1"/>
                </a:solidFill>
              </a:rPr>
              <a:t>Crkve ili ...</a:t>
            </a:r>
          </a:p>
          <a:p>
            <a:r>
              <a:rPr lang="hr-HR" sz="1500" dirty="0">
                <a:solidFill>
                  <a:schemeClr val="bg1"/>
                </a:solidFill>
              </a:rPr>
              <a:t>2. Izaslanik pape Leona IX. - ... Da Silva Candida.</a:t>
            </a:r>
          </a:p>
          <a:p>
            <a:r>
              <a:rPr lang="hr-HR" sz="1500" dirty="0">
                <a:solidFill>
                  <a:schemeClr val="bg1"/>
                </a:solidFill>
              </a:rPr>
              <a:t>3. Stoljeće u kojem je bio Istočni raskol. </a:t>
            </a:r>
          </a:p>
          <a:p>
            <a:r>
              <a:rPr lang="hr-HR" sz="1500" dirty="0">
                <a:solidFill>
                  <a:schemeClr val="bg1"/>
                </a:solidFill>
              </a:rPr>
              <a:t>4. Broj ratova vođenih za oslobođenje Svete zemlje.</a:t>
            </a:r>
          </a:p>
          <a:p>
            <a:r>
              <a:rPr lang="hr-HR" sz="1500" dirty="0">
                <a:solidFill>
                  <a:schemeClr val="bg1"/>
                </a:solidFill>
              </a:rPr>
              <a:t>5. Crkveni sud ustanovljen za istraživanje hereze.</a:t>
            </a:r>
          </a:p>
          <a:p>
            <a:r>
              <a:rPr lang="hr-HR" sz="1500" dirty="0">
                <a:solidFill>
                  <a:schemeClr val="bg1"/>
                </a:solidFill>
              </a:rPr>
              <a:t>6. Pokrenuo je reformaciju - ... Luther.</a:t>
            </a:r>
          </a:p>
          <a:p>
            <a:r>
              <a:rPr lang="hr-HR" sz="1500" dirty="0">
                <a:solidFill>
                  <a:schemeClr val="bg1"/>
                </a:solidFill>
              </a:rPr>
              <a:t>7. Carigradski patrijarh u vrijeme crkvenog </a:t>
            </a:r>
            <a:r>
              <a:rPr lang="hr-HR" sz="1500" dirty="0" smtClean="0">
                <a:solidFill>
                  <a:schemeClr val="bg1"/>
                </a:solidFill>
              </a:rPr>
              <a:t>raskola – Mihajlo ...</a:t>
            </a:r>
            <a:endParaRPr lang="hr-HR" sz="1500" dirty="0">
              <a:solidFill>
                <a:schemeClr val="bg1"/>
              </a:solidFill>
            </a:endParaRPr>
          </a:p>
          <a:p>
            <a:r>
              <a:rPr lang="hr-HR" sz="1500" dirty="0">
                <a:solidFill>
                  <a:schemeClr val="bg1"/>
                </a:solidFill>
              </a:rPr>
              <a:t>8. Kršćani koji su se borili u Svetoj zemlji.</a:t>
            </a:r>
          </a:p>
          <a:p>
            <a:r>
              <a:rPr lang="hr-HR" sz="1500" dirty="0">
                <a:solidFill>
                  <a:schemeClr val="bg1"/>
                </a:solidFill>
              </a:rPr>
              <a:t>9. Isključenje iz crkvenog zajedništva.</a:t>
            </a:r>
          </a:p>
          <a:p>
            <a:r>
              <a:rPr lang="hr-HR" sz="1500" dirty="0">
                <a:solidFill>
                  <a:schemeClr val="bg1"/>
                </a:solidFill>
              </a:rPr>
              <a:t>10. Hereza ili ...</a:t>
            </a:r>
          </a:p>
          <a:p>
            <a:r>
              <a:rPr lang="hr-HR" sz="1500" dirty="0">
                <a:solidFill>
                  <a:schemeClr val="bg1"/>
                </a:solidFill>
              </a:rPr>
              <a:t>11. Naziv za pokret nastao nakon Zapadnog crkvenog raskola.</a:t>
            </a:r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idx="1"/>
          </p:nvPr>
        </p:nvGraphicFramePr>
        <p:xfrm>
          <a:off x="2357418" y="214290"/>
          <a:ext cx="6623060" cy="4143404"/>
        </p:xfrm>
        <a:graphic>
          <a:graphicData uri="http://schemas.openxmlformats.org/drawingml/2006/table">
            <a:tbl>
              <a:tblPr/>
              <a:tblGrid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</a:tblGrid>
              <a:tr h="3624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1.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R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S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K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O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L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24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2.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H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U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M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R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T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O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24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3.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J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N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S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T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24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4.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O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S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M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24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5.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I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N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K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V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I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Z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I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I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J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24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6.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M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R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T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I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N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4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7.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L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U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L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R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I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J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4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8.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K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R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I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Ž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R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I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624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9.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K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S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K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O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M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U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N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I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K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I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J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406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10.</a:t>
                      </a:r>
                      <a:endParaRPr lang="hr-HR" sz="1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K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R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I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V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O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V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J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R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J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06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11.</a:t>
                      </a:r>
                      <a:endParaRPr lang="hr-HR" sz="1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P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R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O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T</a:t>
                      </a: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S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T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N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T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I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Z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M</a:t>
                      </a: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42844" y="4071942"/>
            <a:ext cx="5786478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1500" dirty="0">
                <a:solidFill>
                  <a:schemeClr val="bg1"/>
                </a:solidFill>
              </a:rPr>
              <a:t>1. </a:t>
            </a:r>
            <a:r>
              <a:rPr lang="hr-HR" sz="1500" dirty="0" smtClean="0">
                <a:solidFill>
                  <a:schemeClr val="bg1"/>
                </a:solidFill>
              </a:rPr>
              <a:t>Podjela </a:t>
            </a:r>
            <a:r>
              <a:rPr lang="hr-HR" sz="1500" dirty="0">
                <a:solidFill>
                  <a:schemeClr val="bg1"/>
                </a:solidFill>
              </a:rPr>
              <a:t>Crkve ili ...</a:t>
            </a:r>
          </a:p>
          <a:p>
            <a:r>
              <a:rPr lang="hr-HR" sz="1500" dirty="0">
                <a:solidFill>
                  <a:schemeClr val="bg1"/>
                </a:solidFill>
              </a:rPr>
              <a:t>2. Izaslanik pape Leona IX. - ... Da Silva Candida.</a:t>
            </a:r>
          </a:p>
          <a:p>
            <a:r>
              <a:rPr lang="hr-HR" sz="1500" dirty="0">
                <a:solidFill>
                  <a:schemeClr val="bg1"/>
                </a:solidFill>
              </a:rPr>
              <a:t>3. Stoljeće u kojem je bio Istočni raskol. </a:t>
            </a:r>
          </a:p>
          <a:p>
            <a:r>
              <a:rPr lang="hr-HR" sz="1500" dirty="0">
                <a:solidFill>
                  <a:schemeClr val="bg1"/>
                </a:solidFill>
              </a:rPr>
              <a:t>4. Broj ratova vođenih za oslobođenje Svete zemlje.</a:t>
            </a:r>
          </a:p>
          <a:p>
            <a:r>
              <a:rPr lang="hr-HR" sz="1500" dirty="0">
                <a:solidFill>
                  <a:schemeClr val="bg1"/>
                </a:solidFill>
              </a:rPr>
              <a:t>5. Crkveni sud ustanovljen za istraživanje hereze.</a:t>
            </a:r>
          </a:p>
          <a:p>
            <a:r>
              <a:rPr lang="hr-HR" sz="1500" dirty="0">
                <a:solidFill>
                  <a:schemeClr val="bg1"/>
                </a:solidFill>
              </a:rPr>
              <a:t>6. Pokrenuo je reformaciju - ... Luther.</a:t>
            </a:r>
          </a:p>
          <a:p>
            <a:r>
              <a:rPr lang="hr-HR" sz="1500" dirty="0">
                <a:solidFill>
                  <a:schemeClr val="bg1"/>
                </a:solidFill>
              </a:rPr>
              <a:t>7. Carigradski patrijarh u vrijeme crkvenog </a:t>
            </a:r>
            <a:r>
              <a:rPr lang="hr-HR" sz="1500" dirty="0" smtClean="0">
                <a:solidFill>
                  <a:schemeClr val="bg1"/>
                </a:solidFill>
              </a:rPr>
              <a:t>raskola – Mihajlo ...</a:t>
            </a:r>
            <a:endParaRPr lang="hr-HR" sz="1500" dirty="0">
              <a:solidFill>
                <a:schemeClr val="bg1"/>
              </a:solidFill>
            </a:endParaRPr>
          </a:p>
          <a:p>
            <a:r>
              <a:rPr lang="hr-HR" sz="1500" dirty="0">
                <a:solidFill>
                  <a:schemeClr val="bg1"/>
                </a:solidFill>
              </a:rPr>
              <a:t>8. Kršćani koji su se borili u Svetoj zemlji.</a:t>
            </a:r>
          </a:p>
          <a:p>
            <a:r>
              <a:rPr lang="hr-HR" sz="1500" dirty="0">
                <a:solidFill>
                  <a:schemeClr val="bg1"/>
                </a:solidFill>
              </a:rPr>
              <a:t>9. Isključenje iz crkvenog zajedništva.</a:t>
            </a:r>
          </a:p>
          <a:p>
            <a:r>
              <a:rPr lang="hr-HR" sz="1500" dirty="0">
                <a:solidFill>
                  <a:schemeClr val="bg1"/>
                </a:solidFill>
              </a:rPr>
              <a:t>10. Hereza ili ...</a:t>
            </a:r>
          </a:p>
          <a:p>
            <a:r>
              <a:rPr lang="hr-HR" sz="1500" dirty="0">
                <a:solidFill>
                  <a:schemeClr val="bg1"/>
                </a:solidFill>
              </a:rPr>
              <a:t>11. Naziv za pokret nastao nakon Zapadnog crkvenog raskola.</a:t>
            </a:r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idx="1"/>
          </p:nvPr>
        </p:nvGraphicFramePr>
        <p:xfrm>
          <a:off x="2357418" y="214290"/>
          <a:ext cx="6623060" cy="4143404"/>
        </p:xfrm>
        <a:graphic>
          <a:graphicData uri="http://schemas.openxmlformats.org/drawingml/2006/table">
            <a:tbl>
              <a:tblPr/>
              <a:tblGrid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</a:tblGrid>
              <a:tr h="3624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1.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24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2.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24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3.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24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4.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24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5.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24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6.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4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7.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4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8.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624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9.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406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10.</a:t>
                      </a:r>
                      <a:endParaRPr lang="hr-HR" sz="1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06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11.</a:t>
                      </a:r>
                      <a:endParaRPr lang="hr-HR" sz="1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42844" y="4071942"/>
            <a:ext cx="5786478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1500" dirty="0">
                <a:solidFill>
                  <a:schemeClr val="bg1"/>
                </a:solidFill>
              </a:rPr>
              <a:t>1. </a:t>
            </a:r>
            <a:r>
              <a:rPr lang="hr-HR" sz="1500" dirty="0" smtClean="0">
                <a:solidFill>
                  <a:schemeClr val="bg1"/>
                </a:solidFill>
              </a:rPr>
              <a:t>Podjela </a:t>
            </a:r>
            <a:r>
              <a:rPr lang="hr-HR" sz="1500" dirty="0">
                <a:solidFill>
                  <a:schemeClr val="bg1"/>
                </a:solidFill>
              </a:rPr>
              <a:t>Crkve ili ...</a:t>
            </a:r>
          </a:p>
          <a:p>
            <a:r>
              <a:rPr lang="hr-HR" sz="1500" dirty="0">
                <a:solidFill>
                  <a:schemeClr val="bg1"/>
                </a:solidFill>
              </a:rPr>
              <a:t>2. Izaslanik pape Leona IX. - ... Da Silva Candida.</a:t>
            </a:r>
          </a:p>
          <a:p>
            <a:r>
              <a:rPr lang="hr-HR" sz="1500" dirty="0">
                <a:solidFill>
                  <a:schemeClr val="bg1"/>
                </a:solidFill>
              </a:rPr>
              <a:t>3. Stoljeće u kojem je bio Istočni raskol. </a:t>
            </a:r>
          </a:p>
          <a:p>
            <a:r>
              <a:rPr lang="hr-HR" sz="1500" dirty="0">
                <a:solidFill>
                  <a:schemeClr val="bg1"/>
                </a:solidFill>
              </a:rPr>
              <a:t>4. Broj ratova vođenih za oslobođenje Svete zemlje.</a:t>
            </a:r>
          </a:p>
          <a:p>
            <a:r>
              <a:rPr lang="hr-HR" sz="1500" dirty="0">
                <a:solidFill>
                  <a:schemeClr val="bg1"/>
                </a:solidFill>
              </a:rPr>
              <a:t>5. Crkveni sud ustanovljen za istraživanje hereze.</a:t>
            </a:r>
          </a:p>
          <a:p>
            <a:r>
              <a:rPr lang="hr-HR" sz="1500" dirty="0">
                <a:solidFill>
                  <a:schemeClr val="bg1"/>
                </a:solidFill>
              </a:rPr>
              <a:t>6. Pokrenuo je reformaciju - ... Luther.</a:t>
            </a:r>
          </a:p>
          <a:p>
            <a:r>
              <a:rPr lang="hr-HR" sz="1500" dirty="0">
                <a:solidFill>
                  <a:schemeClr val="bg1"/>
                </a:solidFill>
              </a:rPr>
              <a:t>7. Carigradski patrijarh u vrijeme crkvenog </a:t>
            </a:r>
            <a:r>
              <a:rPr lang="hr-HR" sz="1500" dirty="0" smtClean="0">
                <a:solidFill>
                  <a:schemeClr val="bg1"/>
                </a:solidFill>
              </a:rPr>
              <a:t>raskola – Mihajlo ...</a:t>
            </a:r>
            <a:endParaRPr lang="hr-HR" sz="1500" dirty="0">
              <a:solidFill>
                <a:schemeClr val="bg1"/>
              </a:solidFill>
            </a:endParaRPr>
          </a:p>
          <a:p>
            <a:r>
              <a:rPr lang="hr-HR" sz="1500" dirty="0">
                <a:solidFill>
                  <a:schemeClr val="bg1"/>
                </a:solidFill>
              </a:rPr>
              <a:t>8. Kršćani koji su se borili u Svetoj zemlji.</a:t>
            </a:r>
          </a:p>
          <a:p>
            <a:r>
              <a:rPr lang="hr-HR" sz="1500" dirty="0">
                <a:solidFill>
                  <a:schemeClr val="bg1"/>
                </a:solidFill>
              </a:rPr>
              <a:t>9. Isključenje iz crkvenog zajedništva.</a:t>
            </a:r>
          </a:p>
          <a:p>
            <a:r>
              <a:rPr lang="hr-HR" sz="1500" dirty="0">
                <a:solidFill>
                  <a:schemeClr val="bg1"/>
                </a:solidFill>
              </a:rPr>
              <a:t>10. Hereza ili ...</a:t>
            </a:r>
          </a:p>
          <a:p>
            <a:r>
              <a:rPr lang="hr-HR" sz="1500" dirty="0">
                <a:solidFill>
                  <a:schemeClr val="bg1"/>
                </a:solidFill>
              </a:rPr>
              <a:t>11. Naziv za pokret nastao nakon Zapadnog crkvenog raskola.</a:t>
            </a:r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idx="1"/>
          </p:nvPr>
        </p:nvGraphicFramePr>
        <p:xfrm>
          <a:off x="2357418" y="214290"/>
          <a:ext cx="6623060" cy="4143404"/>
        </p:xfrm>
        <a:graphic>
          <a:graphicData uri="http://schemas.openxmlformats.org/drawingml/2006/table">
            <a:tbl>
              <a:tblPr/>
              <a:tblGrid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</a:tblGrid>
              <a:tr h="3624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1.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R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S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K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O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L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24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2.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24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3.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24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4.</a:t>
                      </a: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24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5.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24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6.</a:t>
                      </a: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4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7.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4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8.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624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9.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406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10.</a:t>
                      </a:r>
                      <a:endParaRPr lang="hr-HR" sz="1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06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11.</a:t>
                      </a:r>
                      <a:endParaRPr lang="hr-HR" sz="1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42844" y="4071942"/>
            <a:ext cx="5786478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1500" dirty="0">
                <a:solidFill>
                  <a:schemeClr val="bg1"/>
                </a:solidFill>
              </a:rPr>
              <a:t>1. </a:t>
            </a:r>
            <a:r>
              <a:rPr lang="hr-HR" sz="1500" dirty="0" smtClean="0">
                <a:solidFill>
                  <a:schemeClr val="bg1"/>
                </a:solidFill>
              </a:rPr>
              <a:t>Podjela </a:t>
            </a:r>
            <a:r>
              <a:rPr lang="hr-HR" sz="1500" dirty="0">
                <a:solidFill>
                  <a:schemeClr val="bg1"/>
                </a:solidFill>
              </a:rPr>
              <a:t>Crkve ili ...</a:t>
            </a:r>
          </a:p>
          <a:p>
            <a:r>
              <a:rPr lang="hr-HR" sz="1500" dirty="0">
                <a:solidFill>
                  <a:schemeClr val="bg1"/>
                </a:solidFill>
              </a:rPr>
              <a:t>2. Izaslanik pape Leona IX. - ... Da Silva Candida.</a:t>
            </a:r>
          </a:p>
          <a:p>
            <a:r>
              <a:rPr lang="hr-HR" sz="1500" dirty="0">
                <a:solidFill>
                  <a:schemeClr val="bg1"/>
                </a:solidFill>
              </a:rPr>
              <a:t>3. Stoljeće u kojem je bio Istočni raskol. </a:t>
            </a:r>
          </a:p>
          <a:p>
            <a:r>
              <a:rPr lang="hr-HR" sz="1500" dirty="0">
                <a:solidFill>
                  <a:schemeClr val="bg1"/>
                </a:solidFill>
              </a:rPr>
              <a:t>4. Broj ratova vođenih za oslobođenje Svete zemlje.</a:t>
            </a:r>
          </a:p>
          <a:p>
            <a:r>
              <a:rPr lang="hr-HR" sz="1500" dirty="0">
                <a:solidFill>
                  <a:schemeClr val="bg1"/>
                </a:solidFill>
              </a:rPr>
              <a:t>5. Crkveni sud ustanovljen za istraživanje hereze.</a:t>
            </a:r>
          </a:p>
          <a:p>
            <a:r>
              <a:rPr lang="hr-HR" sz="1500" dirty="0">
                <a:solidFill>
                  <a:schemeClr val="bg1"/>
                </a:solidFill>
              </a:rPr>
              <a:t>6. Pokrenuo je reformaciju - ... Luther.</a:t>
            </a:r>
          </a:p>
          <a:p>
            <a:r>
              <a:rPr lang="hr-HR" sz="1500" dirty="0">
                <a:solidFill>
                  <a:schemeClr val="bg1"/>
                </a:solidFill>
              </a:rPr>
              <a:t>7. Carigradski patrijarh u vrijeme crkvenog </a:t>
            </a:r>
            <a:r>
              <a:rPr lang="hr-HR" sz="1500" dirty="0" smtClean="0">
                <a:solidFill>
                  <a:schemeClr val="bg1"/>
                </a:solidFill>
              </a:rPr>
              <a:t>raskola – Mihajlo ...</a:t>
            </a:r>
            <a:endParaRPr lang="hr-HR" sz="1500" dirty="0">
              <a:solidFill>
                <a:schemeClr val="bg1"/>
              </a:solidFill>
            </a:endParaRPr>
          </a:p>
          <a:p>
            <a:r>
              <a:rPr lang="hr-HR" sz="1500" dirty="0">
                <a:solidFill>
                  <a:schemeClr val="bg1"/>
                </a:solidFill>
              </a:rPr>
              <a:t>8. Kršćani koji su se borili u Svetoj zemlji.</a:t>
            </a:r>
          </a:p>
          <a:p>
            <a:r>
              <a:rPr lang="hr-HR" sz="1500" dirty="0">
                <a:solidFill>
                  <a:schemeClr val="bg1"/>
                </a:solidFill>
              </a:rPr>
              <a:t>9. Isključenje iz crkvenog zajedništva.</a:t>
            </a:r>
          </a:p>
          <a:p>
            <a:r>
              <a:rPr lang="hr-HR" sz="1500" dirty="0">
                <a:solidFill>
                  <a:schemeClr val="bg1"/>
                </a:solidFill>
              </a:rPr>
              <a:t>10. Hereza ili ...</a:t>
            </a:r>
          </a:p>
          <a:p>
            <a:r>
              <a:rPr lang="hr-HR" sz="1500" dirty="0">
                <a:solidFill>
                  <a:schemeClr val="bg1"/>
                </a:solidFill>
              </a:rPr>
              <a:t>11. Naziv za pokret nastao nakon Zapadnog crkvenog raskola.</a:t>
            </a:r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idx="1"/>
          </p:nvPr>
        </p:nvGraphicFramePr>
        <p:xfrm>
          <a:off x="2357418" y="214290"/>
          <a:ext cx="6623060" cy="4143404"/>
        </p:xfrm>
        <a:graphic>
          <a:graphicData uri="http://schemas.openxmlformats.org/drawingml/2006/table">
            <a:tbl>
              <a:tblPr/>
              <a:tblGrid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</a:tblGrid>
              <a:tr h="3624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1.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R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S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K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O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L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24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2.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H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U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M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R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T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O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24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3.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24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4.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24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5.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24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6.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4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7.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4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8.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624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9.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406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10.</a:t>
                      </a:r>
                      <a:endParaRPr lang="hr-HR" sz="1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06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11.</a:t>
                      </a:r>
                      <a:endParaRPr lang="hr-HR" sz="1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42844" y="4071942"/>
            <a:ext cx="5786478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1500" dirty="0">
                <a:solidFill>
                  <a:schemeClr val="bg1"/>
                </a:solidFill>
              </a:rPr>
              <a:t>1. </a:t>
            </a:r>
            <a:r>
              <a:rPr lang="hr-HR" sz="1500" dirty="0" smtClean="0">
                <a:solidFill>
                  <a:schemeClr val="bg1"/>
                </a:solidFill>
              </a:rPr>
              <a:t>Podjela </a:t>
            </a:r>
            <a:r>
              <a:rPr lang="hr-HR" sz="1500" dirty="0">
                <a:solidFill>
                  <a:schemeClr val="bg1"/>
                </a:solidFill>
              </a:rPr>
              <a:t>Crkve ili ...</a:t>
            </a:r>
          </a:p>
          <a:p>
            <a:r>
              <a:rPr lang="hr-HR" sz="1500" dirty="0">
                <a:solidFill>
                  <a:schemeClr val="bg1"/>
                </a:solidFill>
              </a:rPr>
              <a:t>2. Izaslanik pape Leona IX. - ... Da Silva Candida.</a:t>
            </a:r>
          </a:p>
          <a:p>
            <a:r>
              <a:rPr lang="hr-HR" sz="1500" dirty="0">
                <a:solidFill>
                  <a:schemeClr val="bg1"/>
                </a:solidFill>
              </a:rPr>
              <a:t>3. Stoljeće u kojem je bio Istočni raskol. </a:t>
            </a:r>
          </a:p>
          <a:p>
            <a:r>
              <a:rPr lang="hr-HR" sz="1500" dirty="0">
                <a:solidFill>
                  <a:schemeClr val="bg1"/>
                </a:solidFill>
              </a:rPr>
              <a:t>4. Broj ratova vođenih za oslobođenje Svete zemlje.</a:t>
            </a:r>
          </a:p>
          <a:p>
            <a:r>
              <a:rPr lang="hr-HR" sz="1500" dirty="0">
                <a:solidFill>
                  <a:schemeClr val="bg1"/>
                </a:solidFill>
              </a:rPr>
              <a:t>5. Crkveni sud ustanovljen za istraživanje hereze.</a:t>
            </a:r>
          </a:p>
          <a:p>
            <a:r>
              <a:rPr lang="hr-HR" sz="1500" dirty="0">
                <a:solidFill>
                  <a:schemeClr val="bg1"/>
                </a:solidFill>
              </a:rPr>
              <a:t>6. Pokrenuo je reformaciju - ... Luther.</a:t>
            </a:r>
          </a:p>
          <a:p>
            <a:r>
              <a:rPr lang="hr-HR" sz="1500" dirty="0">
                <a:solidFill>
                  <a:schemeClr val="bg1"/>
                </a:solidFill>
              </a:rPr>
              <a:t>7. Carigradski patrijarh u vrijeme crkvenog </a:t>
            </a:r>
            <a:r>
              <a:rPr lang="hr-HR" sz="1500" dirty="0" smtClean="0">
                <a:solidFill>
                  <a:schemeClr val="bg1"/>
                </a:solidFill>
              </a:rPr>
              <a:t>raskola – Mihajlo ...</a:t>
            </a:r>
            <a:endParaRPr lang="hr-HR" sz="1500" dirty="0">
              <a:solidFill>
                <a:schemeClr val="bg1"/>
              </a:solidFill>
            </a:endParaRPr>
          </a:p>
          <a:p>
            <a:r>
              <a:rPr lang="hr-HR" sz="1500" dirty="0">
                <a:solidFill>
                  <a:schemeClr val="bg1"/>
                </a:solidFill>
              </a:rPr>
              <a:t>8. Kršćani koji su se borili u Svetoj zemlji.</a:t>
            </a:r>
          </a:p>
          <a:p>
            <a:r>
              <a:rPr lang="hr-HR" sz="1500" dirty="0">
                <a:solidFill>
                  <a:schemeClr val="bg1"/>
                </a:solidFill>
              </a:rPr>
              <a:t>9. Isključenje iz crkvenog zajedništva.</a:t>
            </a:r>
          </a:p>
          <a:p>
            <a:r>
              <a:rPr lang="hr-HR" sz="1500" dirty="0">
                <a:solidFill>
                  <a:schemeClr val="bg1"/>
                </a:solidFill>
              </a:rPr>
              <a:t>10. Hereza ili ...</a:t>
            </a:r>
          </a:p>
          <a:p>
            <a:r>
              <a:rPr lang="hr-HR" sz="1500" dirty="0">
                <a:solidFill>
                  <a:schemeClr val="bg1"/>
                </a:solidFill>
              </a:rPr>
              <a:t>11. Naziv za pokret nastao nakon Zapadnog crkvenog raskola.</a:t>
            </a:r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idx="1"/>
          </p:nvPr>
        </p:nvGraphicFramePr>
        <p:xfrm>
          <a:off x="2357418" y="214290"/>
          <a:ext cx="6623060" cy="4143404"/>
        </p:xfrm>
        <a:graphic>
          <a:graphicData uri="http://schemas.openxmlformats.org/drawingml/2006/table">
            <a:tbl>
              <a:tblPr/>
              <a:tblGrid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</a:tblGrid>
              <a:tr h="3624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1.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R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S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K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O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L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24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2.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H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U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M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R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T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O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24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3.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J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N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S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T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24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4.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24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5.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24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6.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4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7.</a:t>
                      </a: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4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8.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624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9.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406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10.</a:t>
                      </a:r>
                      <a:endParaRPr lang="hr-HR" sz="1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06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11.</a:t>
                      </a:r>
                      <a:endParaRPr lang="hr-HR" sz="1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42844" y="4071942"/>
            <a:ext cx="5786478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1500" dirty="0">
                <a:solidFill>
                  <a:schemeClr val="bg1"/>
                </a:solidFill>
              </a:rPr>
              <a:t>1. </a:t>
            </a:r>
            <a:r>
              <a:rPr lang="hr-HR" sz="1500" dirty="0" smtClean="0">
                <a:solidFill>
                  <a:schemeClr val="bg1"/>
                </a:solidFill>
              </a:rPr>
              <a:t>Podjela </a:t>
            </a:r>
            <a:r>
              <a:rPr lang="hr-HR" sz="1500" dirty="0">
                <a:solidFill>
                  <a:schemeClr val="bg1"/>
                </a:solidFill>
              </a:rPr>
              <a:t>Crkve ili ...</a:t>
            </a:r>
          </a:p>
          <a:p>
            <a:r>
              <a:rPr lang="hr-HR" sz="1500" dirty="0">
                <a:solidFill>
                  <a:schemeClr val="bg1"/>
                </a:solidFill>
              </a:rPr>
              <a:t>2. Izaslanik pape Leona IX. - ... Da Silva Candida.</a:t>
            </a:r>
          </a:p>
          <a:p>
            <a:r>
              <a:rPr lang="hr-HR" sz="1500" dirty="0">
                <a:solidFill>
                  <a:schemeClr val="bg1"/>
                </a:solidFill>
              </a:rPr>
              <a:t>3. Stoljeće u kojem je bio Istočni raskol. </a:t>
            </a:r>
          </a:p>
          <a:p>
            <a:r>
              <a:rPr lang="hr-HR" sz="1500" dirty="0">
                <a:solidFill>
                  <a:schemeClr val="bg1"/>
                </a:solidFill>
              </a:rPr>
              <a:t>4. Broj ratova vođenih za oslobođenje Svete zemlje.</a:t>
            </a:r>
          </a:p>
          <a:p>
            <a:r>
              <a:rPr lang="hr-HR" sz="1500" dirty="0">
                <a:solidFill>
                  <a:schemeClr val="bg1"/>
                </a:solidFill>
              </a:rPr>
              <a:t>5. Crkveni sud ustanovljen za istraživanje hereze.</a:t>
            </a:r>
          </a:p>
          <a:p>
            <a:r>
              <a:rPr lang="hr-HR" sz="1500" dirty="0">
                <a:solidFill>
                  <a:schemeClr val="bg1"/>
                </a:solidFill>
              </a:rPr>
              <a:t>6. Pokrenuo je reformaciju - ... Luther.</a:t>
            </a:r>
          </a:p>
          <a:p>
            <a:r>
              <a:rPr lang="hr-HR" sz="1500" dirty="0">
                <a:solidFill>
                  <a:schemeClr val="bg1"/>
                </a:solidFill>
              </a:rPr>
              <a:t>7. Carigradski patrijarh u vrijeme crkvenog </a:t>
            </a:r>
            <a:r>
              <a:rPr lang="hr-HR" sz="1500" dirty="0" smtClean="0">
                <a:solidFill>
                  <a:schemeClr val="bg1"/>
                </a:solidFill>
              </a:rPr>
              <a:t>raskola – Mihajlo ...</a:t>
            </a:r>
            <a:endParaRPr lang="hr-HR" sz="1500" dirty="0">
              <a:solidFill>
                <a:schemeClr val="bg1"/>
              </a:solidFill>
            </a:endParaRPr>
          </a:p>
          <a:p>
            <a:r>
              <a:rPr lang="hr-HR" sz="1500" dirty="0">
                <a:solidFill>
                  <a:schemeClr val="bg1"/>
                </a:solidFill>
              </a:rPr>
              <a:t>8. Kršćani koji su se borili u Svetoj zemlji.</a:t>
            </a:r>
          </a:p>
          <a:p>
            <a:r>
              <a:rPr lang="hr-HR" sz="1500" dirty="0">
                <a:solidFill>
                  <a:schemeClr val="bg1"/>
                </a:solidFill>
              </a:rPr>
              <a:t>9. Isključenje iz crkvenog zajedništva.</a:t>
            </a:r>
          </a:p>
          <a:p>
            <a:r>
              <a:rPr lang="hr-HR" sz="1500" dirty="0">
                <a:solidFill>
                  <a:schemeClr val="bg1"/>
                </a:solidFill>
              </a:rPr>
              <a:t>10. Hereza ili ...</a:t>
            </a:r>
          </a:p>
          <a:p>
            <a:r>
              <a:rPr lang="hr-HR" sz="1500" dirty="0">
                <a:solidFill>
                  <a:schemeClr val="bg1"/>
                </a:solidFill>
              </a:rPr>
              <a:t>11. Naziv za pokret nastao nakon Zapadnog crkvenog raskola.</a:t>
            </a:r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idx="1"/>
          </p:nvPr>
        </p:nvGraphicFramePr>
        <p:xfrm>
          <a:off x="2357418" y="214290"/>
          <a:ext cx="6623060" cy="4143404"/>
        </p:xfrm>
        <a:graphic>
          <a:graphicData uri="http://schemas.openxmlformats.org/drawingml/2006/table">
            <a:tbl>
              <a:tblPr/>
              <a:tblGrid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</a:tblGrid>
              <a:tr h="3624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1.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R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S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K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O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L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24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2.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H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U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M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R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T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O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24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3.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J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N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S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T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24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4.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O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S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M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24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5.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24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6.</a:t>
                      </a: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4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7.</a:t>
                      </a: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4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8.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624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9.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406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10.</a:t>
                      </a:r>
                      <a:endParaRPr lang="hr-HR" sz="1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06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11.</a:t>
                      </a:r>
                      <a:endParaRPr lang="hr-HR" sz="1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42844" y="4071942"/>
            <a:ext cx="5786478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1500" dirty="0">
                <a:solidFill>
                  <a:schemeClr val="bg1"/>
                </a:solidFill>
              </a:rPr>
              <a:t>1. </a:t>
            </a:r>
            <a:r>
              <a:rPr lang="hr-HR" sz="1500" dirty="0" smtClean="0">
                <a:solidFill>
                  <a:schemeClr val="bg1"/>
                </a:solidFill>
              </a:rPr>
              <a:t>Podjela </a:t>
            </a:r>
            <a:r>
              <a:rPr lang="hr-HR" sz="1500" dirty="0">
                <a:solidFill>
                  <a:schemeClr val="bg1"/>
                </a:solidFill>
              </a:rPr>
              <a:t>Crkve ili ...</a:t>
            </a:r>
          </a:p>
          <a:p>
            <a:r>
              <a:rPr lang="hr-HR" sz="1500" dirty="0">
                <a:solidFill>
                  <a:schemeClr val="bg1"/>
                </a:solidFill>
              </a:rPr>
              <a:t>2. Izaslanik pape Leona IX. - ... Da Silva Candida.</a:t>
            </a:r>
          </a:p>
          <a:p>
            <a:r>
              <a:rPr lang="hr-HR" sz="1500" dirty="0">
                <a:solidFill>
                  <a:schemeClr val="bg1"/>
                </a:solidFill>
              </a:rPr>
              <a:t>3. Stoljeće u kojem je bio Istočni raskol. </a:t>
            </a:r>
          </a:p>
          <a:p>
            <a:r>
              <a:rPr lang="hr-HR" sz="1500" dirty="0">
                <a:solidFill>
                  <a:schemeClr val="bg1"/>
                </a:solidFill>
              </a:rPr>
              <a:t>4. Broj ratova vođenih za oslobođenje Svete zemlje.</a:t>
            </a:r>
          </a:p>
          <a:p>
            <a:r>
              <a:rPr lang="hr-HR" sz="1500" dirty="0">
                <a:solidFill>
                  <a:schemeClr val="bg1"/>
                </a:solidFill>
              </a:rPr>
              <a:t>5. Crkveni sud ustanovljen za istraživanje hereze.</a:t>
            </a:r>
          </a:p>
          <a:p>
            <a:r>
              <a:rPr lang="hr-HR" sz="1500" dirty="0">
                <a:solidFill>
                  <a:schemeClr val="bg1"/>
                </a:solidFill>
              </a:rPr>
              <a:t>6. Pokrenuo je reformaciju - ... Luther.</a:t>
            </a:r>
          </a:p>
          <a:p>
            <a:r>
              <a:rPr lang="hr-HR" sz="1500" dirty="0">
                <a:solidFill>
                  <a:schemeClr val="bg1"/>
                </a:solidFill>
              </a:rPr>
              <a:t>7. Carigradski patrijarh u vrijeme crkvenog </a:t>
            </a:r>
            <a:r>
              <a:rPr lang="hr-HR" sz="1500" dirty="0" smtClean="0">
                <a:solidFill>
                  <a:schemeClr val="bg1"/>
                </a:solidFill>
              </a:rPr>
              <a:t>raskola – Mihajlo ...</a:t>
            </a:r>
            <a:endParaRPr lang="hr-HR" sz="1500" dirty="0">
              <a:solidFill>
                <a:schemeClr val="bg1"/>
              </a:solidFill>
            </a:endParaRPr>
          </a:p>
          <a:p>
            <a:r>
              <a:rPr lang="hr-HR" sz="1500" dirty="0">
                <a:solidFill>
                  <a:schemeClr val="bg1"/>
                </a:solidFill>
              </a:rPr>
              <a:t>8. Kršćani koji su se borili u Svetoj zemlji.</a:t>
            </a:r>
          </a:p>
          <a:p>
            <a:r>
              <a:rPr lang="hr-HR" sz="1500" dirty="0">
                <a:solidFill>
                  <a:schemeClr val="bg1"/>
                </a:solidFill>
              </a:rPr>
              <a:t>9. Isključenje iz crkvenog zajedništva.</a:t>
            </a:r>
          </a:p>
          <a:p>
            <a:r>
              <a:rPr lang="hr-HR" sz="1500" dirty="0">
                <a:solidFill>
                  <a:schemeClr val="bg1"/>
                </a:solidFill>
              </a:rPr>
              <a:t>10. Hereza ili ...</a:t>
            </a:r>
          </a:p>
          <a:p>
            <a:r>
              <a:rPr lang="hr-HR" sz="1500" dirty="0">
                <a:solidFill>
                  <a:schemeClr val="bg1"/>
                </a:solidFill>
              </a:rPr>
              <a:t>11. Naziv za pokret nastao nakon Zapadnog crkvenog raskola.</a:t>
            </a:r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idx="1"/>
          </p:nvPr>
        </p:nvGraphicFramePr>
        <p:xfrm>
          <a:off x="2357418" y="214290"/>
          <a:ext cx="6623060" cy="4143404"/>
        </p:xfrm>
        <a:graphic>
          <a:graphicData uri="http://schemas.openxmlformats.org/drawingml/2006/table">
            <a:tbl>
              <a:tblPr/>
              <a:tblGrid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</a:tblGrid>
              <a:tr h="3624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1.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R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S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K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O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L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24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2.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H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U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M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R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T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O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24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3.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J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N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S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T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24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4.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O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S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M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24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5.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I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N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K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V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I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Z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I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I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J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24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6.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4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7.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4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8.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624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9.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406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10.</a:t>
                      </a:r>
                      <a:endParaRPr lang="hr-HR" sz="1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06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11.</a:t>
                      </a:r>
                      <a:endParaRPr lang="hr-HR" sz="1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42844" y="4071942"/>
            <a:ext cx="5786478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1500" dirty="0">
                <a:solidFill>
                  <a:schemeClr val="bg1"/>
                </a:solidFill>
              </a:rPr>
              <a:t>1. </a:t>
            </a:r>
            <a:r>
              <a:rPr lang="hr-HR" sz="1500" dirty="0" smtClean="0">
                <a:solidFill>
                  <a:schemeClr val="bg1"/>
                </a:solidFill>
              </a:rPr>
              <a:t>Podjela </a:t>
            </a:r>
            <a:r>
              <a:rPr lang="hr-HR" sz="1500" dirty="0">
                <a:solidFill>
                  <a:schemeClr val="bg1"/>
                </a:solidFill>
              </a:rPr>
              <a:t>Crkve ili ...</a:t>
            </a:r>
          </a:p>
          <a:p>
            <a:r>
              <a:rPr lang="hr-HR" sz="1500" dirty="0">
                <a:solidFill>
                  <a:schemeClr val="bg1"/>
                </a:solidFill>
              </a:rPr>
              <a:t>2. Izaslanik pape Leona IX. - ... Da Silva Candida.</a:t>
            </a:r>
          </a:p>
          <a:p>
            <a:r>
              <a:rPr lang="hr-HR" sz="1500" dirty="0">
                <a:solidFill>
                  <a:schemeClr val="bg1"/>
                </a:solidFill>
              </a:rPr>
              <a:t>3. Stoljeće u kojem je bio Istočni raskol. </a:t>
            </a:r>
          </a:p>
          <a:p>
            <a:r>
              <a:rPr lang="hr-HR" sz="1500" dirty="0">
                <a:solidFill>
                  <a:schemeClr val="bg1"/>
                </a:solidFill>
              </a:rPr>
              <a:t>4. Broj ratova vođenih za oslobođenje Svete zemlje.</a:t>
            </a:r>
          </a:p>
          <a:p>
            <a:r>
              <a:rPr lang="hr-HR" sz="1500" dirty="0">
                <a:solidFill>
                  <a:schemeClr val="bg1"/>
                </a:solidFill>
              </a:rPr>
              <a:t>5. Crkveni sud ustanovljen za istraživanje hereze.</a:t>
            </a:r>
          </a:p>
          <a:p>
            <a:r>
              <a:rPr lang="hr-HR" sz="1500" dirty="0">
                <a:solidFill>
                  <a:schemeClr val="bg1"/>
                </a:solidFill>
              </a:rPr>
              <a:t>6. Pokrenuo je reformaciju - ... Luther.</a:t>
            </a:r>
          </a:p>
          <a:p>
            <a:r>
              <a:rPr lang="hr-HR" sz="1500" dirty="0">
                <a:solidFill>
                  <a:schemeClr val="bg1"/>
                </a:solidFill>
              </a:rPr>
              <a:t>7. Carigradski patrijarh u vrijeme crkvenog </a:t>
            </a:r>
            <a:r>
              <a:rPr lang="hr-HR" sz="1500" dirty="0" smtClean="0">
                <a:solidFill>
                  <a:schemeClr val="bg1"/>
                </a:solidFill>
              </a:rPr>
              <a:t>raskola – Mihajlo ...</a:t>
            </a:r>
            <a:endParaRPr lang="hr-HR" sz="1500" dirty="0">
              <a:solidFill>
                <a:schemeClr val="bg1"/>
              </a:solidFill>
            </a:endParaRPr>
          </a:p>
          <a:p>
            <a:r>
              <a:rPr lang="hr-HR" sz="1500" dirty="0">
                <a:solidFill>
                  <a:schemeClr val="bg1"/>
                </a:solidFill>
              </a:rPr>
              <a:t>8. Kršćani koji su se borili u Svetoj zemlji.</a:t>
            </a:r>
          </a:p>
          <a:p>
            <a:r>
              <a:rPr lang="hr-HR" sz="1500" dirty="0">
                <a:solidFill>
                  <a:schemeClr val="bg1"/>
                </a:solidFill>
              </a:rPr>
              <a:t>9. Isključenje iz crkvenog zajedništva.</a:t>
            </a:r>
          </a:p>
          <a:p>
            <a:r>
              <a:rPr lang="hr-HR" sz="1500" dirty="0">
                <a:solidFill>
                  <a:schemeClr val="bg1"/>
                </a:solidFill>
              </a:rPr>
              <a:t>10. Hereza ili ...</a:t>
            </a:r>
          </a:p>
          <a:p>
            <a:r>
              <a:rPr lang="hr-HR" sz="1500" dirty="0">
                <a:solidFill>
                  <a:schemeClr val="bg1"/>
                </a:solidFill>
              </a:rPr>
              <a:t>11. Naziv za pokret nastao nakon Zapadnog crkvenog raskola.</a:t>
            </a:r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idx="1"/>
          </p:nvPr>
        </p:nvGraphicFramePr>
        <p:xfrm>
          <a:off x="2357418" y="214290"/>
          <a:ext cx="6623060" cy="4143404"/>
        </p:xfrm>
        <a:graphic>
          <a:graphicData uri="http://schemas.openxmlformats.org/drawingml/2006/table">
            <a:tbl>
              <a:tblPr/>
              <a:tblGrid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</a:tblGrid>
              <a:tr h="3624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1.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R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S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K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O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L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24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2.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H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U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M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R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T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O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24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3.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J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N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S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T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24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4.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O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S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M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24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5.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I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N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K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V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I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Z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I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I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J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24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6.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M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R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T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I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N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4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7.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4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8.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624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9.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406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10.</a:t>
                      </a:r>
                      <a:endParaRPr lang="hr-HR" sz="1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06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11.</a:t>
                      </a:r>
                      <a:endParaRPr lang="hr-HR" sz="1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42844" y="4071942"/>
            <a:ext cx="5786478" cy="26314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1500" dirty="0">
                <a:solidFill>
                  <a:schemeClr val="bg1"/>
                </a:solidFill>
              </a:rPr>
              <a:t>1. </a:t>
            </a:r>
            <a:r>
              <a:rPr lang="hr-HR" sz="1500" dirty="0" smtClean="0">
                <a:solidFill>
                  <a:schemeClr val="bg1"/>
                </a:solidFill>
              </a:rPr>
              <a:t>Podjela </a:t>
            </a:r>
            <a:r>
              <a:rPr lang="hr-HR" sz="1500" dirty="0">
                <a:solidFill>
                  <a:schemeClr val="bg1"/>
                </a:solidFill>
              </a:rPr>
              <a:t>Crkve ili ...</a:t>
            </a:r>
          </a:p>
          <a:p>
            <a:r>
              <a:rPr lang="hr-HR" sz="1500" dirty="0">
                <a:solidFill>
                  <a:schemeClr val="bg1"/>
                </a:solidFill>
              </a:rPr>
              <a:t>2. Izaslanik pape Leona IX. - ... Da Silva Candida.</a:t>
            </a:r>
          </a:p>
          <a:p>
            <a:r>
              <a:rPr lang="hr-HR" sz="1500" dirty="0">
                <a:solidFill>
                  <a:schemeClr val="bg1"/>
                </a:solidFill>
              </a:rPr>
              <a:t>3. Stoljeće u kojem je bio Istočni raskol. </a:t>
            </a:r>
          </a:p>
          <a:p>
            <a:r>
              <a:rPr lang="hr-HR" sz="1500" dirty="0">
                <a:solidFill>
                  <a:schemeClr val="bg1"/>
                </a:solidFill>
              </a:rPr>
              <a:t>4. Broj ratova vođenih za oslobođenje Svete zemlje.</a:t>
            </a:r>
          </a:p>
          <a:p>
            <a:r>
              <a:rPr lang="hr-HR" sz="1500" dirty="0">
                <a:solidFill>
                  <a:schemeClr val="bg1"/>
                </a:solidFill>
              </a:rPr>
              <a:t>5. Crkveni sud ustanovljen za istraživanje hereze.</a:t>
            </a:r>
          </a:p>
          <a:p>
            <a:r>
              <a:rPr lang="hr-HR" sz="1500" dirty="0">
                <a:solidFill>
                  <a:schemeClr val="bg1"/>
                </a:solidFill>
              </a:rPr>
              <a:t>6. Pokrenuo je reformaciju - ... Luther.</a:t>
            </a:r>
          </a:p>
          <a:p>
            <a:r>
              <a:rPr lang="hr-HR" sz="1500" dirty="0">
                <a:solidFill>
                  <a:schemeClr val="bg1"/>
                </a:solidFill>
              </a:rPr>
              <a:t>7. Carigradski patrijarh u vrijeme crkvenog </a:t>
            </a:r>
            <a:r>
              <a:rPr lang="hr-HR" sz="1500" dirty="0" smtClean="0">
                <a:solidFill>
                  <a:schemeClr val="bg1"/>
                </a:solidFill>
              </a:rPr>
              <a:t>raskola – Mihajlo ...</a:t>
            </a:r>
            <a:endParaRPr lang="hr-HR" sz="1500" dirty="0">
              <a:solidFill>
                <a:schemeClr val="bg1"/>
              </a:solidFill>
            </a:endParaRPr>
          </a:p>
          <a:p>
            <a:r>
              <a:rPr lang="hr-HR" sz="1500" dirty="0">
                <a:solidFill>
                  <a:schemeClr val="bg1"/>
                </a:solidFill>
              </a:rPr>
              <a:t>8. Kršćani koji su se borili u Svetoj zemlji.</a:t>
            </a:r>
          </a:p>
          <a:p>
            <a:r>
              <a:rPr lang="hr-HR" sz="1500" dirty="0">
                <a:solidFill>
                  <a:schemeClr val="bg1"/>
                </a:solidFill>
              </a:rPr>
              <a:t>9. Isključenje iz crkvenog zajedništva.</a:t>
            </a:r>
          </a:p>
          <a:p>
            <a:r>
              <a:rPr lang="hr-HR" sz="1500" dirty="0">
                <a:solidFill>
                  <a:schemeClr val="bg1"/>
                </a:solidFill>
              </a:rPr>
              <a:t>10. Hereza ili ...</a:t>
            </a:r>
          </a:p>
          <a:p>
            <a:r>
              <a:rPr lang="hr-HR" sz="1500" dirty="0">
                <a:solidFill>
                  <a:schemeClr val="bg1"/>
                </a:solidFill>
              </a:rPr>
              <a:t>11. Naziv za pokret nastao nakon Zapadnog crkvenog raskola.</a:t>
            </a:r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idx="1"/>
          </p:nvPr>
        </p:nvGraphicFramePr>
        <p:xfrm>
          <a:off x="2357418" y="214290"/>
          <a:ext cx="6623060" cy="4143404"/>
        </p:xfrm>
        <a:graphic>
          <a:graphicData uri="http://schemas.openxmlformats.org/drawingml/2006/table">
            <a:tbl>
              <a:tblPr/>
              <a:tblGrid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  <a:gridCol w="331153"/>
              </a:tblGrid>
              <a:tr h="3624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1.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R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S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K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O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L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24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2.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H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U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M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B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R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T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O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24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3.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J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D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N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S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T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24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4.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O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S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M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24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5.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I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N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K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V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I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Z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I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I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J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24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6.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M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R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T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I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N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4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7.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C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L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U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L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R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I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J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20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E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24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8.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6244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200" b="1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9.</a:t>
                      </a: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406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10.</a:t>
                      </a:r>
                      <a:endParaRPr lang="hr-HR" sz="1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068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hr-HR" sz="1100" b="1" dirty="0">
                          <a:solidFill>
                            <a:schemeClr val="bg1"/>
                          </a:solidFill>
                          <a:latin typeface="Calibri"/>
                          <a:ea typeface="Calibri"/>
                          <a:cs typeface="Times New Roman"/>
                        </a:rPr>
                        <a:t>11.</a:t>
                      </a:r>
                      <a:endParaRPr lang="hr-HR" sz="14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hr-HR" sz="1600" dirty="0">
                        <a:solidFill>
                          <a:schemeClr val="bg1"/>
                        </a:solidFill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4F030D1A40D5D4598DFA1CE14E0199F" ma:contentTypeVersion="8" ma:contentTypeDescription="Stvaranje novog dokumenta." ma:contentTypeScope="" ma:versionID="078c959a1065270adfbc62df35be69eb">
  <xsd:schema xmlns:xsd="http://www.w3.org/2001/XMLSchema" xmlns:xs="http://www.w3.org/2001/XMLSchema" xmlns:p="http://schemas.microsoft.com/office/2006/metadata/properties" xmlns:ns2="6f9d9a52-9a19-4fb8-8f6a-b403bff8b76e" targetNamespace="http://schemas.microsoft.com/office/2006/metadata/properties" ma:root="true" ma:fieldsID="e9444750e53e67f52d97948ec426bc03" ns2:_="">
    <xsd:import namespace="6f9d9a52-9a19-4fb8-8f6a-b403bff8b76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9d9a52-9a19-4fb8-8f6a-b403bff8b7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Vrsta sadržaja"/>
        <xsd:element ref="dc:title" minOccurs="0" maxOccurs="1" ma:index="4" ma:displayName="Naslov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E9BC967-7570-40A6-9067-D78AD1902E51}"/>
</file>

<file path=customXml/itemProps2.xml><?xml version="1.0" encoding="utf-8"?>
<ds:datastoreItem xmlns:ds="http://schemas.openxmlformats.org/officeDocument/2006/customXml" ds:itemID="{56F99641-F254-4F75-98D9-04A6449A7535}"/>
</file>

<file path=customXml/itemProps3.xml><?xml version="1.0" encoding="utf-8"?>
<ds:datastoreItem xmlns:ds="http://schemas.openxmlformats.org/officeDocument/2006/customXml" ds:itemID="{E6A4875E-4DB4-4490-8F60-D5F3C876A397}"/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71</TotalTime>
  <Words>2021</Words>
  <Application>Microsoft Office PowerPoint</Application>
  <PresentationFormat>On-screen Show (4:3)</PresentationFormat>
  <Paragraphs>796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Apex</vt:lpstr>
      <vt:lpstr>Tridentski koncil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Silvio</dc:creator>
  <cp:lastModifiedBy>Silvio</cp:lastModifiedBy>
  <cp:revision>14</cp:revision>
  <dcterms:created xsi:type="dcterms:W3CDTF">2021-02-14T20:08:26Z</dcterms:created>
  <dcterms:modified xsi:type="dcterms:W3CDTF">2021-02-18T19:11:47Z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0x010100E4F030D1A40D5D4598DFA1CE14E0199F</vt:lpwstr>
  </property>
</Properties>
</file>