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5143500" type="screen16x9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300" y="6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3563542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433051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E9063-74B4-4BC8-B305-EABE86B1C442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7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0B3D7-C971-4347-89F8-D6584D774F8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7577D-E03F-427B-8631-80220D3C5454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06A3FA7-6D20-40B4-94A8-4DFEF7F8594A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C573C-2FD3-43C0-B077-F7B09DFCF6A3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A46B19-0B6F-4B14-8F2F-B81E79C015E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3E975-4F27-4859-B166-23174782D232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8E1EE0-0FE8-4D78-8642-369A72135CA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3"/>
          <p:cNvSpPr>
            <a:spLocks/>
          </p:cNvSpPr>
          <p:nvPr/>
        </p:nvSpPr>
        <p:spPr bwMode="auto">
          <a:xfrm>
            <a:off x="0" y="3563542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5" name="Freeform 4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687879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864351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71FF80-9455-4EF1-BDAB-27B41367CAB8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3723A1-F6C1-4BBE-9655-1CA1831CB4D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2BFA86-540A-4D3C-9DB8-64884CC7CE01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E4AA8-FFF5-4761-93E8-E47222BB42E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114800"/>
            <a:ext cx="4040188" cy="62865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7" y="4114800"/>
            <a:ext cx="4041775" cy="62865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1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2D08A3-DFE3-4410-B065-E3D7B394852D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1639A6-3766-4153-9E05-50577D6DFEC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93B76-9F62-40CE-8F8A-AEC37113DD86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873855-C8FC-4183-86DA-ECB2F759301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80143A-3517-4264-B99D-AD066319C6F2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F76FD2-15CA-4A20-AA55-AB429DE2A95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89147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2A1CF4-ECDC-4189-B37E-1BAB0F6DB777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56575" y="4816080"/>
            <a:ext cx="762000" cy="273844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6185A3-DC8F-4391-8D86-8EA9CA55CB2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56733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7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7ED55-4554-4DEA-8D3D-DB77B806C10E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507C5-809D-4566-8E4F-8A2AEA92B63C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11"/>
          <p:cNvSpPr>
            <a:spLocks/>
          </p:cNvSpPr>
          <p:nvPr/>
        </p:nvSpPr>
        <p:spPr bwMode="auto">
          <a:xfrm>
            <a:off x="0" y="3563542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205979"/>
            <a:ext cx="7467600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200151"/>
            <a:ext cx="7467600" cy="3394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4816080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E13A2FE-915B-44F2-970A-A8031406FCC2}" type="datetimeFigureOut">
              <a:rPr lang="sr-Latn-CS"/>
              <a:pPr>
                <a:defRPr/>
              </a:pPr>
              <a:t>4.12.2019.</a:t>
            </a:fld>
            <a:endParaRPr lang="hr-H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3124200" y="4816080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53400" y="4816080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F45C505D-C1C0-472F-8D6D-6CD32DEA1935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89" r:id="rId2"/>
    <p:sldLayoutId id="2147483696" r:id="rId3"/>
    <p:sldLayoutId id="2147483690" r:id="rId4"/>
    <p:sldLayoutId id="2147483697" r:id="rId5"/>
    <p:sldLayoutId id="2147483691" r:id="rId6"/>
    <p:sldLayoutId id="2147483692" r:id="rId7"/>
    <p:sldLayoutId id="2147483698" r:id="rId8"/>
    <p:sldLayoutId id="2147483699" r:id="rId9"/>
    <p:sldLayoutId id="2147483693" r:id="rId10"/>
    <p:sldLayoutId id="214748369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 pitchFamily="34" charset="0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8D89A4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748560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28728" y="2214560"/>
            <a:ext cx="6480048" cy="172593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5400" cap="none" dirty="0" smtClean="0">
                <a:ln w="900" cmpd="sng">
                  <a:solidFill>
                    <a:schemeClr val="accent1">
                      <a:satMod val="190000"/>
                      <a:alpha val="55000"/>
                    </a:schemeClr>
                  </a:solidFill>
                  <a:prstDash val="solid"/>
                </a:ln>
                <a:solidFill>
                  <a:schemeClr val="accent1">
                    <a:satMod val="200000"/>
                    <a:tint val="3000"/>
                  </a:schemeClr>
                </a:solidFill>
                <a:effectLst>
                  <a:innerShdw blurRad="101600" dist="76200" dir="5400000">
                    <a:schemeClr val="accent1">
                      <a:satMod val="190000"/>
                      <a:tint val="100000"/>
                      <a:alpha val="74000"/>
                    </a:schemeClr>
                  </a:innerShdw>
                </a:effectLst>
              </a:rPr>
              <a:t>SVIJETLE I TAMNE STRANE CRKVE U SREDNJEM VIJEKU </a:t>
            </a:r>
            <a:endParaRPr lang="hr-HR" sz="5400" cap="none" dirty="0">
              <a:ln w="900" cmpd="sng">
                <a:solidFill>
                  <a:schemeClr val="accent1">
                    <a:satMod val="190000"/>
                    <a:alpha val="55000"/>
                  </a:schemeClr>
                </a:solidFill>
                <a:prstDash val="solid"/>
              </a:ln>
              <a:solidFill>
                <a:schemeClr val="accent1">
                  <a:satMod val="200000"/>
                  <a:tint val="3000"/>
                </a:schemeClr>
              </a:solidFill>
              <a:effectLst>
                <a:innerShdw blurRad="101600" dist="76200" dir="5400000">
                  <a:schemeClr val="accent1">
                    <a:satMod val="190000"/>
                    <a:tint val="100000"/>
                    <a:alpha val="74000"/>
                  </a:schemeClr>
                </a:innerShdw>
              </a:effectLst>
            </a:endParaRPr>
          </a:p>
        </p:txBody>
      </p:sp>
      <p:sp>
        <p:nvSpPr>
          <p:cNvPr id="7171" name="Subtitle 2"/>
          <p:cNvSpPr>
            <a:spLocks noGrp="1"/>
          </p:cNvSpPr>
          <p:nvPr>
            <p:ph type="subTitle" idx="1"/>
          </p:nvPr>
        </p:nvSpPr>
        <p:spPr>
          <a:xfrm>
            <a:off x="433391" y="1158479"/>
            <a:ext cx="6480175" cy="1314450"/>
          </a:xfrm>
        </p:spPr>
        <p:txBody>
          <a:bodyPr/>
          <a:lstStyle/>
          <a:p>
            <a:endParaRPr lang="hr-HR" smtClean="0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Users\Nikola\Desktop\6. raz_crkvena povijest\raskol_105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40482"/>
            <a:ext cx="9144000" cy="5224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357172"/>
            <a:ext cx="7467600" cy="8572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hr-HR" dirty="0" smtClean="0"/>
              <a:t>1054. g. veliki istočni raskol Crkve</a:t>
            </a:r>
            <a:endParaRPr lang="hr-HR" dirty="0"/>
          </a:p>
        </p:txBody>
      </p:sp>
      <p:cxnSp>
        <p:nvCxnSpPr>
          <p:cNvPr id="5" name="Straight Connector 4"/>
          <p:cNvCxnSpPr>
            <a:endCxn id="17" idx="0"/>
          </p:cNvCxnSpPr>
          <p:nvPr/>
        </p:nvCxnSpPr>
        <p:spPr>
          <a:xfrm>
            <a:off x="4143372" y="1357304"/>
            <a:ext cx="2597687" cy="839397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0" name="Straight Connector 9"/>
          <p:cNvCxnSpPr>
            <a:endCxn id="14" idx="0"/>
          </p:cNvCxnSpPr>
          <p:nvPr/>
        </p:nvCxnSpPr>
        <p:spPr>
          <a:xfrm rot="10800000" flipV="1">
            <a:off x="2251090" y="1357303"/>
            <a:ext cx="1749406" cy="892975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785785" y="2250279"/>
            <a:ext cx="2930610" cy="156966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Istočna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(pravoslavna)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Crkva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143506" y="2196701"/>
            <a:ext cx="3195105" cy="156966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Zapadna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(rimokatolička)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3200" b="1" spc="50" dirty="0">
                <a:ln w="13500">
                  <a:solidFill>
                    <a:schemeClr val="accent1">
                      <a:shade val="2500"/>
                      <a:alpha val="6500"/>
                    </a:schemeClr>
                  </a:solidFill>
                  <a:prstDash val="solid"/>
                </a:ln>
                <a:solidFill>
                  <a:schemeClr val="accent1">
                    <a:tint val="3000"/>
                    <a:alpha val="95000"/>
                  </a:scheme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</a:rPr>
              <a:t>Crkva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3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3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exagon 3"/>
          <p:cNvSpPr/>
          <p:nvPr/>
        </p:nvSpPr>
        <p:spPr>
          <a:xfrm>
            <a:off x="2143127" y="1071564"/>
            <a:ext cx="4632325" cy="2936081"/>
          </a:xfrm>
          <a:prstGeom prst="hexagon">
            <a:avLst>
              <a:gd name="adj" fmla="val 25000"/>
              <a:gd name="vf" fmla="val 11547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hr-HR" sz="5400" dirty="0"/>
              <a:t>Uzroci raskola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 rot="17917027">
            <a:off x="1303164" y="1139102"/>
            <a:ext cx="1921373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hr-HR" sz="4400" dirty="0"/>
              <a:t>kultura</a:t>
            </a:r>
            <a:endParaRPr lang="hr-HR" sz="2400" dirty="0"/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786182" y="214296"/>
            <a:ext cx="131318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4400" dirty="0"/>
              <a:t>jezik</a:t>
            </a:r>
            <a:endParaRPr lang="hr-HR" dirty="0"/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 rot="3714995">
            <a:off x="6324213" y="880141"/>
            <a:ext cx="1524776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4000"/>
              <a:t>način</a:t>
            </a:r>
          </a:p>
          <a:p>
            <a:r>
              <a:rPr lang="hr-HR" sz="4000"/>
              <a:t>života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 rot="17755774">
            <a:off x="5934700" y="3085357"/>
            <a:ext cx="1972015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hr-HR" sz="4400"/>
              <a:t>liturgija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3428992" y="3943171"/>
            <a:ext cx="208262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hr-HR" sz="3600" dirty="0"/>
              <a:t>Crkvena</a:t>
            </a:r>
          </a:p>
          <a:p>
            <a:pPr algn="ctr"/>
            <a:r>
              <a:rPr lang="hr-HR" sz="3600" dirty="0"/>
              <a:t>disciplina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 rot="3790675">
            <a:off x="848583" y="2885154"/>
            <a:ext cx="1923925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hr-HR" sz="4000"/>
              <a:t>Crkveni</a:t>
            </a:r>
          </a:p>
          <a:p>
            <a:pPr algn="ctr"/>
            <a:r>
              <a:rPr lang="hr-HR" sz="4000"/>
              <a:t>primat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7" dur="1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8" dur="1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9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49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hr-HR" sz="3200" dirty="0" smtClean="0">
                <a:latin typeface="+mn-lt"/>
              </a:rPr>
              <a:t>Najvažnije razlike u vjeri između istočne i zapadne </a:t>
            </a:r>
            <a:r>
              <a:rPr lang="hr-HR" sz="3200" dirty="0" smtClean="0">
                <a:latin typeface="+mn-lt"/>
              </a:rPr>
              <a:t>Crkve</a:t>
            </a:r>
            <a:endParaRPr lang="hr-HR" sz="3200" dirty="0">
              <a:latin typeface="+mn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00034" y="1473943"/>
          <a:ext cx="8143931" cy="3169509"/>
        </p:xfrm>
        <a:graphic>
          <a:graphicData uri="http://schemas.openxmlformats.org/drawingml/2006/table">
            <a:tbl>
              <a:tblPr/>
              <a:tblGrid>
                <a:gridCol w="40710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729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07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Katolička Crkva</a:t>
                      </a:r>
                      <a:endParaRPr kumimoji="0" lang="hr-HR" sz="1800" b="1" i="1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Pravoslavna Crkva</a:t>
                      </a:r>
                      <a:endParaRPr kumimoji="0" lang="hr-HR" sz="1800" b="1" i="1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8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Beskvasni kruh</a:t>
                      </a:r>
                      <a:endParaRPr kumimoji="0" lang="hr-H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D73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Kvasni kruh</a:t>
                      </a:r>
                      <a:endParaRPr kumimoji="0" lang="hr-H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 w="254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D73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8147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Celibat</a:t>
                      </a:r>
                      <a:endParaRPr kumimoji="0" lang="hr-H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92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Svećenici se mogu ženiti</a:t>
                      </a:r>
                      <a:endParaRPr kumimoji="0" lang="hr-H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92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68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Duh Sveti izlazi </a:t>
                      </a:r>
                      <a:r>
                        <a:rPr kumimoji="0" lang="hr-H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iz Oca i Sina</a:t>
                      </a:r>
                      <a:endParaRPr kumimoji="0" lang="hr-H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D735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Duh Sveti izlazi </a:t>
                      </a:r>
                      <a:r>
                        <a:rPr kumimoji="0" lang="hr-HR" sz="2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iz Oca po Sinu</a:t>
                      </a:r>
                      <a:endParaRPr kumimoji="0" lang="hr-H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7D735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7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Papa vrhovni poglavar</a:t>
                      </a:r>
                      <a:endParaRPr kumimoji="0" lang="hr-HR" sz="24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927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Verdana" pitchFamily="34" charset="0"/>
                          <a:ea typeface="Verdana" pitchFamily="34" charset="0"/>
                          <a:cs typeface="Verdana" pitchFamily="34" charset="0"/>
                        </a:rPr>
                        <a:t>Ne priznaju Papu</a:t>
                      </a:r>
                      <a:endParaRPr kumimoji="0" lang="hr-HR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 marT="34290" marB="3429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E927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8" presetClass="entr" presetSubtype="0" ac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8000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1"/>
                                          </p:val>
                                        </p:tav>
                                        <p:tav tm="50000">
                                          <p:val>
                                            <p:fltVal val="0.9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chnic">
  <a:themeElements>
    <a:clrScheme name="Technic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Technic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142</TotalTime>
  <Words>79</Words>
  <Application>Microsoft Office PowerPoint</Application>
  <PresentationFormat>Prikaz na zaslonu (16:9)</PresentationFormat>
  <Paragraphs>29</Paragraphs>
  <Slides>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5</vt:i4>
      </vt:variant>
    </vt:vector>
  </HeadingPairs>
  <TitlesOfParts>
    <vt:vector size="10" baseType="lpstr">
      <vt:lpstr>Arial</vt:lpstr>
      <vt:lpstr>Franklin Gothic Book</vt:lpstr>
      <vt:lpstr>Verdana</vt:lpstr>
      <vt:lpstr>Wingdings 2</vt:lpstr>
      <vt:lpstr>Technic</vt:lpstr>
      <vt:lpstr>SVIJETLE I TAMNE STRANE CRKVE U SREDNJEM VIJEKU </vt:lpstr>
      <vt:lpstr>PowerPoint prezentacija</vt:lpstr>
      <vt:lpstr>1054. g. veliki istočni raskol Crkve</vt:lpstr>
      <vt:lpstr>PowerPoint prezentacija</vt:lpstr>
      <vt:lpstr>Najvažnije razlike u vjeri između istočne i zapadne Crkve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SVIJETLE I TAMNE STRANE CRKVE U SREDNJEM VIJEKU</dc:title>
  <dc:creator>Nikola</dc:creator>
  <cp:lastModifiedBy>ucitelj</cp:lastModifiedBy>
  <cp:revision>7</cp:revision>
  <dcterms:created xsi:type="dcterms:W3CDTF">2012-10-25T17:19:44Z</dcterms:created>
  <dcterms:modified xsi:type="dcterms:W3CDTF">2019-12-04T09:05:17Z</dcterms:modified>
</cp:coreProperties>
</file>