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2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75" r:id="rId11"/>
    <p:sldId id="268" r:id="rId12"/>
    <p:sldId id="276" r:id="rId13"/>
    <p:sldId id="277" r:id="rId14"/>
    <p:sldId id="278" r:id="rId15"/>
    <p:sldId id="279" r:id="rId16"/>
    <p:sldId id="269" r:id="rId17"/>
    <p:sldId id="270" r:id="rId18"/>
    <p:sldId id="271" r:id="rId19"/>
    <p:sldId id="272" r:id="rId20"/>
    <p:sldId id="273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4660"/>
  </p:normalViewPr>
  <p:slideViewPr>
    <p:cSldViewPr>
      <p:cViewPr>
        <p:scale>
          <a:sx n="66" d="100"/>
          <a:sy n="66" d="100"/>
        </p:scale>
        <p:origin x="-780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90FE9-0B05-44A1-8E28-B3DBBEE66BAB}" type="datetimeFigureOut">
              <a:rPr lang="en-US" smtClean="0"/>
              <a:pPr/>
              <a:t>1/23/2015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5CB03D-52F8-45FC-9D51-CC9AF1B89D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173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59ED156-2732-479E-8410-D5807628268D}" type="datetimeFigureOut">
              <a:rPr lang="en-US" smtClean="0"/>
              <a:pPr/>
              <a:t>1/23/2015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18737D0-1F07-487A-BC82-FDF5B924E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9ED156-2732-479E-8410-D5807628268D}" type="datetimeFigureOut">
              <a:rPr lang="en-US" smtClean="0"/>
              <a:pPr/>
              <a:t>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737D0-1F07-487A-BC82-FDF5B924E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9ED156-2732-479E-8410-D5807628268D}" type="datetimeFigureOut">
              <a:rPr lang="en-US" smtClean="0"/>
              <a:pPr/>
              <a:t>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737D0-1F07-487A-BC82-FDF5B924E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9ED156-2732-479E-8410-D5807628268D}" type="datetimeFigureOut">
              <a:rPr lang="en-US" smtClean="0"/>
              <a:pPr/>
              <a:t>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737D0-1F07-487A-BC82-FDF5B924E9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9ED156-2732-479E-8410-D5807628268D}" type="datetimeFigureOut">
              <a:rPr lang="en-US" smtClean="0"/>
              <a:pPr/>
              <a:t>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737D0-1F07-487A-BC82-FDF5B924E9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9ED156-2732-479E-8410-D5807628268D}" type="datetimeFigureOut">
              <a:rPr lang="en-US" smtClean="0"/>
              <a:pPr/>
              <a:t>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737D0-1F07-487A-BC82-FDF5B924E9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9ED156-2732-479E-8410-D5807628268D}" type="datetimeFigureOut">
              <a:rPr lang="en-US" smtClean="0"/>
              <a:pPr/>
              <a:t>1/23/2015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737D0-1F07-487A-BC82-FDF5B924E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9ED156-2732-479E-8410-D5807628268D}" type="datetimeFigureOut">
              <a:rPr lang="en-US" smtClean="0"/>
              <a:pPr/>
              <a:t>1/23/2015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737D0-1F07-487A-BC82-FDF5B924E9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9ED156-2732-479E-8410-D5807628268D}" type="datetimeFigureOut">
              <a:rPr lang="en-US" smtClean="0"/>
              <a:pPr/>
              <a:t>1/23/2015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737D0-1F07-487A-BC82-FDF5B924E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59ED156-2732-479E-8410-D5807628268D}" type="datetimeFigureOut">
              <a:rPr lang="en-US" smtClean="0"/>
              <a:pPr/>
              <a:t>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737D0-1F07-487A-BC82-FDF5B924E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59ED156-2732-479E-8410-D5807628268D}" type="datetimeFigureOut">
              <a:rPr lang="en-US" smtClean="0"/>
              <a:pPr/>
              <a:t>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18737D0-1F07-487A-BC82-FDF5B924E9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59ED156-2732-479E-8410-D5807628268D}" type="datetimeFigureOut">
              <a:rPr lang="en-US" smtClean="0"/>
              <a:pPr/>
              <a:t>1/23/2015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18737D0-1F07-487A-BC82-FDF5B924E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1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1538" y="2071678"/>
            <a:ext cx="7772400" cy="1829761"/>
          </a:xfrm>
        </p:spPr>
        <p:txBody>
          <a:bodyPr>
            <a:normAutofit/>
          </a:bodyPr>
          <a:lstStyle/>
          <a:p>
            <a:r>
              <a:rPr lang="hr-HR" sz="7200" dirty="0" smtClean="0"/>
              <a:t>Rimski biskup</a:t>
            </a:r>
            <a:endParaRPr lang="hr-HR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alkans.aljazeera.net/sites/staff.balkans.aljazeera.com/files/styles/aljazeera_article_main_image/public/papa-franjo-afpgetty-main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-32" y="0"/>
            <a:ext cx="9144032" cy="6857999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4000" b="1" dirty="0" err="1" smtClean="0">
                <a:solidFill>
                  <a:schemeClr val="bg1"/>
                </a:solidFill>
              </a:rPr>
              <a:t>Jorge</a:t>
            </a:r>
            <a:r>
              <a:rPr lang="hr-HR" sz="4000" b="1" dirty="0" smtClean="0">
                <a:solidFill>
                  <a:schemeClr val="bg1"/>
                </a:solidFill>
              </a:rPr>
              <a:t> Mario </a:t>
            </a:r>
            <a:r>
              <a:rPr lang="hr-HR" sz="4000" b="1" dirty="0" err="1" smtClean="0">
                <a:solidFill>
                  <a:schemeClr val="bg1"/>
                </a:solidFill>
              </a:rPr>
              <a:t>Bergoglio</a:t>
            </a:r>
            <a:endParaRPr lang="hr-HR" sz="4000" dirty="0" smtClean="0">
              <a:solidFill>
                <a:schemeClr val="bg1"/>
              </a:solidFill>
            </a:endParaRPr>
          </a:p>
          <a:p>
            <a:r>
              <a:rPr lang="hr-HR" sz="4000" dirty="0" smtClean="0">
                <a:solidFill>
                  <a:schemeClr val="bg1"/>
                </a:solidFill>
              </a:rPr>
              <a:t>Rođen je 1936. g. u Argentini</a:t>
            </a:r>
          </a:p>
          <a:p>
            <a:r>
              <a:rPr lang="hr-HR" sz="4000" dirty="0" smtClean="0">
                <a:solidFill>
                  <a:schemeClr val="bg1"/>
                </a:solidFill>
              </a:rPr>
              <a:t>Bio je nadbiskup i kardinal u gradu </a:t>
            </a:r>
            <a:r>
              <a:rPr lang="hr-HR" sz="4000" dirty="0" err="1" smtClean="0">
                <a:solidFill>
                  <a:schemeClr val="bg1"/>
                </a:solidFill>
              </a:rPr>
              <a:t>Buenos</a:t>
            </a:r>
            <a:r>
              <a:rPr lang="hr-HR" sz="4000" dirty="0" smtClean="0">
                <a:solidFill>
                  <a:schemeClr val="bg1"/>
                </a:solidFill>
              </a:rPr>
              <a:t> Airesu.</a:t>
            </a:r>
          </a:p>
          <a:p>
            <a:r>
              <a:rPr lang="hr-HR" sz="4000" dirty="0" smtClean="0">
                <a:solidFill>
                  <a:schemeClr val="bg1"/>
                </a:solidFill>
              </a:rPr>
              <a:t>Za poglavara katoličke Crkve izabran je </a:t>
            </a:r>
            <a:r>
              <a:rPr lang="hr-HR" sz="4000" b="1" dirty="0" smtClean="0">
                <a:solidFill>
                  <a:schemeClr val="bg1"/>
                </a:solidFill>
              </a:rPr>
              <a:t>13. 3. 2013. g.</a:t>
            </a:r>
            <a:endParaRPr lang="hr-HR" sz="4000" b="1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5400" dirty="0" smtClean="0">
                <a:solidFill>
                  <a:schemeClr val="bg1"/>
                </a:solidFill>
              </a:rPr>
              <a:t>Papa Franjo</a:t>
            </a:r>
            <a:endParaRPr lang="hr-HR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62382"/>
          </a:xfrm>
        </p:spPr>
        <p:txBody>
          <a:bodyPr>
            <a:normAutofit lnSpcReduction="10000"/>
          </a:bodyPr>
          <a:lstStyle/>
          <a:p>
            <a:r>
              <a:rPr lang="hr-HR" sz="3600" dirty="0" smtClean="0"/>
              <a:t>Papa Franjo je poznat kao izrazito skromna osoba</a:t>
            </a:r>
          </a:p>
          <a:p>
            <a:r>
              <a:rPr lang="hr-HR" sz="3600" dirty="0" smtClean="0"/>
              <a:t>Kao kardinal nije živio u raskošnoj rezidenciji nego je živio u malenom stanu u </a:t>
            </a:r>
            <a:r>
              <a:rPr lang="hr-HR" sz="3600" dirty="0" err="1" smtClean="0"/>
              <a:t>Buenos</a:t>
            </a:r>
            <a:r>
              <a:rPr lang="hr-HR" sz="3600" dirty="0" smtClean="0"/>
              <a:t> Airesu, a umjesto službenog koristio je javni prijevoz.</a:t>
            </a:r>
          </a:p>
          <a:p>
            <a:r>
              <a:rPr lang="hr-HR" sz="3600" dirty="0" smtClean="0"/>
              <a:t>Po dolasku na papinsko mjesto nije nosio uobičajeni zlatni križ nego željezni.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Zanimljivosti o papi…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62382"/>
          </a:xfrm>
        </p:spPr>
        <p:txBody>
          <a:bodyPr>
            <a:normAutofit fontScale="92500" lnSpcReduction="10000"/>
          </a:bodyPr>
          <a:lstStyle/>
          <a:p>
            <a:r>
              <a:rPr lang="hr-HR" sz="4000" dirty="0" smtClean="0"/>
              <a:t>U prvom obraćanju javnost je pozdravio s "Dobra večer" (Bona </a:t>
            </a:r>
            <a:r>
              <a:rPr lang="hr-HR" sz="4000" dirty="0" err="1" smtClean="0"/>
              <a:t>sera</a:t>
            </a:r>
            <a:r>
              <a:rPr lang="hr-HR" sz="4000" dirty="0" smtClean="0"/>
              <a:t>) umjesto uobičajenog katoličkog pozdrava (Hvaljen Isus).</a:t>
            </a:r>
          </a:p>
          <a:p>
            <a:r>
              <a:rPr lang="hr-HR" sz="4000" dirty="0" smtClean="0"/>
              <a:t>Poznat je i kao veliki ljubitelj nogometa i navijač argentinskog kluba San </a:t>
            </a:r>
            <a:r>
              <a:rPr lang="hr-HR" sz="4000" dirty="0" err="1" smtClean="0"/>
              <a:t>Lorenzo</a:t>
            </a:r>
            <a:r>
              <a:rPr lang="hr-HR" sz="4000" dirty="0" smtClean="0"/>
              <a:t>, kojeg su osnovali isusovci.</a:t>
            </a:r>
            <a:endParaRPr lang="hr-HR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Zanimljivosti o papi…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kola\Downloads\Pope_Francis_South_Korea_20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01405" cy="6858000"/>
          </a:xfrm>
          <a:prstGeom prst="rect">
            <a:avLst/>
          </a:prstGeom>
          <a:noFill/>
        </p:spPr>
      </p:pic>
      <p:pic>
        <p:nvPicPr>
          <p:cNvPr id="1028" name="Picture 4" descr="http://www.novilist.hr/var/novilist/storage/images/vijesti/svijet/papa-franjo-donio-novu-retoriku-ali-ne-i-program-reforme-crkve/2512634-1-cro-HR/Papa-Franjo-donio-novu-retoriku-ali-ne-i-program-reforme-Crkve_ca_lar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0050" y="3581399"/>
            <a:ext cx="4933950" cy="3276601"/>
          </a:xfrm>
          <a:prstGeom prst="rect">
            <a:avLst/>
          </a:prstGeom>
          <a:noFill/>
        </p:spPr>
      </p:pic>
      <p:pic>
        <p:nvPicPr>
          <p:cNvPr id="1030" name="Picture 6" descr="http://cdn-static.rtl-hrvatska.hr/image/b485c95865db98d5d3b65c3df840129c_gallery_single_view.jpg?v=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61258" y="0"/>
            <a:ext cx="4982741" cy="3714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fbexternal-a.akamaihd.net/safe_image.php?d=AQAcUgOY5iKFkkhI&amp;w=470&amp;h=246&amp;url=http%3A%2F%2Fi2.wp.com%2Fwww.bitno.net%2Fwp-content%2Fuploads%2F2015%2F01%2FPapa-i-djeca.jpg%3F021f1d&amp;cfs=1&amp;upscale=1&amp;sx=0&amp;sy=62&amp;sw=640&amp;sh=3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2123" y="3643315"/>
            <a:ext cx="6141877" cy="3214686"/>
          </a:xfrm>
          <a:prstGeom prst="rect">
            <a:avLst/>
          </a:prstGeom>
          <a:noFill/>
        </p:spPr>
      </p:pic>
      <p:pic>
        <p:nvPicPr>
          <p:cNvPr id="33796" name="Picture 4" descr="http://www.index.hr/images2/Papa_Franjo_Screenshot_D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0689" y="0"/>
            <a:ext cx="6303311" cy="3857628"/>
          </a:xfrm>
          <a:prstGeom prst="rect">
            <a:avLst/>
          </a:prstGeom>
          <a:noFill/>
        </p:spPr>
      </p:pic>
      <p:pic>
        <p:nvPicPr>
          <p:cNvPr id="33798" name="Picture 6" descr="http://www.znet.hr/wp-content/uploads/Papa-Franjo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4000" dirty="0" err="1" smtClean="0"/>
              <a:t>lat</a:t>
            </a:r>
            <a:r>
              <a:rPr lang="hr-HR" sz="4000" dirty="0" smtClean="0"/>
              <a:t>. </a:t>
            </a:r>
            <a:r>
              <a:rPr lang="hr-HR" sz="4000" i="1" dirty="0" err="1" smtClean="0"/>
              <a:t>conclave</a:t>
            </a:r>
            <a:r>
              <a:rPr lang="hr-HR" sz="4000" dirty="0" smtClean="0"/>
              <a:t> – soba koja se može zaključati</a:t>
            </a:r>
            <a:endParaRPr lang="hr-HR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Konklave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4000" dirty="0" smtClean="0"/>
              <a:t>Najmanja neovisna država na svijetu</a:t>
            </a:r>
          </a:p>
          <a:p>
            <a:r>
              <a:rPr lang="hr-HR" sz="4000" dirty="0" smtClean="0"/>
              <a:t>Površina 0,44 km</a:t>
            </a:r>
            <a:r>
              <a:rPr lang="hr-HR" sz="4000" baseline="30000" dirty="0" smtClean="0"/>
              <a:t> 2</a:t>
            </a:r>
            <a:endParaRPr lang="hr-HR" sz="4000" dirty="0" smtClean="0"/>
          </a:p>
          <a:p>
            <a:r>
              <a:rPr lang="hr-HR" sz="4000" dirty="0" smtClean="0"/>
              <a:t>1000 stanovnika</a:t>
            </a:r>
          </a:p>
          <a:p>
            <a:r>
              <a:rPr lang="hr-HR" sz="4000" dirty="0" smtClean="0"/>
              <a:t>Službeni jezik - latinski</a:t>
            </a:r>
            <a:endParaRPr lang="hr-HR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Vatikan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Bazilika sv. Petra</a:t>
            </a:r>
            <a:endParaRPr lang="hr-HR" dirty="0"/>
          </a:p>
        </p:txBody>
      </p:sp>
      <p:pic>
        <p:nvPicPr>
          <p:cNvPr id="18435" name="Picture 3" descr="G:\AAA3. Osnovna ČK\012013\Vatikan\Roma_2011.-10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285860"/>
            <a:ext cx="7432796" cy="49545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Trg sv. Petra</a:t>
            </a:r>
            <a:endParaRPr lang="hr-HR" dirty="0"/>
          </a:p>
        </p:txBody>
      </p:sp>
      <p:pic>
        <p:nvPicPr>
          <p:cNvPr id="19458" name="Picture 2" descr="G:\AAA3. Osnovna ČK\012013\Vatikan\Roma_2011.-7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242" y="1481138"/>
            <a:ext cx="7315230" cy="48768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97304"/>
          </a:xfrm>
        </p:spPr>
        <p:txBody>
          <a:bodyPr>
            <a:normAutofit/>
          </a:bodyPr>
          <a:lstStyle/>
          <a:p>
            <a:r>
              <a:rPr lang="hr-HR" dirty="0" smtClean="0"/>
              <a:t>Sikstinska</a:t>
            </a:r>
            <a:br>
              <a:rPr lang="hr-HR" dirty="0" smtClean="0"/>
            </a:br>
            <a:r>
              <a:rPr lang="hr-HR" dirty="0" smtClean="0"/>
              <a:t>kapela</a:t>
            </a:r>
            <a:endParaRPr lang="hr-HR" dirty="0"/>
          </a:p>
        </p:txBody>
      </p:sp>
      <p:pic>
        <p:nvPicPr>
          <p:cNvPr id="20482" name="Picture 2" descr="http://italija.blog.rs/gallery/7988/sikstinska%20kape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54257"/>
            <a:ext cx="4752768" cy="63959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484" name="Picture 4" descr="http://t2.gstatic.com/images?q=tbn:ANd9GcQPKS0bNUH-b56ReR-aa1jjF7ecTpw3NNEt0N0nsIsR1aVDdBg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9" y="4210796"/>
            <a:ext cx="3786214" cy="23947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4000" dirty="0" smtClean="0"/>
              <a:t>Koliko imena papa znate?</a:t>
            </a:r>
          </a:p>
          <a:p>
            <a:endParaRPr lang="hr-HR" sz="4000" dirty="0" smtClean="0"/>
          </a:p>
          <a:p>
            <a:r>
              <a:rPr lang="hr-HR" sz="4000" dirty="0" smtClean="0"/>
              <a:t>Koji vam je najpoznatiji?</a:t>
            </a:r>
            <a:endParaRPr lang="hr-HR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Radna bilježnica</a:t>
            </a:r>
            <a:endParaRPr lang="hr-HR" dirty="0"/>
          </a:p>
        </p:txBody>
      </p:sp>
      <p:pic>
        <p:nvPicPr>
          <p:cNvPr id="32770" name="Picture 2" descr="http://www.njuskalo.hr/image-big/knjige-5-8-razred/radna-biljeznica-pozvani-slobodu-slika-156059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63508"/>
            <a:ext cx="3500462" cy="483465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0" y="2285992"/>
            <a:ext cx="39084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800" dirty="0" smtClean="0"/>
              <a:t>Str. 78. i 79.</a:t>
            </a:r>
            <a:endParaRPr lang="hr-HR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3"/>
          </a:xfrm>
        </p:spPr>
        <p:txBody>
          <a:bodyPr>
            <a:normAutofit/>
          </a:bodyPr>
          <a:lstStyle/>
          <a:p>
            <a:r>
              <a:rPr lang="hr-HR" sz="4400" dirty="0" smtClean="0"/>
              <a:t>…vrhovni poglavar katoličke Crkve</a:t>
            </a:r>
          </a:p>
          <a:p>
            <a:r>
              <a:rPr lang="hr-HR" sz="4400" dirty="0" smtClean="0"/>
              <a:t>…rimski biskup</a:t>
            </a:r>
          </a:p>
          <a:p>
            <a:r>
              <a:rPr lang="hr-HR" sz="4400" dirty="0" smtClean="0"/>
              <a:t>…saziva ekumenske sabore</a:t>
            </a:r>
          </a:p>
          <a:p>
            <a:r>
              <a:rPr lang="hr-HR" sz="4400" dirty="0" smtClean="0"/>
              <a:t>…ima vrhovnu učiteljsku vlast u Crkvi</a:t>
            </a:r>
            <a:endParaRPr lang="hr-HR" sz="4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hr-HR" sz="6600" dirty="0" smtClean="0"/>
              <a:t>Papa…</a:t>
            </a:r>
            <a:endParaRPr lang="hr-HR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357166"/>
            <a:ext cx="43460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dirty="0" smtClean="0"/>
              <a:t>Sv. Petar – 1. PAPA</a:t>
            </a:r>
            <a:endParaRPr lang="hr-HR" sz="3600" dirty="0"/>
          </a:p>
        </p:txBody>
      </p:sp>
      <p:pic>
        <p:nvPicPr>
          <p:cNvPr id="1026" name="Picture 2" descr="http://www.ivanjareka.zupa.hr/wp-content/uploads/2011/06/pet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00108"/>
            <a:ext cx="2324100" cy="4152901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>
            <a:off x="3000364" y="3071810"/>
            <a:ext cx="207170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143240" y="4857760"/>
            <a:ext cx="44246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dirty="0" smtClean="0"/>
              <a:t>Franjo – 266. PAPA</a:t>
            </a:r>
            <a:endParaRPr lang="hr-HR" sz="36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6" y="1003497"/>
            <a:ext cx="3779912" cy="2834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687880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hr-HR" sz="8800" dirty="0" smtClean="0">
              <a:solidFill>
                <a:schemeClr val="bg1"/>
              </a:solidFill>
            </a:endParaRPr>
          </a:p>
          <a:p>
            <a:pPr algn="ctr"/>
            <a:r>
              <a:rPr lang="hr-HR" sz="28700" dirty="0" smtClean="0">
                <a:solidFill>
                  <a:schemeClr val="bg1"/>
                </a:solidFill>
              </a:rPr>
              <a:t>266.</a:t>
            </a:r>
            <a:endParaRPr lang="hr-HR" sz="4000" dirty="0" smtClean="0">
              <a:solidFill>
                <a:schemeClr val="bg1"/>
              </a:solidFill>
            </a:endParaRPr>
          </a:p>
          <a:p>
            <a:pPr algn="ctr"/>
            <a:endParaRPr lang="hr-HR" sz="6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68788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hr-HR" sz="8800" dirty="0" smtClean="0">
              <a:solidFill>
                <a:schemeClr val="bg1"/>
              </a:solidFill>
            </a:endParaRPr>
          </a:p>
          <a:p>
            <a:pPr algn="ctr"/>
            <a:r>
              <a:rPr lang="hr-HR" sz="28700" dirty="0" smtClean="0"/>
              <a:t>266.</a:t>
            </a:r>
            <a:endParaRPr lang="hr-HR" sz="4000" dirty="0" smtClean="0"/>
          </a:p>
          <a:p>
            <a:pPr algn="ctr"/>
            <a:endParaRPr lang="hr-HR" sz="6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687880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hr-HR" sz="8800" dirty="0" smtClean="0">
              <a:solidFill>
                <a:schemeClr val="bg1"/>
              </a:solidFill>
            </a:endParaRPr>
          </a:p>
          <a:p>
            <a:pPr algn="ctr"/>
            <a:r>
              <a:rPr lang="hr-HR" sz="28700" dirty="0" smtClean="0">
                <a:solidFill>
                  <a:schemeClr val="bg1"/>
                </a:solidFill>
              </a:rPr>
              <a:t>266.</a:t>
            </a:r>
            <a:endParaRPr lang="hr-HR" sz="4000" dirty="0" smtClean="0">
              <a:solidFill>
                <a:schemeClr val="bg1"/>
              </a:solidFill>
            </a:endParaRPr>
          </a:p>
          <a:p>
            <a:pPr algn="ctr"/>
            <a:endParaRPr lang="hr-HR" sz="6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68788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hr-HR" sz="8800" dirty="0" smtClean="0">
              <a:solidFill>
                <a:schemeClr val="bg1"/>
              </a:solidFill>
            </a:endParaRPr>
          </a:p>
          <a:p>
            <a:pPr algn="ctr"/>
            <a:r>
              <a:rPr lang="hr-HR" sz="28700" dirty="0" smtClean="0"/>
              <a:t>266.</a:t>
            </a:r>
            <a:endParaRPr lang="hr-HR" sz="4000" dirty="0" smtClean="0"/>
          </a:p>
          <a:p>
            <a:pPr algn="ctr"/>
            <a:endParaRPr lang="hr-HR" sz="6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026" name="Picture 2" descr="http://balkans.aljazeera.net/sites/staff.balkans.aljazeera.com/files/styles/aljazeera_article_main_image/public/papa-franjo-afpgetty-ma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0"/>
            <a:ext cx="9144032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S010220212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D702CF6-005D-4DBD-A97B-F0C8A1B2B0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TS010220212</Template>
  <TotalTime>0</TotalTime>
  <Words>230</Words>
  <Application>Microsoft Office PowerPoint</Application>
  <PresentationFormat>Prikaz na zaslonu (4:3)</PresentationFormat>
  <Paragraphs>43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1" baseType="lpstr">
      <vt:lpstr>TS010220212</vt:lpstr>
      <vt:lpstr>Rimski biskup</vt:lpstr>
      <vt:lpstr>PowerPointova prezentacija</vt:lpstr>
      <vt:lpstr>Papa…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Papa Franjo</vt:lpstr>
      <vt:lpstr>Zanimljivosti o papi…</vt:lpstr>
      <vt:lpstr>Zanimljivosti o papi…</vt:lpstr>
      <vt:lpstr>PowerPointova prezentacija</vt:lpstr>
      <vt:lpstr>PowerPointova prezentacija</vt:lpstr>
      <vt:lpstr>Konklave</vt:lpstr>
      <vt:lpstr>Vatikan</vt:lpstr>
      <vt:lpstr>Bazilika sv. Petra</vt:lpstr>
      <vt:lpstr>Trg sv. Petra</vt:lpstr>
      <vt:lpstr>Sikstinska kapela</vt:lpstr>
      <vt:lpstr>Radna bilježnica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2013-01-26T12:05:35Z</dcterms:created>
  <dcterms:modified xsi:type="dcterms:W3CDTF">2015-01-23T10:32:14Z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TC102202129990</vt:lpwstr>
  </property>
</Properties>
</file>