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8"/>
  </p:notesMasterIdLst>
  <p:sldIdLst>
    <p:sldId id="284" r:id="rId2"/>
    <p:sldId id="256" r:id="rId3"/>
    <p:sldId id="261" r:id="rId4"/>
    <p:sldId id="263" r:id="rId5"/>
    <p:sldId id="258" r:id="rId6"/>
    <p:sldId id="259" r:id="rId7"/>
    <p:sldId id="257" r:id="rId8"/>
    <p:sldId id="260" r:id="rId9"/>
    <p:sldId id="265" r:id="rId10"/>
    <p:sldId id="262"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hr-H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3300"/>
    <a:srgbClr val="0066FF"/>
    <a:srgbClr val="33CC33"/>
    <a:srgbClr val="66FF33"/>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D7AA2-8CBE-4409-A291-CC0DDDB3D3C0}" type="datetimeFigureOut">
              <a:rPr lang="sr-Latn-CS" smtClean="0"/>
              <a:pPr/>
              <a:t>29.1.2013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D5029-95B3-4885-964E-5F60A3BB54E6}"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EF6D5029-95B3-4885-964E-5F60A3BB54E6}" type="slidenum">
              <a:rPr lang="hr-HR" smtClean="0"/>
              <a:pPr/>
              <a:t>3</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hr-H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hr-H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63FB3AB-5AA1-45CB-BDF7-31A4F98794E0}" type="slidenum">
              <a:rPr lang="hr-HR" smtClean="0"/>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hr-HR"/>
          </a:p>
        </p:txBody>
      </p:sp>
      <p:sp>
        <p:nvSpPr>
          <p:cNvPr id="5" name="Footer Placeholder 4"/>
          <p:cNvSpPr>
            <a:spLocks noGrp="1"/>
          </p:cNvSpPr>
          <p:nvPr>
            <p:ph type="ftr" sz="quarter" idx="11"/>
          </p:nvPr>
        </p:nvSpPr>
        <p:spPr/>
        <p:txBody>
          <a:bodyPr/>
          <a:lstStyle>
            <a:extLst/>
          </a:lstStyle>
          <a:p>
            <a:pPr>
              <a:defRPr/>
            </a:pPr>
            <a:endParaRPr lang="hr-HR"/>
          </a:p>
        </p:txBody>
      </p:sp>
      <p:sp>
        <p:nvSpPr>
          <p:cNvPr id="6" name="Slide Number Placeholder 5"/>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hr-HR"/>
          </a:p>
        </p:txBody>
      </p:sp>
      <p:sp>
        <p:nvSpPr>
          <p:cNvPr id="5" name="Footer Placeholder 4"/>
          <p:cNvSpPr>
            <a:spLocks noGrp="1"/>
          </p:cNvSpPr>
          <p:nvPr>
            <p:ph type="ftr" sz="quarter" idx="11"/>
          </p:nvPr>
        </p:nvSpPr>
        <p:spPr/>
        <p:txBody>
          <a:bodyPr/>
          <a:lstStyle>
            <a:extLst/>
          </a:lstStyle>
          <a:p>
            <a:pPr>
              <a:defRPr/>
            </a:pPr>
            <a:endParaRPr lang="hr-HR"/>
          </a:p>
        </p:txBody>
      </p:sp>
      <p:sp>
        <p:nvSpPr>
          <p:cNvPr id="6" name="Slide Number Placeholder 5"/>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slov i tablic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hr-HR" smtClean="0"/>
              <a:t>Kliknite da biste uredili stil naslova matrice</a:t>
            </a:r>
            <a:endParaRPr lang="hr-HR"/>
          </a:p>
        </p:txBody>
      </p:sp>
      <p:sp>
        <p:nvSpPr>
          <p:cNvPr id="3" name="Rezervirano mjesto tablice 2"/>
          <p:cNvSpPr>
            <a:spLocks noGrp="1"/>
          </p:cNvSpPr>
          <p:nvPr>
            <p:ph type="tbl" idx="1"/>
          </p:nvPr>
        </p:nvSpPr>
        <p:spPr>
          <a:xfrm>
            <a:off x="457200" y="1600200"/>
            <a:ext cx="8229600" cy="4525963"/>
          </a:xfrm>
        </p:spPr>
        <p:txBody>
          <a:bodyPr/>
          <a:lstStyle/>
          <a:p>
            <a:pPr lvl="0"/>
            <a:endParaRPr lang="hr-H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7704B201-3B67-405B-B894-C9E4C0008CB4}"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hr-HR"/>
          </a:p>
        </p:txBody>
      </p:sp>
      <p:sp>
        <p:nvSpPr>
          <p:cNvPr id="5" name="Footer Placeholder 4"/>
          <p:cNvSpPr>
            <a:spLocks noGrp="1"/>
          </p:cNvSpPr>
          <p:nvPr>
            <p:ph type="ftr" sz="quarter" idx="11"/>
          </p:nvPr>
        </p:nvSpPr>
        <p:spPr/>
        <p:txBody>
          <a:bodyPr/>
          <a:lstStyle>
            <a:extLst/>
          </a:lstStyle>
          <a:p>
            <a:pPr>
              <a:defRPr/>
            </a:pPr>
            <a:endParaRPr lang="hr-HR"/>
          </a:p>
        </p:txBody>
      </p:sp>
      <p:sp>
        <p:nvSpPr>
          <p:cNvPr id="6" name="Slide Number Placeholder 5"/>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hr-HR"/>
          </a:p>
        </p:txBody>
      </p:sp>
      <p:sp>
        <p:nvSpPr>
          <p:cNvPr id="5" name="Footer Placeholder 4"/>
          <p:cNvSpPr>
            <a:spLocks noGrp="1"/>
          </p:cNvSpPr>
          <p:nvPr>
            <p:ph type="ftr" sz="quarter" idx="11"/>
          </p:nvPr>
        </p:nvSpPr>
        <p:spPr/>
        <p:txBody>
          <a:bodyPr/>
          <a:lstStyle>
            <a:extLst/>
          </a:lstStyle>
          <a:p>
            <a:pPr>
              <a:defRPr/>
            </a:pPr>
            <a:endParaRPr lang="hr-HR"/>
          </a:p>
        </p:txBody>
      </p:sp>
      <p:sp>
        <p:nvSpPr>
          <p:cNvPr id="6" name="Slide Number Placeholder 5"/>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hr-HR"/>
          </a:p>
        </p:txBody>
      </p:sp>
      <p:sp>
        <p:nvSpPr>
          <p:cNvPr id="6" name="Footer Placeholder 5"/>
          <p:cNvSpPr>
            <a:spLocks noGrp="1"/>
          </p:cNvSpPr>
          <p:nvPr>
            <p:ph type="ftr" sz="quarter" idx="11"/>
          </p:nvPr>
        </p:nvSpPr>
        <p:spPr/>
        <p:txBody>
          <a:bodyPr/>
          <a:lstStyle>
            <a:extLst/>
          </a:lstStyle>
          <a:p>
            <a:pPr>
              <a:defRPr/>
            </a:pPr>
            <a:endParaRPr lang="hr-HR"/>
          </a:p>
        </p:txBody>
      </p:sp>
      <p:sp>
        <p:nvSpPr>
          <p:cNvPr id="7" name="Slide Number Placeholder 6"/>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hr-HR"/>
          </a:p>
        </p:txBody>
      </p:sp>
      <p:sp>
        <p:nvSpPr>
          <p:cNvPr id="8" name="Footer Placeholder 7"/>
          <p:cNvSpPr>
            <a:spLocks noGrp="1"/>
          </p:cNvSpPr>
          <p:nvPr>
            <p:ph type="ftr" sz="quarter" idx="11"/>
          </p:nvPr>
        </p:nvSpPr>
        <p:spPr/>
        <p:txBody>
          <a:bodyPr/>
          <a:lstStyle>
            <a:extLst/>
          </a:lstStyle>
          <a:p>
            <a:pPr>
              <a:defRPr/>
            </a:pPr>
            <a:endParaRPr lang="hr-HR"/>
          </a:p>
        </p:txBody>
      </p:sp>
      <p:sp>
        <p:nvSpPr>
          <p:cNvPr id="9" name="Slide Number Placeholder 8"/>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hr-HR"/>
          </a:p>
        </p:txBody>
      </p:sp>
      <p:sp>
        <p:nvSpPr>
          <p:cNvPr id="4" name="Footer Placeholder 3"/>
          <p:cNvSpPr>
            <a:spLocks noGrp="1"/>
          </p:cNvSpPr>
          <p:nvPr>
            <p:ph type="ftr" sz="quarter" idx="11"/>
          </p:nvPr>
        </p:nvSpPr>
        <p:spPr/>
        <p:txBody>
          <a:bodyPr/>
          <a:lstStyle>
            <a:extLst/>
          </a:lstStyle>
          <a:p>
            <a:pPr>
              <a:defRPr/>
            </a:pPr>
            <a:endParaRPr lang="hr-HR"/>
          </a:p>
        </p:txBody>
      </p:sp>
      <p:sp>
        <p:nvSpPr>
          <p:cNvPr id="5" name="Slide Number Placeholder 4"/>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hr-HR"/>
          </a:p>
        </p:txBody>
      </p:sp>
      <p:sp>
        <p:nvSpPr>
          <p:cNvPr id="3" name="Footer Placeholder 2"/>
          <p:cNvSpPr>
            <a:spLocks noGrp="1"/>
          </p:cNvSpPr>
          <p:nvPr>
            <p:ph type="ftr" sz="quarter" idx="11"/>
          </p:nvPr>
        </p:nvSpPr>
        <p:spPr/>
        <p:txBody>
          <a:bodyPr/>
          <a:lstStyle>
            <a:extLst/>
          </a:lstStyle>
          <a:p>
            <a:pPr>
              <a:defRPr/>
            </a:pPr>
            <a:endParaRPr lang="hr-HR"/>
          </a:p>
        </p:txBody>
      </p:sp>
      <p:sp>
        <p:nvSpPr>
          <p:cNvPr id="4" name="Slide Number Placeholder 3"/>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hr-HR"/>
          </a:p>
        </p:txBody>
      </p:sp>
      <p:sp>
        <p:nvSpPr>
          <p:cNvPr id="6" name="Footer Placeholder 5"/>
          <p:cNvSpPr>
            <a:spLocks noGrp="1"/>
          </p:cNvSpPr>
          <p:nvPr>
            <p:ph type="ftr" sz="quarter" idx="11"/>
          </p:nvPr>
        </p:nvSpPr>
        <p:spPr/>
        <p:txBody>
          <a:bodyPr/>
          <a:lstStyle>
            <a:extLst/>
          </a:lstStyle>
          <a:p>
            <a:pPr>
              <a:defRPr/>
            </a:pPr>
            <a:endParaRPr lang="hr-HR"/>
          </a:p>
        </p:txBody>
      </p:sp>
      <p:sp>
        <p:nvSpPr>
          <p:cNvPr id="7" name="Slide Number Placeholder 6"/>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hr-H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063FB3AB-5AA1-45CB-BDF7-31A4F98794E0}" type="slidenum">
              <a:rPr lang="hr-HR" smtClean="0"/>
              <a:pPr>
                <a:defRPr/>
              </a:pPr>
              <a:t>‹#›</a:t>
            </a:fld>
            <a:endParaRPr lang="hr-H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hr-H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hr-H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63FB3AB-5AA1-45CB-BDF7-31A4F98794E0}" type="slidenum">
              <a:rPr lang="hr-HR" smtClean="0"/>
              <a:pPr>
                <a:defRPr/>
              </a:pPr>
              <a:t>‹#›</a:t>
            </a:fld>
            <a:endParaRPr lang="hr-H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r-HR"/>
          </a:p>
        </p:txBody>
      </p:sp>
      <p:sp>
        <p:nvSpPr>
          <p:cNvPr id="3" name="Title 2"/>
          <p:cNvSpPr>
            <a:spLocks noGrp="1"/>
          </p:cNvSpPr>
          <p:nvPr>
            <p:ph type="title"/>
          </p:nvPr>
        </p:nvSpPr>
        <p:spPr>
          <a:xfrm>
            <a:off x="428596" y="2571744"/>
            <a:ext cx="8229600" cy="1143000"/>
          </a:xfrm>
        </p:spPr>
        <p:txBody>
          <a:bodyPr/>
          <a:lstStyle/>
          <a:p>
            <a:r>
              <a:rPr lang="hr-HR" sz="4400" dirty="0" smtClean="0"/>
              <a:t>Redovnici i redovnice u Crkvi</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zervirano mjesto sadržaja 2"/>
          <p:cNvSpPr>
            <a:spLocks noGrp="1"/>
          </p:cNvSpPr>
          <p:nvPr>
            <p:ph idx="1"/>
          </p:nvPr>
        </p:nvSpPr>
        <p:spPr>
          <a:xfrm>
            <a:off x="571472" y="357166"/>
            <a:ext cx="8229600" cy="4525963"/>
          </a:xfrm>
        </p:spPr>
        <p:txBody>
          <a:bodyPr>
            <a:noAutofit/>
          </a:bodyPr>
          <a:lstStyle/>
          <a:p>
            <a:pPr eaLnBrk="1" hangingPunct="1">
              <a:buFontTx/>
              <a:buNone/>
            </a:pPr>
            <a:r>
              <a:rPr lang="hr-HR" sz="3200" dirty="0" smtClean="0"/>
              <a:t>Odlučio sam slijediti Krista 3x</a:t>
            </a:r>
          </a:p>
          <a:p>
            <a:pPr eaLnBrk="1" hangingPunct="1">
              <a:buFontTx/>
              <a:buNone/>
            </a:pPr>
            <a:r>
              <a:rPr lang="hr-HR" sz="3200" dirty="0" smtClean="0"/>
              <a:t>Neću se vratit nikada 2x</a:t>
            </a:r>
          </a:p>
          <a:p>
            <a:pPr eaLnBrk="1" hangingPunct="1">
              <a:buFontTx/>
              <a:buNone/>
            </a:pPr>
            <a:endParaRPr lang="hr-HR" sz="3200" dirty="0" smtClean="0"/>
          </a:p>
          <a:p>
            <a:pPr eaLnBrk="1" hangingPunct="1">
              <a:buFontTx/>
              <a:buNone/>
            </a:pPr>
            <a:r>
              <a:rPr lang="hr-HR" sz="3200" dirty="0" smtClean="0"/>
              <a:t>Da nitko neće, ja idem za njim 3x</a:t>
            </a:r>
          </a:p>
          <a:p>
            <a:pPr eaLnBrk="1" hangingPunct="1">
              <a:buFontTx/>
              <a:buNone/>
            </a:pPr>
            <a:r>
              <a:rPr lang="hr-HR" sz="3200" dirty="0" smtClean="0"/>
              <a:t>Neću se vratit nikada 2x</a:t>
            </a:r>
          </a:p>
          <a:p>
            <a:pPr eaLnBrk="1" hangingPunct="1">
              <a:buFontTx/>
              <a:buNone/>
            </a:pPr>
            <a:endParaRPr lang="hr-HR" sz="3200" dirty="0" smtClean="0"/>
          </a:p>
          <a:p>
            <a:pPr eaLnBrk="1" hangingPunct="1">
              <a:buFontTx/>
              <a:buNone/>
            </a:pPr>
            <a:r>
              <a:rPr lang="hr-HR" sz="3200" dirty="0" smtClean="0"/>
              <a:t>Krist je preda mnom, a svijet je za mnom 3x</a:t>
            </a:r>
          </a:p>
          <a:p>
            <a:pPr eaLnBrk="1" hangingPunct="1">
              <a:buFontTx/>
              <a:buNone/>
            </a:pPr>
            <a:r>
              <a:rPr lang="hr-HR" sz="3200" dirty="0" smtClean="0"/>
              <a:t>Neću se vratit nikada 2x</a:t>
            </a:r>
          </a:p>
          <a:p>
            <a:pPr eaLnBrk="1" hangingPunct="1">
              <a:buFontTx/>
              <a:buNone/>
            </a:pPr>
            <a:endParaRPr lang="hr-HR" sz="3200" dirty="0" smtClean="0"/>
          </a:p>
          <a:p>
            <a:pPr eaLnBrk="1" hangingPunct="1">
              <a:buFontTx/>
              <a:buNone/>
            </a:pPr>
            <a:r>
              <a:rPr lang="hr-HR" sz="3200" dirty="0" smtClean="0"/>
              <a:t>Uzmite sav svijet, dajte mi Krista 3x</a:t>
            </a:r>
          </a:p>
          <a:p>
            <a:pPr eaLnBrk="1" hangingPunct="1">
              <a:buFontTx/>
              <a:buNone/>
            </a:pPr>
            <a:r>
              <a:rPr lang="hr-HR" sz="3200" dirty="0" smtClean="0"/>
              <a:t>Neću se vratit nikada 2x</a:t>
            </a:r>
          </a:p>
          <a:p>
            <a:pPr eaLnBrk="1" hangingPunct="1">
              <a:buFontTx/>
              <a:buNone/>
            </a:pPr>
            <a:endParaRPr lang="hr-HR" sz="3200" dirty="0" smtClean="0"/>
          </a:p>
          <a:p>
            <a:pPr eaLnBrk="1" hangingPunct="1">
              <a:buFontTx/>
              <a:buNone/>
            </a:pPr>
            <a:r>
              <a:rPr lang="hr-HR" sz="3200" dirty="0" smtClean="0"/>
              <a:t>Krist ljubi mene, ja ljubim njega 3x</a:t>
            </a:r>
          </a:p>
          <a:p>
            <a:pPr eaLnBrk="1" hangingPunct="1">
              <a:buFontTx/>
              <a:buNone/>
            </a:pPr>
            <a:r>
              <a:rPr lang="hr-HR" sz="3200" dirty="0" smtClean="0"/>
              <a:t>Neću se vratit nikada 2x</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pPr eaLnBrk="1" hangingPunct="1"/>
            <a:r>
              <a:rPr lang="hr-HR" sz="4800" b="1" dirty="0" smtClean="0"/>
              <a:t>Redovnici i redovnice u Crkvi</a:t>
            </a:r>
          </a:p>
        </p:txBody>
      </p:sp>
      <p:sp>
        <p:nvSpPr>
          <p:cNvPr id="12" name="Content Placeholder 11"/>
          <p:cNvSpPr>
            <a:spLocks noGrp="1"/>
          </p:cNvSpPr>
          <p:nvPr>
            <p:ph idx="1"/>
          </p:nvPr>
        </p:nvSpPr>
        <p:spPr/>
        <p:txBody>
          <a:bodyPr/>
          <a:lstStyle/>
          <a:p>
            <a:pPr eaLnBrk="1" hangingPunct="1"/>
            <a:r>
              <a:rPr lang="hr-HR" smtClean="0"/>
              <a:t>Prvi redovnici javljaju se u prvim stoljećima kršćanstva.</a:t>
            </a:r>
          </a:p>
          <a:p>
            <a:pPr eaLnBrk="1" hangingPunct="1"/>
            <a:r>
              <a:rPr lang="hr-HR" smtClean="0"/>
              <a:t>Oni su se povlačili iz svijeta i sami, ili u zajednicama, nastojali živjeti u siromaštvu, postu, molitvama i odricanjima.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hr-HR" smtClean="0"/>
              <a:t>	     Sveti Benedikt</a:t>
            </a:r>
          </a:p>
        </p:txBody>
      </p:sp>
      <p:sp>
        <p:nvSpPr>
          <p:cNvPr id="3" name="Content Placeholder 2"/>
          <p:cNvSpPr>
            <a:spLocks noGrp="1"/>
          </p:cNvSpPr>
          <p:nvPr>
            <p:ph sz="half" idx="1"/>
          </p:nvPr>
        </p:nvSpPr>
        <p:spPr/>
        <p:txBody>
          <a:bodyPr rtlCol="0">
            <a:normAutofit fontScale="92500" lnSpcReduction="20000"/>
          </a:bodyPr>
          <a:lstStyle/>
          <a:p>
            <a:pPr eaLnBrk="1" fontAlgn="auto" hangingPunct="1">
              <a:spcAft>
                <a:spcPts val="0"/>
              </a:spcAft>
              <a:buFont typeface="Arial" pitchFamily="34" charset="0"/>
              <a:buChar char="•"/>
              <a:defRPr/>
            </a:pPr>
            <a:r>
              <a:rPr lang="hr-HR" dirty="0" smtClean="0"/>
              <a:t>U 6. stoljeću napisao je Pravilo (Regulu) za život zajednice u Italiji, u Monte </a:t>
            </a:r>
            <a:r>
              <a:rPr lang="hr-HR" dirty="0" err="1" smtClean="0"/>
              <a:t>Cassinu</a:t>
            </a:r>
            <a:r>
              <a:rPr lang="hr-HR" dirty="0" smtClean="0"/>
              <a:t>.</a:t>
            </a:r>
          </a:p>
          <a:p>
            <a:pPr eaLnBrk="1" fontAlgn="auto" hangingPunct="1">
              <a:spcAft>
                <a:spcPts val="0"/>
              </a:spcAft>
              <a:buFont typeface="Arial" pitchFamily="34" charset="0"/>
              <a:buChar char="•"/>
              <a:defRPr/>
            </a:pPr>
            <a:r>
              <a:rPr lang="hr-HR" dirty="0" smtClean="0"/>
              <a:t>Najvažnije pravilo bilo je “Moli i radi</a:t>
            </a:r>
            <a:r>
              <a:rPr lang="hr-HR" smtClean="0"/>
              <a:t>”, na </a:t>
            </a:r>
            <a:r>
              <a:rPr lang="hr-HR" dirty="0" smtClean="0"/>
              <a:t>latinskom jeziku “</a:t>
            </a:r>
            <a:r>
              <a:rPr lang="hr-HR" dirty="0" err="1" smtClean="0"/>
              <a:t>Ora</a:t>
            </a:r>
            <a:r>
              <a:rPr lang="hr-HR" dirty="0" smtClean="0"/>
              <a:t> et </a:t>
            </a:r>
            <a:r>
              <a:rPr lang="hr-HR" dirty="0" err="1" smtClean="0"/>
              <a:t>labora</a:t>
            </a:r>
            <a:r>
              <a:rPr lang="hr-HR" dirty="0" smtClean="0"/>
              <a:t>”</a:t>
            </a:r>
          </a:p>
          <a:p>
            <a:pPr eaLnBrk="1" fontAlgn="auto" hangingPunct="1">
              <a:spcAft>
                <a:spcPts val="0"/>
              </a:spcAft>
              <a:buFont typeface="Arial" pitchFamily="34" charset="0"/>
              <a:buChar char="•"/>
              <a:defRPr/>
            </a:pPr>
            <a:r>
              <a:rPr lang="hr-HR" dirty="0" smtClean="0"/>
              <a:t>Otada se članovi takvih zajednica nazivaju redovnicima.</a:t>
            </a:r>
          </a:p>
        </p:txBody>
      </p:sp>
      <p:pic>
        <p:nvPicPr>
          <p:cNvPr id="5" name="Content Placeholder 4" descr="abatia-monte-cassino.jpg"/>
          <p:cNvPicPr>
            <a:picLocks noGrp="1" noChangeAspect="1"/>
          </p:cNvPicPr>
          <p:nvPr>
            <p:ph sz="half" idx="2"/>
          </p:nvPr>
        </p:nvPicPr>
        <p:blipFill>
          <a:blip r:embed="rId2"/>
          <a:srcRect/>
          <a:stretch>
            <a:fillRect/>
          </a:stretch>
        </p:blipFill>
        <p:spPr>
          <a:xfrm>
            <a:off x="4572000" y="3214688"/>
            <a:ext cx="4202113" cy="3152775"/>
          </a:xfrm>
        </p:spPr>
      </p:pic>
      <p:pic>
        <p:nvPicPr>
          <p:cNvPr id="8" name="Picture 7" descr="sv_benedikt4_1m.jpg"/>
          <p:cNvPicPr>
            <a:picLocks noChangeAspect="1"/>
          </p:cNvPicPr>
          <p:nvPr/>
        </p:nvPicPr>
        <p:blipFill>
          <a:blip r:embed="rId3"/>
          <a:srcRect/>
          <a:stretch>
            <a:fillRect/>
          </a:stretch>
        </p:blipFill>
        <p:spPr bwMode="auto">
          <a:xfrm>
            <a:off x="6429375" y="500063"/>
            <a:ext cx="2333625" cy="3243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hr-HR" dirty="0" smtClean="0"/>
              <a:t>Oni koji se odazivaju Isusovu </a:t>
            </a:r>
            <a:r>
              <a:rPr lang="hr-HR" b="1" dirty="0" smtClean="0"/>
              <a:t>pozivu </a:t>
            </a:r>
            <a:r>
              <a:rPr lang="hr-HR" dirty="0" smtClean="0"/>
              <a:t>različiti  su:</a:t>
            </a:r>
          </a:p>
        </p:txBody>
      </p:sp>
      <p:sp>
        <p:nvSpPr>
          <p:cNvPr id="8" name="Content Placeholder 7"/>
          <p:cNvSpPr>
            <a:spLocks noGrp="1"/>
          </p:cNvSpPr>
          <p:nvPr>
            <p:ph idx="1"/>
          </p:nvPr>
        </p:nvSpPr>
        <p:spPr>
          <a:xfrm>
            <a:off x="457200" y="1928813"/>
            <a:ext cx="8229600" cy="4197350"/>
          </a:xfrm>
        </p:spPr>
        <p:txBody>
          <a:bodyPr/>
          <a:lstStyle/>
          <a:p>
            <a:pPr eaLnBrk="1" hangingPunct="1"/>
            <a:r>
              <a:rPr lang="hr-HR" smtClean="0"/>
              <a:t>Mnogi daruju vlastiti život kako bi služili najpotrebnijima.</a:t>
            </a:r>
          </a:p>
          <a:p>
            <a:pPr eaLnBrk="1" hangingPunct="1"/>
            <a:r>
              <a:rPr lang="hr-HR" b="1" smtClean="0"/>
              <a:t>Redovnici i redovnice </a:t>
            </a:r>
            <a:r>
              <a:rPr lang="hr-HR" smtClean="0"/>
              <a:t>su ljudi koji napuštaju uobičajeni obiteljski život u svijetu kako bi u samostanima, svojim zajednicama, vjerno služili Bogu i bližnjemu.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hr-HR" dirty="0" smtClean="0"/>
              <a:t/>
            </a:r>
            <a:br>
              <a:rPr lang="hr-HR" dirty="0" smtClean="0"/>
            </a:br>
            <a:r>
              <a:rPr lang="hr-HR" dirty="0" smtClean="0"/>
              <a:t/>
            </a:r>
            <a:br>
              <a:rPr lang="hr-HR" dirty="0" smtClean="0"/>
            </a:br>
            <a:r>
              <a:rPr lang="hr-HR" dirty="0" smtClean="0"/>
              <a:t/>
            </a:r>
            <a:br>
              <a:rPr lang="hr-HR" dirty="0" smtClean="0"/>
            </a:br>
            <a:endParaRPr lang="hr-HR" dirty="0" smtClean="0"/>
          </a:p>
        </p:txBody>
      </p:sp>
      <p:sp>
        <p:nvSpPr>
          <p:cNvPr id="5" name="Content Placeholder 4"/>
          <p:cNvSpPr>
            <a:spLocks noGrp="1"/>
          </p:cNvSpPr>
          <p:nvPr>
            <p:ph idx="1"/>
          </p:nvPr>
        </p:nvSpPr>
        <p:spPr>
          <a:xfrm>
            <a:off x="457200" y="785813"/>
            <a:ext cx="8229600" cy="5340350"/>
          </a:xfrm>
        </p:spPr>
        <p:txBody>
          <a:bodyPr/>
          <a:lstStyle/>
          <a:p>
            <a:pPr eaLnBrk="1" hangingPunct="1"/>
            <a:r>
              <a:rPr lang="hr-HR" b="1" smtClean="0"/>
              <a:t>Red</a:t>
            </a:r>
            <a:r>
              <a:rPr lang="hr-HR" smtClean="0"/>
              <a:t> je redovnička zajednica koja živi po nekom redovničkom pravilu.</a:t>
            </a:r>
          </a:p>
          <a:p>
            <a:pPr eaLnBrk="1" hangingPunct="1"/>
            <a:r>
              <a:rPr lang="hr-HR" smtClean="0"/>
              <a:t>Danas postoje mnogobrojni muški i ženski </a:t>
            </a:r>
            <a:r>
              <a:rPr lang="hr-HR" b="1" smtClean="0"/>
              <a:t>redovi</a:t>
            </a:r>
            <a:r>
              <a:rPr lang="hr-HR" smtClean="0"/>
              <a:t> u Crkvi.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Franjevci</a:t>
            </a:r>
          </a:p>
        </p:txBody>
      </p:sp>
      <p:sp>
        <p:nvSpPr>
          <p:cNvPr id="3" name="Content Placeholder 2"/>
          <p:cNvSpPr>
            <a:spLocks noGrp="1"/>
          </p:cNvSpPr>
          <p:nvPr>
            <p:ph sz="half" idx="1"/>
          </p:nvPr>
        </p:nvSpPr>
        <p:spPr/>
        <p:txBody>
          <a:bodyPr/>
          <a:lstStyle/>
          <a:p>
            <a:pPr eaLnBrk="1" hangingPunct="1"/>
            <a:r>
              <a:rPr lang="hr-HR" smtClean="0"/>
              <a:t>Najbrojniji redovnici u Hrvatskoj.</a:t>
            </a:r>
          </a:p>
          <a:p>
            <a:pPr eaLnBrk="1" hangingPunct="1"/>
            <a:r>
              <a:rPr lang="hr-HR" smtClean="0"/>
              <a:t>Utemeljio ih je </a:t>
            </a:r>
            <a:r>
              <a:rPr lang="hr-HR" b="1" smtClean="0"/>
              <a:t>sveti Franjo</a:t>
            </a:r>
            <a:r>
              <a:rPr lang="hr-HR" smtClean="0"/>
              <a:t>.</a:t>
            </a:r>
          </a:p>
          <a:p>
            <a:pPr eaLnBrk="1" hangingPunct="1"/>
            <a:r>
              <a:rPr lang="hr-HR" smtClean="0"/>
              <a:t>Rodio se u Italiji, u gradu Asizu.</a:t>
            </a:r>
          </a:p>
        </p:txBody>
      </p:sp>
      <p:pic>
        <p:nvPicPr>
          <p:cNvPr id="5" name="Content Placeholder 4" descr="franjo_asiski2.jpg"/>
          <p:cNvPicPr>
            <a:picLocks noGrp="1" noChangeAspect="1"/>
          </p:cNvPicPr>
          <p:nvPr>
            <p:ph sz="half" idx="2"/>
          </p:nvPr>
        </p:nvPicPr>
        <p:blipFill>
          <a:blip r:embed="rId2"/>
          <a:srcRect/>
          <a:stretch>
            <a:fillRect/>
          </a:stretch>
        </p:blipFill>
        <p:spPr>
          <a:xfrm>
            <a:off x="4214813" y="1285875"/>
            <a:ext cx="2828925" cy="3257550"/>
          </a:xfrm>
        </p:spPr>
      </p:pic>
      <p:pic>
        <p:nvPicPr>
          <p:cNvPr id="6" name="Picture 5" descr="Kirž_sv_Damjana.jpg"/>
          <p:cNvPicPr>
            <a:picLocks noChangeAspect="1"/>
          </p:cNvPicPr>
          <p:nvPr/>
        </p:nvPicPr>
        <p:blipFill>
          <a:blip r:embed="rId3"/>
          <a:srcRect/>
          <a:stretch>
            <a:fillRect/>
          </a:stretch>
        </p:blipFill>
        <p:spPr bwMode="auto">
          <a:xfrm>
            <a:off x="6429375" y="357188"/>
            <a:ext cx="2419350" cy="3297237"/>
          </a:xfrm>
          <a:prstGeom prst="rect">
            <a:avLst/>
          </a:prstGeom>
          <a:noFill/>
          <a:ln w="9525">
            <a:noFill/>
            <a:miter lim="800000"/>
            <a:headEnd/>
            <a:tailEnd/>
          </a:ln>
        </p:spPr>
      </p:pic>
      <p:pic>
        <p:nvPicPr>
          <p:cNvPr id="7" name="Picture 6" descr="Asissi.JPG"/>
          <p:cNvPicPr>
            <a:picLocks noChangeAspect="1"/>
          </p:cNvPicPr>
          <p:nvPr/>
        </p:nvPicPr>
        <p:blipFill>
          <a:blip r:embed="rId4"/>
          <a:srcRect/>
          <a:stretch>
            <a:fillRect/>
          </a:stretch>
        </p:blipFill>
        <p:spPr bwMode="auto">
          <a:xfrm>
            <a:off x="642938" y="4405313"/>
            <a:ext cx="2714625" cy="2036762"/>
          </a:xfrm>
          <a:prstGeom prst="rect">
            <a:avLst/>
          </a:prstGeom>
          <a:noFill/>
          <a:ln w="9525">
            <a:noFill/>
            <a:miter lim="800000"/>
            <a:headEnd/>
            <a:tailEnd/>
          </a:ln>
        </p:spPr>
      </p:pic>
      <p:pic>
        <p:nvPicPr>
          <p:cNvPr id="8" name="Picture 7" descr="38858220.Assissi.jpg"/>
          <p:cNvPicPr>
            <a:picLocks noChangeAspect="1"/>
          </p:cNvPicPr>
          <p:nvPr/>
        </p:nvPicPr>
        <p:blipFill>
          <a:blip r:embed="rId5"/>
          <a:srcRect/>
          <a:stretch>
            <a:fillRect/>
          </a:stretch>
        </p:blipFill>
        <p:spPr bwMode="auto">
          <a:xfrm>
            <a:off x="3429000" y="4292600"/>
            <a:ext cx="2857500" cy="2143125"/>
          </a:xfrm>
          <a:prstGeom prst="rect">
            <a:avLst/>
          </a:prstGeom>
          <a:noFill/>
          <a:ln w="9525">
            <a:noFill/>
            <a:miter lim="800000"/>
            <a:headEnd/>
            <a:tailEnd/>
          </a:ln>
        </p:spPr>
      </p:pic>
      <p:pic>
        <p:nvPicPr>
          <p:cNvPr id="10" name="Picture 9" descr="franjo.jpg"/>
          <p:cNvPicPr>
            <a:picLocks noChangeAspect="1"/>
          </p:cNvPicPr>
          <p:nvPr/>
        </p:nvPicPr>
        <p:blipFill>
          <a:blip r:embed="rId6"/>
          <a:srcRect/>
          <a:stretch>
            <a:fillRect/>
          </a:stretch>
        </p:blipFill>
        <p:spPr bwMode="auto">
          <a:xfrm>
            <a:off x="6429375" y="3643313"/>
            <a:ext cx="1857375" cy="300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Dominikanci</a:t>
            </a:r>
          </a:p>
        </p:txBody>
      </p:sp>
      <p:sp>
        <p:nvSpPr>
          <p:cNvPr id="3" name="Content Placeholder 2"/>
          <p:cNvSpPr>
            <a:spLocks noGrp="1"/>
          </p:cNvSpPr>
          <p:nvPr>
            <p:ph sz="half" idx="1"/>
          </p:nvPr>
        </p:nvSpPr>
        <p:spPr/>
        <p:txBody>
          <a:bodyPr/>
          <a:lstStyle/>
          <a:p>
            <a:pPr eaLnBrk="1" hangingPunct="1"/>
            <a:r>
              <a:rPr lang="hr-HR" smtClean="0"/>
              <a:t>Utemeljitelj sveti Dominik. </a:t>
            </a:r>
          </a:p>
          <a:p>
            <a:pPr eaLnBrk="1" hangingPunct="1"/>
            <a:r>
              <a:rPr lang="hr-HR" smtClean="0"/>
              <a:t>Red propovjednika.</a:t>
            </a:r>
          </a:p>
        </p:txBody>
      </p:sp>
      <p:pic>
        <p:nvPicPr>
          <p:cNvPr id="7" name="Content Placeholder 6" descr="dominik1.jpg"/>
          <p:cNvPicPr>
            <a:picLocks noGrp="1" noChangeAspect="1"/>
          </p:cNvPicPr>
          <p:nvPr>
            <p:ph sz="half" idx="2"/>
          </p:nvPr>
        </p:nvPicPr>
        <p:blipFill>
          <a:blip r:embed="rId2"/>
          <a:srcRect/>
          <a:stretch>
            <a:fillRect/>
          </a:stretch>
        </p:blipFill>
        <p:spPr>
          <a:xfrm>
            <a:off x="5715000" y="1571625"/>
            <a:ext cx="2814638" cy="4467225"/>
          </a:xfrm>
        </p:spPr>
      </p:pic>
      <p:pic>
        <p:nvPicPr>
          <p:cNvPr id="9" name="Picture 8" descr="080817_02.jpg"/>
          <p:cNvPicPr>
            <a:picLocks noChangeAspect="1"/>
          </p:cNvPicPr>
          <p:nvPr/>
        </p:nvPicPr>
        <p:blipFill>
          <a:blip r:embed="rId3"/>
          <a:srcRect/>
          <a:stretch>
            <a:fillRect/>
          </a:stretch>
        </p:blipFill>
        <p:spPr bwMode="auto">
          <a:xfrm>
            <a:off x="642938" y="3143250"/>
            <a:ext cx="4667250" cy="3495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hr-HR" b="1" smtClean="0"/>
              <a:t>		Isusovci</a:t>
            </a:r>
          </a:p>
        </p:txBody>
      </p:sp>
      <p:sp>
        <p:nvSpPr>
          <p:cNvPr id="3" name="Content Placeholder 2"/>
          <p:cNvSpPr>
            <a:spLocks noGrp="1"/>
          </p:cNvSpPr>
          <p:nvPr>
            <p:ph sz="half" idx="1"/>
          </p:nvPr>
        </p:nvSpPr>
        <p:spPr/>
        <p:txBody>
          <a:bodyPr/>
          <a:lstStyle/>
          <a:p>
            <a:pPr eaLnBrk="1" hangingPunct="1"/>
            <a:r>
              <a:rPr lang="hr-HR" smtClean="0"/>
              <a:t>Utemeljitelj sveti Ignacije Loyola</a:t>
            </a:r>
          </a:p>
          <a:p>
            <a:pPr eaLnBrk="1" hangingPunct="1"/>
            <a:r>
              <a:rPr lang="hr-HR" smtClean="0"/>
              <a:t>“Sve na veću slavu Božju!”</a:t>
            </a:r>
          </a:p>
        </p:txBody>
      </p:sp>
      <p:pic>
        <p:nvPicPr>
          <p:cNvPr id="5" name="Content Placeholder 4" descr="200px-Ignatius_Loyola.jpg"/>
          <p:cNvPicPr>
            <a:picLocks noGrp="1" noChangeAspect="1"/>
          </p:cNvPicPr>
          <p:nvPr>
            <p:ph sz="half" idx="2"/>
          </p:nvPr>
        </p:nvPicPr>
        <p:blipFill>
          <a:blip r:embed="rId2"/>
          <a:srcRect/>
          <a:stretch>
            <a:fillRect/>
          </a:stretch>
        </p:blipFill>
        <p:spPr>
          <a:xfrm>
            <a:off x="5500688" y="1285875"/>
            <a:ext cx="3040062" cy="4529138"/>
          </a:xfrm>
        </p:spPr>
      </p:pic>
      <p:pic>
        <p:nvPicPr>
          <p:cNvPr id="6" name="Picture 5" descr="oblacenje09.jpg"/>
          <p:cNvPicPr>
            <a:picLocks noChangeAspect="1"/>
          </p:cNvPicPr>
          <p:nvPr/>
        </p:nvPicPr>
        <p:blipFill>
          <a:blip r:embed="rId3"/>
          <a:srcRect/>
          <a:stretch>
            <a:fillRect/>
          </a:stretch>
        </p:blipFill>
        <p:spPr bwMode="auto">
          <a:xfrm>
            <a:off x="1285875" y="3500438"/>
            <a:ext cx="3500438" cy="2630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hr-HR" b="1" smtClean="0"/>
              <a:t>	Salezijanci</a:t>
            </a:r>
          </a:p>
        </p:txBody>
      </p:sp>
      <p:sp>
        <p:nvSpPr>
          <p:cNvPr id="3" name="Content Placeholder 2"/>
          <p:cNvSpPr>
            <a:spLocks noGrp="1"/>
          </p:cNvSpPr>
          <p:nvPr>
            <p:ph sz="half" idx="1"/>
          </p:nvPr>
        </p:nvSpPr>
        <p:spPr/>
        <p:txBody>
          <a:bodyPr/>
          <a:lstStyle/>
          <a:p>
            <a:pPr eaLnBrk="1" hangingPunct="1"/>
            <a:r>
              <a:rPr lang="hr-HR" smtClean="0"/>
              <a:t>Utemeljitelj sveti Ivan Bosco.</a:t>
            </a:r>
          </a:p>
          <a:p>
            <a:pPr eaLnBrk="1" hangingPunct="1"/>
            <a:r>
              <a:rPr lang="hr-HR" smtClean="0"/>
              <a:t>“Svakome tko mi se želi pridružiti mogu obećati: komadić kruha, puno rada i mjesto u raju.”</a:t>
            </a:r>
          </a:p>
        </p:txBody>
      </p:sp>
      <p:pic>
        <p:nvPicPr>
          <p:cNvPr id="5" name="Content Placeholder 4" descr="12.jpg"/>
          <p:cNvPicPr>
            <a:picLocks noGrp="1" noChangeAspect="1"/>
          </p:cNvPicPr>
          <p:nvPr>
            <p:ph sz="half" idx="2"/>
          </p:nvPr>
        </p:nvPicPr>
        <p:blipFill>
          <a:blip r:embed="rId2"/>
          <a:srcRect/>
          <a:stretch>
            <a:fillRect/>
          </a:stretch>
        </p:blipFill>
        <p:spPr>
          <a:xfrm>
            <a:off x="5500688" y="571500"/>
            <a:ext cx="3365500" cy="4525963"/>
          </a:xfrm>
        </p:spPr>
      </p:pic>
      <p:pic>
        <p:nvPicPr>
          <p:cNvPr id="6" name="Picture 5" descr="dbosco_sdjecom.png"/>
          <p:cNvPicPr>
            <a:picLocks noChangeAspect="1"/>
          </p:cNvPicPr>
          <p:nvPr/>
        </p:nvPicPr>
        <p:blipFill>
          <a:blip r:embed="rId3"/>
          <a:srcRect/>
          <a:stretch>
            <a:fillRect/>
          </a:stretch>
        </p:blipFill>
        <p:spPr bwMode="auto">
          <a:xfrm>
            <a:off x="4357686" y="3714752"/>
            <a:ext cx="2143125" cy="2847975"/>
          </a:xfrm>
          <a:prstGeom prst="rect">
            <a:avLst/>
          </a:prstGeom>
          <a:noFill/>
          <a:ln w="9525">
            <a:noFill/>
            <a:miter lim="800000"/>
            <a:headEnd/>
            <a:tailEnd/>
          </a:ln>
        </p:spPr>
      </p:pic>
      <p:pic>
        <p:nvPicPr>
          <p:cNvPr id="7" name="Picture 6" descr="don_bosco_i_mp.jpg"/>
          <p:cNvPicPr>
            <a:picLocks noChangeAspect="1"/>
          </p:cNvPicPr>
          <p:nvPr/>
        </p:nvPicPr>
        <p:blipFill>
          <a:blip r:embed="rId4"/>
          <a:srcRect/>
          <a:stretch>
            <a:fillRect/>
          </a:stretch>
        </p:blipFill>
        <p:spPr bwMode="auto">
          <a:xfrm>
            <a:off x="857224" y="4711700"/>
            <a:ext cx="2571750" cy="214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Karmelićani i karmelićanke</a:t>
            </a:r>
          </a:p>
        </p:txBody>
      </p:sp>
      <p:sp>
        <p:nvSpPr>
          <p:cNvPr id="3" name="Content Placeholder 2"/>
          <p:cNvSpPr>
            <a:spLocks noGrp="1"/>
          </p:cNvSpPr>
          <p:nvPr>
            <p:ph sz="half" idx="1"/>
          </p:nvPr>
        </p:nvSpPr>
        <p:spPr/>
        <p:txBody>
          <a:bodyPr/>
          <a:lstStyle/>
          <a:p>
            <a:pPr eaLnBrk="1" hangingPunct="1"/>
            <a:r>
              <a:rPr lang="hr-HR" smtClean="0"/>
              <a:t>Ime Reda dolazi po brdu Karmel u Izraelu.</a:t>
            </a:r>
          </a:p>
          <a:p>
            <a:pPr eaLnBrk="1" hangingPunct="1"/>
            <a:r>
              <a:rPr lang="hr-HR" smtClean="0"/>
              <a:t>U 16. st. sveti Ivan od Križa i sv. Terezija Avilska obnavljaju red.</a:t>
            </a:r>
          </a:p>
        </p:txBody>
      </p:sp>
      <p:pic>
        <p:nvPicPr>
          <p:cNvPr id="5" name="Content Placeholder 4" descr="JohnCross.jpg"/>
          <p:cNvPicPr>
            <a:picLocks noGrp="1" noChangeAspect="1"/>
          </p:cNvPicPr>
          <p:nvPr>
            <p:ph sz="half" idx="2"/>
          </p:nvPr>
        </p:nvPicPr>
        <p:blipFill>
          <a:blip r:embed="rId2"/>
          <a:srcRect/>
          <a:stretch>
            <a:fillRect/>
          </a:stretch>
        </p:blipFill>
        <p:spPr>
          <a:xfrm>
            <a:off x="6143625" y="1214438"/>
            <a:ext cx="2724150" cy="3209925"/>
          </a:xfrm>
        </p:spPr>
      </p:pic>
      <p:pic>
        <p:nvPicPr>
          <p:cNvPr id="6" name="Picture 5" descr="teresa.jpg"/>
          <p:cNvPicPr>
            <a:picLocks noChangeAspect="1"/>
          </p:cNvPicPr>
          <p:nvPr/>
        </p:nvPicPr>
        <p:blipFill>
          <a:blip r:embed="rId3"/>
          <a:srcRect/>
          <a:stretch>
            <a:fillRect/>
          </a:stretch>
        </p:blipFill>
        <p:spPr bwMode="auto">
          <a:xfrm>
            <a:off x="4500563" y="3500438"/>
            <a:ext cx="2233612" cy="2935287"/>
          </a:xfrm>
          <a:prstGeom prst="rect">
            <a:avLst/>
          </a:prstGeom>
          <a:noFill/>
          <a:ln w="9525">
            <a:noFill/>
            <a:miter lim="800000"/>
            <a:headEnd/>
            <a:tailEnd/>
          </a:ln>
        </p:spPr>
      </p:pic>
      <p:pic>
        <p:nvPicPr>
          <p:cNvPr id="7" name="Picture 6" descr="sestre.JPG"/>
          <p:cNvPicPr>
            <a:picLocks noChangeAspect="1"/>
          </p:cNvPicPr>
          <p:nvPr/>
        </p:nvPicPr>
        <p:blipFill>
          <a:blip r:embed="rId4"/>
          <a:srcRect/>
          <a:stretch>
            <a:fillRect/>
          </a:stretch>
        </p:blipFill>
        <p:spPr bwMode="auto">
          <a:xfrm>
            <a:off x="642910" y="4516437"/>
            <a:ext cx="3502025" cy="2341563"/>
          </a:xfrm>
          <a:prstGeom prst="rect">
            <a:avLst/>
          </a:prstGeom>
          <a:noFill/>
          <a:ln w="9525">
            <a:noFill/>
            <a:miter lim="800000"/>
            <a:headEnd/>
            <a:tailEnd/>
          </a:ln>
        </p:spPr>
      </p:pic>
      <p:pic>
        <p:nvPicPr>
          <p:cNvPr id="9" name="Picture 8" descr="karmel-see-basan.jpg"/>
          <p:cNvPicPr>
            <a:picLocks noChangeAspect="1"/>
          </p:cNvPicPr>
          <p:nvPr/>
        </p:nvPicPr>
        <p:blipFill>
          <a:blip r:embed="rId5"/>
          <a:srcRect/>
          <a:stretch>
            <a:fillRect/>
          </a:stretch>
        </p:blipFill>
        <p:spPr bwMode="auto">
          <a:xfrm>
            <a:off x="6721475" y="4286250"/>
            <a:ext cx="2136775" cy="231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sr-Latn-CS" smtClean="0"/>
          </a:p>
        </p:txBody>
      </p:sp>
      <p:sp>
        <p:nvSpPr>
          <p:cNvPr id="2051" name="Rectangle 3"/>
          <p:cNvSpPr>
            <a:spLocks noGrp="1" noChangeArrowheads="1"/>
          </p:cNvSpPr>
          <p:nvPr>
            <p:ph type="subTitle" idx="1"/>
          </p:nvPr>
        </p:nvSpPr>
        <p:spPr/>
        <p:txBody>
          <a:bodyPr/>
          <a:lstStyle/>
          <a:p>
            <a:pPr eaLnBrk="1" hangingPunct="1"/>
            <a:endParaRPr lang="sr-Latn-CS" smtClean="0"/>
          </a:p>
        </p:txBody>
      </p:sp>
      <p:pic>
        <p:nvPicPr>
          <p:cNvPr id="205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3" name="Text Box 5"/>
          <p:cNvSpPr txBox="1">
            <a:spLocks noChangeArrowheads="1"/>
          </p:cNvSpPr>
          <p:nvPr/>
        </p:nvSpPr>
        <p:spPr bwMode="auto">
          <a:xfrm>
            <a:off x="323850" y="163513"/>
            <a:ext cx="4176713" cy="3785652"/>
          </a:xfrm>
          <a:prstGeom prst="rect">
            <a:avLst/>
          </a:prstGeom>
          <a:noFill/>
          <a:ln w="9525">
            <a:noFill/>
            <a:miter lim="800000"/>
            <a:headEnd/>
            <a:tailEnd/>
          </a:ln>
        </p:spPr>
        <p:txBody>
          <a:bodyPr>
            <a:spAutoFit/>
          </a:bodyPr>
          <a:lstStyle/>
          <a:p>
            <a:r>
              <a:rPr lang="hr-HR" sz="2400" dirty="0">
                <a:solidFill>
                  <a:schemeClr val="bg1"/>
                </a:solidFill>
              </a:rPr>
              <a:t>Oče moj, </a:t>
            </a:r>
            <a:br>
              <a:rPr lang="hr-HR" sz="2400" dirty="0">
                <a:solidFill>
                  <a:schemeClr val="bg1"/>
                </a:solidFill>
              </a:rPr>
            </a:br>
            <a:r>
              <a:rPr lang="hr-HR" sz="2400" dirty="0">
                <a:solidFill>
                  <a:schemeClr val="bg1"/>
                </a:solidFill>
              </a:rPr>
              <a:t>predajem se Tebi,</a:t>
            </a:r>
            <a:br>
              <a:rPr lang="hr-HR" sz="2400" dirty="0">
                <a:solidFill>
                  <a:schemeClr val="bg1"/>
                </a:solidFill>
              </a:rPr>
            </a:br>
            <a:r>
              <a:rPr lang="hr-HR" sz="2400" dirty="0">
                <a:solidFill>
                  <a:schemeClr val="bg1"/>
                </a:solidFill>
              </a:rPr>
              <a:t>čini sa mnom što hoćeš.</a:t>
            </a:r>
            <a:br>
              <a:rPr lang="hr-HR" sz="2400" dirty="0">
                <a:solidFill>
                  <a:schemeClr val="bg1"/>
                </a:solidFill>
              </a:rPr>
            </a:br>
            <a:r>
              <a:rPr lang="hr-HR" sz="2400" dirty="0">
                <a:solidFill>
                  <a:schemeClr val="bg1"/>
                </a:solidFill>
              </a:rPr>
              <a:t>Što god učinio, hvala Ti. </a:t>
            </a:r>
            <a:br>
              <a:rPr lang="hr-HR" sz="2400" dirty="0">
                <a:solidFill>
                  <a:schemeClr val="bg1"/>
                </a:solidFill>
              </a:rPr>
            </a:br>
            <a:r>
              <a:rPr lang="hr-HR" sz="2400" dirty="0">
                <a:solidFill>
                  <a:schemeClr val="bg1"/>
                </a:solidFill>
              </a:rPr>
              <a:t>Spreman sam na sve, primam sve</a:t>
            </a:r>
            <a:br>
              <a:rPr lang="hr-HR" sz="2400" dirty="0">
                <a:solidFill>
                  <a:schemeClr val="bg1"/>
                </a:solidFill>
              </a:rPr>
            </a:br>
            <a:r>
              <a:rPr lang="hr-HR" sz="2400" dirty="0">
                <a:solidFill>
                  <a:schemeClr val="bg1"/>
                </a:solidFill>
              </a:rPr>
              <a:t>samo da se Tvoja volja ispuni na meni i na svim Tvojim stvorenjima.</a:t>
            </a:r>
            <a:br>
              <a:rPr lang="hr-HR" sz="2400" dirty="0">
                <a:solidFill>
                  <a:schemeClr val="bg1"/>
                </a:solidFill>
              </a:rPr>
            </a:br>
            <a:endParaRPr lang="hr-HR" sz="2400" dirty="0">
              <a:solidFill>
                <a:schemeClr val="bg1"/>
              </a:solidFill>
            </a:endParaRPr>
          </a:p>
        </p:txBody>
      </p:sp>
      <p:sp>
        <p:nvSpPr>
          <p:cNvPr id="2054" name="Text Box 6"/>
          <p:cNvSpPr txBox="1">
            <a:spLocks noChangeArrowheads="1"/>
          </p:cNvSpPr>
          <p:nvPr/>
        </p:nvSpPr>
        <p:spPr bwMode="auto">
          <a:xfrm>
            <a:off x="4289466" y="571480"/>
            <a:ext cx="4854534" cy="2554545"/>
          </a:xfrm>
          <a:prstGeom prst="rect">
            <a:avLst/>
          </a:prstGeom>
          <a:noFill/>
          <a:ln w="9525">
            <a:noFill/>
            <a:miter lim="800000"/>
            <a:headEnd/>
            <a:tailEnd/>
          </a:ln>
        </p:spPr>
        <p:txBody>
          <a:bodyPr wrap="none">
            <a:spAutoFit/>
          </a:bodyPr>
          <a:lstStyle/>
          <a:p>
            <a:r>
              <a:rPr lang="hr-HR" sz="2000" dirty="0">
                <a:solidFill>
                  <a:schemeClr val="bg1"/>
                </a:solidFill>
              </a:rPr>
              <a:t>Bože moj, ne želim ništa drugo.</a:t>
            </a:r>
            <a:br>
              <a:rPr lang="hr-HR" sz="2000" dirty="0">
                <a:solidFill>
                  <a:schemeClr val="bg1"/>
                </a:solidFill>
              </a:rPr>
            </a:br>
            <a:r>
              <a:rPr lang="hr-HR" sz="2000" dirty="0">
                <a:solidFill>
                  <a:schemeClr val="bg1"/>
                </a:solidFill>
              </a:rPr>
              <a:t>Stavljam svoj život u tvoje ruke</a:t>
            </a:r>
            <a:br>
              <a:rPr lang="hr-HR" sz="2000" dirty="0">
                <a:solidFill>
                  <a:schemeClr val="bg1"/>
                </a:solidFill>
              </a:rPr>
            </a:br>
            <a:r>
              <a:rPr lang="hr-HR" sz="2000" dirty="0">
                <a:solidFill>
                  <a:schemeClr val="bg1"/>
                </a:solidFill>
              </a:rPr>
              <a:t>Tebi ga darujem, Bože moj,</a:t>
            </a:r>
            <a:br>
              <a:rPr lang="hr-HR" sz="2000" dirty="0">
                <a:solidFill>
                  <a:schemeClr val="bg1"/>
                </a:solidFill>
              </a:rPr>
            </a:br>
            <a:r>
              <a:rPr lang="hr-HR" sz="2000" dirty="0">
                <a:solidFill>
                  <a:schemeClr val="bg1"/>
                </a:solidFill>
              </a:rPr>
              <a:t>svom ljubavlju svoga srca</a:t>
            </a:r>
            <a:br>
              <a:rPr lang="hr-HR" sz="2000" dirty="0">
                <a:solidFill>
                  <a:schemeClr val="bg1"/>
                </a:solidFill>
              </a:rPr>
            </a:br>
            <a:r>
              <a:rPr lang="hr-HR" sz="2000" dirty="0">
                <a:solidFill>
                  <a:schemeClr val="bg1"/>
                </a:solidFill>
              </a:rPr>
              <a:t>jer Te ljubim i ta ljubav traži </a:t>
            </a:r>
            <a:br>
              <a:rPr lang="hr-HR" sz="2000" dirty="0">
                <a:solidFill>
                  <a:schemeClr val="bg1"/>
                </a:solidFill>
              </a:rPr>
            </a:br>
            <a:r>
              <a:rPr lang="hr-HR" sz="2000" dirty="0">
                <a:solidFill>
                  <a:schemeClr val="bg1"/>
                </a:solidFill>
              </a:rPr>
              <a:t>da Ti se darujem, da se potpuno predam </a:t>
            </a:r>
            <a:br>
              <a:rPr lang="hr-HR" sz="2000" dirty="0">
                <a:solidFill>
                  <a:schemeClr val="bg1"/>
                </a:solidFill>
              </a:rPr>
            </a:br>
            <a:r>
              <a:rPr lang="hr-HR" sz="2000" dirty="0">
                <a:solidFill>
                  <a:schemeClr val="bg1"/>
                </a:solidFill>
              </a:rPr>
              <a:t>u Tvoje ruke s neizmjernim povjerenjem</a:t>
            </a:r>
            <a:br>
              <a:rPr lang="hr-HR" sz="2000" dirty="0">
                <a:solidFill>
                  <a:schemeClr val="bg1"/>
                </a:solidFill>
              </a:rPr>
            </a:br>
            <a:r>
              <a:rPr lang="hr-HR" sz="2000" dirty="0">
                <a:solidFill>
                  <a:schemeClr val="bg1"/>
                </a:solidFill>
              </a:rPr>
              <a:t>jer Ti si moj Otac! Amen.</a:t>
            </a:r>
          </a:p>
        </p:txBody>
      </p:sp>
      <p:sp>
        <p:nvSpPr>
          <p:cNvPr id="2055" name="Text Box 7"/>
          <p:cNvSpPr txBox="1">
            <a:spLocks noChangeArrowheads="1"/>
          </p:cNvSpPr>
          <p:nvPr/>
        </p:nvSpPr>
        <p:spPr bwMode="auto">
          <a:xfrm>
            <a:off x="6286512" y="3571876"/>
            <a:ext cx="2432050" cy="641350"/>
          </a:xfrm>
          <a:prstGeom prst="rect">
            <a:avLst/>
          </a:prstGeom>
          <a:noFill/>
          <a:ln w="9525">
            <a:noFill/>
            <a:miter lim="800000"/>
            <a:headEnd/>
            <a:tailEnd/>
          </a:ln>
        </p:spPr>
        <p:txBody>
          <a:bodyPr wrap="none">
            <a:spAutoFit/>
          </a:bodyPr>
          <a:lstStyle/>
          <a:p>
            <a:r>
              <a:rPr lang="hr-HR" b="1" dirty="0">
                <a:solidFill>
                  <a:schemeClr val="bg1"/>
                </a:solidFill>
              </a:rPr>
              <a:t>Charles de </a:t>
            </a:r>
            <a:r>
              <a:rPr lang="hr-HR" b="1" dirty="0" err="1">
                <a:solidFill>
                  <a:schemeClr val="bg1"/>
                </a:solidFill>
              </a:rPr>
              <a:t>Foucauld</a:t>
            </a:r>
            <a:endParaRPr lang="hr-HR" b="1" dirty="0">
              <a:solidFill>
                <a:schemeClr val="bg1"/>
              </a:solidFill>
            </a:endParaRPr>
          </a:p>
          <a:p>
            <a:endParaRPr lang="hr-HR"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Benediktinci</a:t>
            </a:r>
          </a:p>
        </p:txBody>
      </p:sp>
      <p:sp>
        <p:nvSpPr>
          <p:cNvPr id="3" name="Content Placeholder 2"/>
          <p:cNvSpPr>
            <a:spLocks noGrp="1"/>
          </p:cNvSpPr>
          <p:nvPr>
            <p:ph sz="half" idx="1"/>
          </p:nvPr>
        </p:nvSpPr>
        <p:spPr/>
        <p:txBody>
          <a:bodyPr/>
          <a:lstStyle/>
          <a:p>
            <a:pPr eaLnBrk="1" hangingPunct="1"/>
            <a:r>
              <a:rPr lang="hr-HR" smtClean="0"/>
              <a:t>Najstariji katolički red.</a:t>
            </a:r>
          </a:p>
          <a:p>
            <a:pPr eaLnBrk="1" hangingPunct="1"/>
            <a:r>
              <a:rPr lang="hr-HR" smtClean="0"/>
              <a:t>Utemeljitelj sveti Benedikt.</a:t>
            </a:r>
          </a:p>
          <a:p>
            <a:pPr eaLnBrk="1" hangingPunct="1"/>
            <a:r>
              <a:rPr lang="hr-HR" smtClean="0"/>
              <a:t>Pravilo: “Moli i radi”.</a:t>
            </a:r>
          </a:p>
        </p:txBody>
      </p:sp>
      <p:pic>
        <p:nvPicPr>
          <p:cNvPr id="5" name="Content Placeholder 4" descr="sv_benedikt4_1m.jpg"/>
          <p:cNvPicPr>
            <a:picLocks noGrp="1" noChangeAspect="1"/>
          </p:cNvPicPr>
          <p:nvPr>
            <p:ph sz="half" idx="2"/>
          </p:nvPr>
        </p:nvPicPr>
        <p:blipFill>
          <a:blip r:embed="rId2"/>
          <a:srcRect/>
          <a:stretch>
            <a:fillRect/>
          </a:stretch>
        </p:blipFill>
        <p:spPr>
          <a:xfrm>
            <a:off x="5038725" y="1600200"/>
            <a:ext cx="3257550" cy="4525963"/>
          </a:xfrm>
        </p:spPr>
      </p:pic>
      <p:pic>
        <p:nvPicPr>
          <p:cNvPr id="6" name="Picture 5" descr="1.1248003260.monte-cassino-abbey-and-monastery.jpg"/>
          <p:cNvPicPr>
            <a:picLocks noChangeAspect="1"/>
          </p:cNvPicPr>
          <p:nvPr/>
        </p:nvPicPr>
        <p:blipFill>
          <a:blip r:embed="rId3"/>
          <a:srcRect/>
          <a:stretch>
            <a:fillRect/>
          </a:stretch>
        </p:blipFill>
        <p:spPr bwMode="auto">
          <a:xfrm>
            <a:off x="500034" y="3857628"/>
            <a:ext cx="4294188" cy="25003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hr-HR" smtClean="0"/>
              <a:t>	</a:t>
            </a:r>
            <a:r>
              <a:rPr lang="hr-HR" b="1" smtClean="0"/>
              <a:t>Benediktinke</a:t>
            </a:r>
          </a:p>
        </p:txBody>
      </p:sp>
      <p:sp>
        <p:nvSpPr>
          <p:cNvPr id="3" name="Content Placeholder 2"/>
          <p:cNvSpPr>
            <a:spLocks noGrp="1"/>
          </p:cNvSpPr>
          <p:nvPr>
            <p:ph sz="half" idx="1"/>
          </p:nvPr>
        </p:nvSpPr>
        <p:spPr/>
        <p:txBody>
          <a:bodyPr/>
          <a:lstStyle/>
          <a:p>
            <a:pPr eaLnBrk="1" hangingPunct="1"/>
            <a:r>
              <a:rPr lang="hr-HR" smtClean="0"/>
              <a:t>Prve redovnice na tlu Hrvatske.</a:t>
            </a:r>
          </a:p>
          <a:p>
            <a:pPr eaLnBrk="1" hangingPunct="1"/>
            <a:r>
              <a:rPr lang="hr-HR" smtClean="0"/>
              <a:t>Utemeljiteljica sveta Skolastika.</a:t>
            </a:r>
          </a:p>
        </p:txBody>
      </p:sp>
      <p:pic>
        <p:nvPicPr>
          <p:cNvPr id="5" name="Content Placeholder 4" descr="2vjz7mv.jpg"/>
          <p:cNvPicPr>
            <a:picLocks noGrp="1" noChangeAspect="1"/>
          </p:cNvPicPr>
          <p:nvPr>
            <p:ph sz="half" idx="2"/>
          </p:nvPr>
        </p:nvPicPr>
        <p:blipFill>
          <a:blip r:embed="rId2"/>
          <a:srcRect/>
          <a:stretch>
            <a:fillRect/>
          </a:stretch>
        </p:blipFill>
        <p:spPr>
          <a:xfrm>
            <a:off x="6072188" y="428625"/>
            <a:ext cx="2524125" cy="3995738"/>
          </a:xfrm>
        </p:spPr>
      </p:pic>
      <p:pic>
        <p:nvPicPr>
          <p:cNvPr id="6" name="Picture 5" descr="DSC02077.jpg"/>
          <p:cNvPicPr>
            <a:picLocks noChangeAspect="1"/>
          </p:cNvPicPr>
          <p:nvPr/>
        </p:nvPicPr>
        <p:blipFill>
          <a:blip r:embed="rId3"/>
          <a:srcRect/>
          <a:stretch>
            <a:fillRect/>
          </a:stretch>
        </p:blipFill>
        <p:spPr bwMode="auto">
          <a:xfrm>
            <a:off x="571500" y="3643313"/>
            <a:ext cx="3571875" cy="2684462"/>
          </a:xfrm>
          <a:prstGeom prst="rect">
            <a:avLst/>
          </a:prstGeom>
          <a:noFill/>
          <a:ln w="9525">
            <a:noFill/>
            <a:miter lim="800000"/>
            <a:headEnd/>
            <a:tailEnd/>
          </a:ln>
        </p:spPr>
      </p:pic>
      <p:pic>
        <p:nvPicPr>
          <p:cNvPr id="7" name="Picture 6" descr="DSC02417.jpg"/>
          <p:cNvPicPr>
            <a:picLocks noChangeAspect="1"/>
          </p:cNvPicPr>
          <p:nvPr/>
        </p:nvPicPr>
        <p:blipFill>
          <a:blip r:embed="rId4"/>
          <a:srcRect/>
          <a:stretch>
            <a:fillRect/>
          </a:stretch>
        </p:blipFill>
        <p:spPr bwMode="auto">
          <a:xfrm>
            <a:off x="4357688" y="3643313"/>
            <a:ext cx="3587750" cy="2697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Klarise</a:t>
            </a:r>
          </a:p>
        </p:txBody>
      </p:sp>
      <p:sp>
        <p:nvSpPr>
          <p:cNvPr id="3" name="Content Placeholder 2"/>
          <p:cNvSpPr>
            <a:spLocks noGrp="1"/>
          </p:cNvSpPr>
          <p:nvPr>
            <p:ph sz="half" idx="1"/>
          </p:nvPr>
        </p:nvSpPr>
        <p:spPr/>
        <p:txBody>
          <a:bodyPr/>
          <a:lstStyle/>
          <a:p>
            <a:pPr eaLnBrk="1" hangingPunct="1"/>
            <a:r>
              <a:rPr lang="hr-HR" smtClean="0"/>
              <a:t>Utemeljiteljica sveta Klara zajedno sa svetim Franjom Asiškim.</a:t>
            </a:r>
          </a:p>
        </p:txBody>
      </p:sp>
      <p:pic>
        <p:nvPicPr>
          <p:cNvPr id="5" name="Content Placeholder 4" descr="sv-klara.jpg"/>
          <p:cNvPicPr>
            <a:picLocks noGrp="1" noChangeAspect="1"/>
          </p:cNvPicPr>
          <p:nvPr>
            <p:ph sz="half" idx="2"/>
          </p:nvPr>
        </p:nvPicPr>
        <p:blipFill>
          <a:blip r:embed="rId2"/>
          <a:srcRect/>
          <a:stretch>
            <a:fillRect/>
          </a:stretch>
        </p:blipFill>
        <p:spPr>
          <a:xfrm>
            <a:off x="5357813" y="1643063"/>
            <a:ext cx="3190875" cy="4733925"/>
          </a:xfrm>
        </p:spPr>
      </p:pic>
      <p:pic>
        <p:nvPicPr>
          <p:cNvPr id="6" name="Picture 5" descr="09v03a19.jpg"/>
          <p:cNvPicPr>
            <a:picLocks noChangeAspect="1"/>
          </p:cNvPicPr>
          <p:nvPr/>
        </p:nvPicPr>
        <p:blipFill>
          <a:blip r:embed="rId3"/>
          <a:srcRect/>
          <a:stretch>
            <a:fillRect/>
          </a:stretch>
        </p:blipFill>
        <p:spPr bwMode="auto">
          <a:xfrm>
            <a:off x="3095625" y="3357563"/>
            <a:ext cx="2381250" cy="2643187"/>
          </a:xfrm>
          <a:prstGeom prst="rect">
            <a:avLst/>
          </a:prstGeom>
          <a:noFill/>
          <a:ln w="9525">
            <a:noFill/>
            <a:miter lim="800000"/>
            <a:headEnd/>
            <a:tailEnd/>
          </a:ln>
        </p:spPr>
      </p:pic>
      <p:pic>
        <p:nvPicPr>
          <p:cNvPr id="7" name="Picture 6" descr="P1010015.jpg"/>
          <p:cNvPicPr>
            <a:picLocks noChangeAspect="1"/>
          </p:cNvPicPr>
          <p:nvPr/>
        </p:nvPicPr>
        <p:blipFill>
          <a:blip r:embed="rId4"/>
          <a:srcRect/>
          <a:stretch>
            <a:fillRect/>
          </a:stretch>
        </p:blipFill>
        <p:spPr bwMode="auto">
          <a:xfrm>
            <a:off x="285720" y="3286124"/>
            <a:ext cx="2662238" cy="3417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082800"/>
          </a:xfrm>
        </p:spPr>
        <p:txBody>
          <a:bodyPr rtlCol="0">
            <a:normAutofit fontScale="90000"/>
          </a:bodyPr>
          <a:lstStyle/>
          <a:p>
            <a:pPr eaLnBrk="1" fontAlgn="auto" hangingPunct="1">
              <a:spcAft>
                <a:spcPts val="0"/>
              </a:spcAft>
              <a:defRPr/>
            </a:pPr>
            <a:r>
              <a:rPr lang="hr-HR" dirty="0" smtClean="0"/>
              <a:t>Redovnici i redovnice svoju vjeru i ljubav prema Bogu žele svjedočiti živeći </a:t>
            </a:r>
            <a:r>
              <a:rPr lang="hr-HR" b="1" dirty="0" smtClean="0"/>
              <a:t>redovničke zavjete</a:t>
            </a:r>
            <a:r>
              <a:rPr lang="hr-HR" dirty="0" smtClean="0"/>
              <a:t>.</a:t>
            </a:r>
          </a:p>
        </p:txBody>
      </p:sp>
      <p:sp>
        <p:nvSpPr>
          <p:cNvPr id="6" name="Content Placeholder 5"/>
          <p:cNvSpPr>
            <a:spLocks noGrp="1"/>
          </p:cNvSpPr>
          <p:nvPr>
            <p:ph idx="1"/>
          </p:nvPr>
        </p:nvSpPr>
        <p:spPr>
          <a:xfrm>
            <a:off x="457200" y="2571750"/>
            <a:ext cx="8229600" cy="3554413"/>
          </a:xfrm>
        </p:spPr>
        <p:txBody>
          <a:bodyPr/>
          <a:lstStyle/>
          <a:p>
            <a:pPr eaLnBrk="1" hangingPunct="1"/>
            <a:r>
              <a:rPr lang="hr-HR" b="1" smtClean="0"/>
              <a:t>Redovnički zavjeti </a:t>
            </a:r>
            <a:r>
              <a:rPr lang="hr-HR" smtClean="0"/>
              <a:t>su tri obećanja koja polažu redovnici/redovnice pri ulasku u neki red, tj. žele živjeti u čistoći (beženstvu), siromaštvu i poslušnosti.</a:t>
            </a:r>
          </a:p>
          <a:p>
            <a:pPr eaLnBrk="1" hangingPunct="1"/>
            <a:r>
              <a:rPr lang="hr-HR" smtClean="0"/>
              <a:t> Redovnici/redovnice žive u samostanima.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Misionarke ljubavi</a:t>
            </a:r>
          </a:p>
        </p:txBody>
      </p:sp>
      <p:sp>
        <p:nvSpPr>
          <p:cNvPr id="4" name="Content Placeholder 3"/>
          <p:cNvSpPr>
            <a:spLocks noGrp="1"/>
          </p:cNvSpPr>
          <p:nvPr>
            <p:ph sz="half" idx="1"/>
          </p:nvPr>
        </p:nvSpPr>
        <p:spPr/>
        <p:txBody>
          <a:bodyPr>
            <a:normAutofit lnSpcReduction="10000"/>
          </a:bodyPr>
          <a:lstStyle/>
          <a:p>
            <a:pPr eaLnBrk="1" hangingPunct="1"/>
            <a:r>
              <a:rPr lang="hr-HR" smtClean="0"/>
              <a:t>Družbu je osnovala Majka Terezija 1950. godine u Indiji, u Calcutti.</a:t>
            </a:r>
          </a:p>
          <a:p>
            <a:pPr eaLnBrk="1" hangingPunct="1"/>
            <a:r>
              <a:rPr lang="hr-HR" smtClean="0"/>
              <a:t>Majka Terezija i njezine sestre posvetile su se ponajprije zapuštenoj djeci, umirućima i drugim teškim bolesnicima.</a:t>
            </a:r>
          </a:p>
        </p:txBody>
      </p:sp>
      <p:sp>
        <p:nvSpPr>
          <p:cNvPr id="5" name="Content Placeholder 4"/>
          <p:cNvSpPr>
            <a:spLocks noGrp="1"/>
          </p:cNvSpPr>
          <p:nvPr>
            <p:ph sz="half" idx="2"/>
          </p:nvPr>
        </p:nvSpPr>
        <p:spPr/>
        <p:txBody>
          <a:bodyPr>
            <a:normAutofit lnSpcReduction="10000"/>
          </a:bodyPr>
          <a:lstStyle/>
          <a:p>
            <a:pPr eaLnBrk="1" hangingPunct="1"/>
            <a:r>
              <a:rPr lang="hr-HR" smtClean="0"/>
              <a:t>Njihovo geslo je: “Služiti siromašnima da bi se služilo životu.”</a:t>
            </a:r>
          </a:p>
        </p:txBody>
      </p:sp>
      <p:pic>
        <p:nvPicPr>
          <p:cNvPr id="8" name="Picture 7" descr="Majka_Tereza.jpg"/>
          <p:cNvPicPr>
            <a:picLocks noChangeAspect="1"/>
          </p:cNvPicPr>
          <p:nvPr/>
        </p:nvPicPr>
        <p:blipFill>
          <a:blip r:embed="rId2"/>
          <a:srcRect/>
          <a:stretch>
            <a:fillRect/>
          </a:stretch>
        </p:blipFill>
        <p:spPr bwMode="auto">
          <a:xfrm>
            <a:off x="6786563" y="3000375"/>
            <a:ext cx="2214562" cy="2992438"/>
          </a:xfrm>
          <a:prstGeom prst="rect">
            <a:avLst/>
          </a:prstGeom>
          <a:noFill/>
          <a:ln w="9525">
            <a:noFill/>
            <a:miter lim="800000"/>
            <a:headEnd/>
            <a:tailEnd/>
          </a:ln>
        </p:spPr>
      </p:pic>
      <p:pic>
        <p:nvPicPr>
          <p:cNvPr id="9" name="Picture 8" descr="8748fdd583749644071a9f7308c87e92_medium.jpg"/>
          <p:cNvPicPr>
            <a:picLocks noChangeAspect="1"/>
          </p:cNvPicPr>
          <p:nvPr/>
        </p:nvPicPr>
        <p:blipFill>
          <a:blip r:embed="rId3"/>
          <a:srcRect/>
          <a:stretch>
            <a:fillRect/>
          </a:stretch>
        </p:blipFill>
        <p:spPr bwMode="auto">
          <a:xfrm>
            <a:off x="4357688" y="4000500"/>
            <a:ext cx="2571750" cy="2279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Redovnici i redovnice u Crkvi</a:t>
            </a:r>
          </a:p>
        </p:txBody>
      </p:sp>
      <p:sp>
        <p:nvSpPr>
          <p:cNvPr id="3" name="Content Placeholder 2"/>
          <p:cNvSpPr>
            <a:spLocks noGrp="1"/>
          </p:cNvSpPr>
          <p:nvPr>
            <p:ph idx="1"/>
          </p:nvPr>
        </p:nvSpPr>
        <p:spPr/>
        <p:txBody>
          <a:bodyPr/>
          <a:lstStyle/>
          <a:p>
            <a:pPr eaLnBrk="1" hangingPunct="1"/>
            <a:r>
              <a:rPr lang="hr-HR" smtClean="0"/>
              <a:t>Oni su takav život izabrali “radi kraljevstva Božjega”, tj. kako bi što uspješnije mogli naviještati i ostvarivati Radosnu vijest o novom Božjem svijetu.</a:t>
            </a:r>
          </a:p>
          <a:p>
            <a:pPr eaLnBrk="1" hangingPunct="1"/>
            <a:r>
              <a:rPr lang="hr-HR" smtClean="0"/>
              <a:t>Polje njihovog djelovanja je široko: rade u školama i na visokim učilištima, u župama, vrtićima, domovima za napuštenu djecu, staračkim domovima, bolnicama, misijama…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40425"/>
          </a:xfrm>
        </p:spPr>
        <p:txBody>
          <a:bodyPr rtlCol="0">
            <a:normAutofit/>
          </a:bodyPr>
          <a:lstStyle/>
          <a:p>
            <a:pPr eaLnBrk="1" fontAlgn="auto" hangingPunct="1">
              <a:spcAft>
                <a:spcPts val="0"/>
              </a:spcAft>
              <a:defRPr/>
            </a:pPr>
            <a:r>
              <a:rPr lang="vi-VN" sz="2800" dirty="0" smtClean="0"/>
              <a:t> </a:t>
            </a:r>
            <a:r>
              <a:rPr lang="vi-VN" sz="2800" dirty="0" smtClean="0">
                <a:latin typeface="+mn-lt"/>
              </a:rPr>
              <a:t>Gospode, učini me oruđem svoga mira! </a:t>
            </a:r>
            <a:br>
              <a:rPr lang="vi-VN" sz="2800" dirty="0" smtClean="0">
                <a:latin typeface="+mn-lt"/>
              </a:rPr>
            </a:br>
            <a:r>
              <a:rPr lang="vi-VN" sz="2800" dirty="0" smtClean="0">
                <a:latin typeface="+mn-lt"/>
              </a:rPr>
              <a:t>   Gdje je mržnja, da donosim ljubav. </a:t>
            </a:r>
            <a:br>
              <a:rPr lang="vi-VN" sz="2800" dirty="0" smtClean="0">
                <a:latin typeface="+mn-lt"/>
              </a:rPr>
            </a:br>
            <a:r>
              <a:rPr lang="vi-VN" sz="2800" dirty="0" smtClean="0">
                <a:latin typeface="+mn-lt"/>
              </a:rPr>
              <a:t>   Gdje je sumnja, da donosim vjeru. </a:t>
            </a:r>
            <a:br>
              <a:rPr lang="vi-VN" sz="2800" dirty="0" smtClean="0">
                <a:latin typeface="+mn-lt"/>
              </a:rPr>
            </a:br>
            <a:r>
              <a:rPr lang="vi-VN" sz="2800" dirty="0" smtClean="0">
                <a:latin typeface="+mn-lt"/>
              </a:rPr>
              <a:t>   Gdje je očaj, da donosim nadu. </a:t>
            </a:r>
            <a:br>
              <a:rPr lang="vi-VN" sz="2800" dirty="0" smtClean="0">
                <a:latin typeface="+mn-lt"/>
              </a:rPr>
            </a:br>
            <a:r>
              <a:rPr lang="vi-VN" sz="2800" dirty="0" smtClean="0">
                <a:latin typeface="+mn-lt"/>
              </a:rPr>
              <a:t>   Gdje je tama, da donosim svijetlost. </a:t>
            </a:r>
            <a:br>
              <a:rPr lang="vi-VN" sz="2800" dirty="0" smtClean="0">
                <a:latin typeface="+mn-lt"/>
              </a:rPr>
            </a:br>
            <a:r>
              <a:rPr lang="vi-VN" sz="2800" dirty="0" smtClean="0">
                <a:latin typeface="+mn-lt"/>
              </a:rPr>
              <a:t>   Gdje je žalost, da donosim radost. </a:t>
            </a:r>
            <a:br>
              <a:rPr lang="vi-VN" sz="2800" dirty="0" smtClean="0">
                <a:latin typeface="+mn-lt"/>
              </a:rPr>
            </a:br>
            <a:r>
              <a:rPr lang="vi-VN" sz="2800" dirty="0" smtClean="0">
                <a:latin typeface="+mn-lt"/>
              </a:rPr>
              <a:t>   I da ne tražim toliko da budem utješen, </a:t>
            </a:r>
            <a:br>
              <a:rPr lang="vi-VN" sz="2800" dirty="0" smtClean="0">
                <a:latin typeface="+mn-lt"/>
              </a:rPr>
            </a:br>
            <a:r>
              <a:rPr lang="vi-VN" sz="2800" dirty="0" smtClean="0">
                <a:latin typeface="+mn-lt"/>
              </a:rPr>
              <a:t>   nego da tješim; </a:t>
            </a:r>
            <a:br>
              <a:rPr lang="vi-VN" sz="2800" dirty="0" smtClean="0">
                <a:latin typeface="+mn-lt"/>
              </a:rPr>
            </a:br>
            <a:r>
              <a:rPr lang="vi-VN" sz="2800" dirty="0" smtClean="0">
                <a:latin typeface="+mn-lt"/>
              </a:rPr>
              <a:t>   niti da budem shvaćen, </a:t>
            </a:r>
            <a:br>
              <a:rPr lang="vi-VN" sz="2800" dirty="0" smtClean="0">
                <a:latin typeface="+mn-lt"/>
              </a:rPr>
            </a:br>
            <a:r>
              <a:rPr lang="vi-VN" sz="2800" dirty="0" smtClean="0">
                <a:latin typeface="+mn-lt"/>
              </a:rPr>
              <a:t>   nego da umijem shvatiti drugoga; </a:t>
            </a:r>
            <a:br>
              <a:rPr lang="vi-VN" sz="2800" dirty="0" smtClean="0">
                <a:latin typeface="+mn-lt"/>
              </a:rPr>
            </a:br>
            <a:r>
              <a:rPr lang="vi-VN" sz="2800" dirty="0" smtClean="0">
                <a:latin typeface="+mn-lt"/>
              </a:rPr>
              <a:t>   niti toliko da budem ljubljen, </a:t>
            </a:r>
            <a:br>
              <a:rPr lang="vi-VN" sz="2800" dirty="0" smtClean="0">
                <a:latin typeface="+mn-lt"/>
              </a:rPr>
            </a:br>
            <a:r>
              <a:rPr lang="vi-VN" sz="2800" dirty="0" smtClean="0">
                <a:latin typeface="+mn-lt"/>
              </a:rPr>
              <a:t>   nego da ljubim.</a:t>
            </a:r>
            <a:r>
              <a:rPr lang="vi-VN" sz="2800" b="1" dirty="0" smtClean="0">
                <a:latin typeface="+mn-lt"/>
              </a:rPr>
              <a:t> </a:t>
            </a:r>
            <a:r>
              <a:rPr lang="hr-HR" sz="2800" b="1" dirty="0" smtClean="0"/>
              <a:t/>
            </a:r>
            <a:br>
              <a:rPr lang="hr-HR" sz="2800" b="1" dirty="0" smtClean="0"/>
            </a:br>
            <a:r>
              <a:rPr lang="hr-HR" sz="2800" b="1" dirty="0" smtClean="0"/>
              <a:t>					</a:t>
            </a:r>
            <a:r>
              <a:rPr lang="hr-HR" sz="2000" b="1" i="1" dirty="0" smtClean="0"/>
              <a:t>sveti </a:t>
            </a:r>
            <a:r>
              <a:rPr lang="hr-HR" sz="2000" b="1" i="1" dirty="0" smtClean="0">
                <a:latin typeface="+mn-lt"/>
              </a:rPr>
              <a:t>Franjo Asiški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7"/>
          <p:cNvSpPr>
            <a:spLocks noGrp="1" noChangeArrowheads="1"/>
          </p:cNvSpPr>
          <p:nvPr>
            <p:ph type="title"/>
          </p:nvPr>
        </p:nvSpPr>
        <p:spPr/>
        <p:txBody>
          <a:bodyPr/>
          <a:lstStyle/>
          <a:p>
            <a:pPr eaLnBrk="1" hangingPunct="1"/>
            <a:endParaRPr lang="sr-Latn-CS" smtClean="0"/>
          </a:p>
        </p:txBody>
      </p:sp>
      <p:graphicFrame>
        <p:nvGraphicFramePr>
          <p:cNvPr id="7211" name="Group 43"/>
          <p:cNvGraphicFramePr>
            <a:graphicFrameLocks noGrp="1"/>
          </p:cNvGraphicFramePr>
          <p:nvPr>
            <p:ph type="tbl" idx="1"/>
          </p:nvPr>
        </p:nvGraphicFramePr>
        <p:xfrm>
          <a:off x="0" y="0"/>
          <a:ext cx="9180513" cy="6858000"/>
        </p:xfrm>
        <a:graphic>
          <a:graphicData uri="http://schemas.openxmlformats.org/drawingml/2006/table">
            <a:tbl>
              <a:tblPr/>
              <a:tblGrid>
                <a:gridCol w="2411413"/>
                <a:gridCol w="2160587"/>
                <a:gridCol w="2232025"/>
                <a:gridCol w="2376488"/>
              </a:tblGrid>
              <a:tr h="685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FF3399"/>
                          </a:solidFill>
                          <a:effectLst/>
                          <a:latin typeface="Arial" charset="0"/>
                          <a:cs typeface="Arial" charset="0"/>
                        </a:rPr>
                        <a:t>A – Crkva u slikama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dirty="0" smtClean="0">
                        <a:ln>
                          <a:noFill/>
                        </a:ln>
                        <a:solidFill>
                          <a:srgbClr val="FF3399"/>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FF3399"/>
                          </a:solidFill>
                          <a:effectLst/>
                          <a:latin typeface="Arial" charset="0"/>
                          <a:cs typeface="Arial" charset="0"/>
                        </a:rPr>
                        <a:t>1. Ako se nikad ne bismo trebali ugasiti i ako trebamo drugima svijetliti onda smo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FF3399"/>
                          </a:solidFill>
                          <a:effectLst/>
                          <a:latin typeface="Arial" charset="0"/>
                          <a:cs typeface="Arial" charset="0"/>
                        </a:rPr>
                        <a:t>_ _ _ _ _ _ _ svijeta.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dirty="0" smtClean="0">
                        <a:ln>
                          <a:noFill/>
                        </a:ln>
                        <a:solidFill>
                          <a:srgbClr val="FF3399"/>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FF3399"/>
                          </a:solidFill>
                          <a:effectLst/>
                          <a:latin typeface="Arial" charset="0"/>
                          <a:cs typeface="Arial" charset="0"/>
                        </a:rPr>
                        <a:t>2. Isus je rekao da ne smijemo biti bljutavi, nego trebamo biti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FF3399"/>
                          </a:solidFill>
                          <a:effectLst/>
                          <a:latin typeface="Arial" charset="0"/>
                          <a:cs typeface="Arial" charset="0"/>
                        </a:rPr>
                        <a:t>_ _ _  zemlje.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dirty="0" smtClean="0">
                        <a:ln>
                          <a:noFill/>
                        </a:ln>
                        <a:solidFill>
                          <a:srgbClr val="FF3399"/>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FF3399"/>
                          </a:solidFill>
                          <a:effectLst/>
                          <a:latin typeface="Arial" charset="0"/>
                          <a:cs typeface="Arial" charset="0"/>
                        </a:rPr>
                        <a:t>3. Ako je Krist naš pastir, onda smo mi njegovo _ _ _ _ _.</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dirty="0" smtClean="0">
                        <a:ln>
                          <a:noFill/>
                        </a:ln>
                        <a:solidFill>
                          <a:srgbClr val="FF3399"/>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FF3399"/>
                          </a:solidFill>
                          <a:effectLst/>
                          <a:latin typeface="Arial" charset="0"/>
                          <a:cs typeface="Arial" charset="0"/>
                        </a:rPr>
                        <a:t>4. Ako smo mi različiti udovi, a Krist glava, onda je Crkva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FF3399"/>
                          </a:solidFill>
                          <a:effectLst/>
                          <a:latin typeface="Arial" charset="0"/>
                          <a:cs typeface="Arial" charset="0"/>
                        </a:rPr>
                        <a:t>Kristovo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FF3399"/>
                          </a:solidFill>
                          <a:effectLst/>
                          <a:latin typeface="Arial" charset="0"/>
                          <a:cs typeface="Arial" charset="0"/>
                        </a:rPr>
                        <a:t>_ _ _ _ _ 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33CC33"/>
                          </a:solidFill>
                          <a:effectLst/>
                          <a:latin typeface="Arial" charset="0"/>
                          <a:cs typeface="Arial" charset="0"/>
                        </a:rPr>
                        <a:t>B – pastiri Kristove Crkve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33CC33"/>
                          </a:solidFill>
                          <a:effectLst/>
                          <a:latin typeface="Arial" charset="0"/>
                          <a:cs typeface="Arial" charset="0"/>
                        </a:rPr>
                        <a:t>1. Tko je Petrov nasljednik i vrhovni poglavar Katoličke crkve?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smtClean="0">
                        <a:ln>
                          <a:noFill/>
                        </a:ln>
                        <a:solidFill>
                          <a:srgbClr val="33CC33"/>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33CC33"/>
                          </a:solidFill>
                          <a:effectLst/>
                          <a:latin typeface="Arial" charset="0"/>
                          <a:cs typeface="Arial" charset="0"/>
                        </a:rPr>
                        <a:t>2. Tko su nasljednici apostola i djelitelji sakramenta svetoga reda?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smtClean="0">
                        <a:ln>
                          <a:noFill/>
                        </a:ln>
                        <a:solidFill>
                          <a:srgbClr val="33CC33"/>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33CC33"/>
                          </a:solidFill>
                          <a:effectLst/>
                          <a:latin typeface="Arial" charset="0"/>
                          <a:cs typeface="Arial" charset="0"/>
                        </a:rPr>
                        <a:t>3. Kako se zovu svećenici koji imaju vlastitu župu?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smtClean="0">
                        <a:ln>
                          <a:noFill/>
                        </a:ln>
                        <a:solidFill>
                          <a:srgbClr val="33CC33"/>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33CC33"/>
                          </a:solidFill>
                          <a:effectLst/>
                          <a:latin typeface="Arial" charset="0"/>
                          <a:cs typeface="Arial" charset="0"/>
                        </a:rPr>
                        <a:t>4. Tko su biskupovi pomoćnici, a bili su posebno potrebni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33CC33"/>
                          </a:solidFill>
                          <a:effectLst/>
                          <a:latin typeface="Arial" charset="0"/>
                          <a:cs typeface="Arial" charset="0"/>
                        </a:rPr>
                        <a:t>u vrijeme prve Crkve?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0066FF"/>
                          </a:solidFill>
                          <a:effectLst/>
                          <a:latin typeface="Arial" charset="0"/>
                          <a:cs typeface="Arial" charset="0"/>
                        </a:rPr>
                        <a:t>C – prva Crkva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dirty="0" smtClean="0">
                        <a:ln>
                          <a:noFill/>
                        </a:ln>
                        <a:solidFill>
                          <a:srgbClr val="0066FF"/>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0066FF"/>
                          </a:solidFill>
                          <a:effectLst/>
                          <a:latin typeface="Arial" charset="0"/>
                          <a:cs typeface="Arial" charset="0"/>
                        </a:rPr>
                        <a:t>1. Kako se zovu ljudi koje je Isus odabrao da prenose drugima Radosnu vijest?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dirty="0" smtClean="0">
                        <a:ln>
                          <a:noFill/>
                        </a:ln>
                        <a:solidFill>
                          <a:srgbClr val="0066FF"/>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0066FF"/>
                          </a:solidFill>
                          <a:effectLst/>
                          <a:latin typeface="Arial" charset="0"/>
                          <a:cs typeface="Arial" charset="0"/>
                        </a:rPr>
                        <a:t>2. Kako se zove apostol kojega je Isus odabrao da čuva i vodi njegovu Crkvu?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dirty="0" smtClean="0">
                        <a:ln>
                          <a:noFill/>
                        </a:ln>
                        <a:solidFill>
                          <a:srgbClr val="0066FF"/>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0066FF"/>
                          </a:solidFill>
                          <a:effectLst/>
                          <a:latin typeface="Arial" charset="0"/>
                          <a:cs typeface="Arial" charset="0"/>
                        </a:rPr>
                        <a:t>3. Koliko je bilo apostola?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dirty="0" smtClean="0">
                        <a:ln>
                          <a:noFill/>
                        </a:ln>
                        <a:solidFill>
                          <a:srgbClr val="0066FF"/>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0066FF"/>
                          </a:solidFill>
                          <a:effectLst/>
                          <a:latin typeface="Arial" charset="0"/>
                          <a:cs typeface="Arial" charset="0"/>
                        </a:rPr>
                        <a:t>4. Kad su apostoli redili svoje nasljednike, onda su na njih polagali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rgbClr val="0066FF"/>
                          </a:solidFill>
                          <a:effectLst/>
                          <a:latin typeface="Arial" charset="0"/>
                          <a:cs typeface="Arial" charset="0"/>
                        </a:rPr>
                        <a:t>_ _ _ _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FF6600"/>
                          </a:solidFill>
                          <a:effectLst/>
                          <a:latin typeface="Arial" charset="0"/>
                          <a:cs typeface="Arial" charset="0"/>
                        </a:rPr>
                        <a:t>D – uređenje Crkve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smtClean="0">
                        <a:ln>
                          <a:noFill/>
                        </a:ln>
                        <a:solidFill>
                          <a:srgbClr val="FF66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FF6600"/>
                          </a:solidFill>
                          <a:effectLst/>
                          <a:latin typeface="Arial" charset="0"/>
                          <a:cs typeface="Arial" charset="0"/>
                        </a:rPr>
                        <a:t>1. Kako se zovu manje zajednice vjernika u kojima oni zajedno slave euharistiju?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smtClean="0">
                        <a:ln>
                          <a:noFill/>
                        </a:ln>
                        <a:solidFill>
                          <a:srgbClr val="FF66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FF6600"/>
                          </a:solidFill>
                          <a:effectLst/>
                          <a:latin typeface="Arial" charset="0"/>
                          <a:cs typeface="Arial" charset="0"/>
                        </a:rPr>
                        <a:t>2. Kako se zove zajednica u Crkvi na čelu koje je biskup, a čini je više župa?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smtClean="0">
                        <a:ln>
                          <a:noFill/>
                        </a:ln>
                        <a:solidFill>
                          <a:srgbClr val="FF66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FF6600"/>
                          </a:solidFill>
                          <a:effectLst/>
                          <a:latin typeface="Arial" charset="0"/>
                          <a:cs typeface="Arial" charset="0"/>
                        </a:rPr>
                        <a:t>3. Kako se zove naša biskupija?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1800" b="0" i="0" u="none" strike="noStrike" cap="none" normalizeH="0" baseline="0" smtClean="0">
                        <a:ln>
                          <a:noFill/>
                        </a:ln>
                        <a:solidFill>
                          <a:srgbClr val="FF66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rgbClr val="FF6600"/>
                          </a:solidFill>
                          <a:effectLst/>
                          <a:latin typeface="Arial" charset="0"/>
                          <a:cs typeface="Arial" charset="0"/>
                        </a:rPr>
                        <a:t>4. Kako se zove naš biskup?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Rectangle 50" descr="1x_purple_text_048"/>
          <p:cNvSpPr>
            <a:spLocks noChangeArrowheads="1"/>
          </p:cNvSpPr>
          <p:nvPr/>
        </p:nvSpPr>
        <p:spPr bwMode="auto">
          <a:xfrm>
            <a:off x="0" y="357166"/>
            <a:ext cx="2428860" cy="2143140"/>
          </a:xfrm>
          <a:prstGeom prst="rect">
            <a:avLst/>
          </a:prstGeom>
          <a:solidFill>
            <a:schemeClr val="accent1">
              <a:lumMod val="75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1</a:t>
            </a:r>
            <a:endParaRPr lang="hr-HR" sz="2800" b="1" dirty="0"/>
          </a:p>
        </p:txBody>
      </p:sp>
      <p:sp>
        <p:nvSpPr>
          <p:cNvPr id="21" name="Rectangle 50" descr="1x_purple_text_048"/>
          <p:cNvSpPr>
            <a:spLocks noChangeArrowheads="1"/>
          </p:cNvSpPr>
          <p:nvPr/>
        </p:nvSpPr>
        <p:spPr bwMode="auto">
          <a:xfrm>
            <a:off x="0" y="2500306"/>
            <a:ext cx="2428860" cy="1255701"/>
          </a:xfrm>
          <a:prstGeom prst="rect">
            <a:avLst/>
          </a:prstGeom>
          <a:solidFill>
            <a:schemeClr val="accent1">
              <a:lumMod val="75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2</a:t>
            </a:r>
            <a:endParaRPr lang="hr-HR" sz="2800" b="1" dirty="0"/>
          </a:p>
        </p:txBody>
      </p:sp>
      <p:sp>
        <p:nvSpPr>
          <p:cNvPr id="22" name="Rectangle 50" descr="1x_purple_text_048"/>
          <p:cNvSpPr>
            <a:spLocks noChangeArrowheads="1"/>
          </p:cNvSpPr>
          <p:nvPr/>
        </p:nvSpPr>
        <p:spPr bwMode="auto">
          <a:xfrm>
            <a:off x="0" y="3786190"/>
            <a:ext cx="2428860" cy="1327139"/>
          </a:xfrm>
          <a:prstGeom prst="rect">
            <a:avLst/>
          </a:prstGeom>
          <a:solidFill>
            <a:schemeClr val="accent1">
              <a:lumMod val="75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3</a:t>
            </a:r>
            <a:endParaRPr lang="hr-HR" sz="2800" b="1" dirty="0"/>
          </a:p>
        </p:txBody>
      </p:sp>
      <p:sp>
        <p:nvSpPr>
          <p:cNvPr id="23" name="Rectangle 50" descr="1x_purple_text_048"/>
          <p:cNvSpPr>
            <a:spLocks noChangeArrowheads="1"/>
          </p:cNvSpPr>
          <p:nvPr/>
        </p:nvSpPr>
        <p:spPr bwMode="auto">
          <a:xfrm>
            <a:off x="0" y="5143513"/>
            <a:ext cx="2428860" cy="1714488"/>
          </a:xfrm>
          <a:prstGeom prst="rect">
            <a:avLst/>
          </a:prstGeom>
          <a:solidFill>
            <a:schemeClr val="accent1">
              <a:lumMod val="75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4</a:t>
            </a:r>
            <a:endParaRPr lang="hr-HR" sz="2800" b="1" dirty="0"/>
          </a:p>
        </p:txBody>
      </p:sp>
      <p:sp>
        <p:nvSpPr>
          <p:cNvPr id="24" name="Rectangle 50" descr="1x_purple_text_048"/>
          <p:cNvSpPr>
            <a:spLocks noChangeArrowheads="1"/>
          </p:cNvSpPr>
          <p:nvPr/>
        </p:nvSpPr>
        <p:spPr bwMode="auto">
          <a:xfrm>
            <a:off x="2428860" y="642919"/>
            <a:ext cx="2143108" cy="1357322"/>
          </a:xfrm>
          <a:prstGeom prst="rect">
            <a:avLst/>
          </a:prstGeom>
          <a:solidFill>
            <a:schemeClr val="accent3">
              <a:lumMod val="75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a:t>1</a:t>
            </a:r>
          </a:p>
        </p:txBody>
      </p:sp>
      <p:sp>
        <p:nvSpPr>
          <p:cNvPr id="25" name="Rectangle 50" descr="1x_purple_text_048"/>
          <p:cNvSpPr>
            <a:spLocks noChangeArrowheads="1"/>
          </p:cNvSpPr>
          <p:nvPr/>
        </p:nvSpPr>
        <p:spPr bwMode="auto">
          <a:xfrm>
            <a:off x="2428860" y="2000240"/>
            <a:ext cx="2143108" cy="1684329"/>
          </a:xfrm>
          <a:prstGeom prst="rect">
            <a:avLst/>
          </a:prstGeom>
          <a:solidFill>
            <a:schemeClr val="accent3">
              <a:lumMod val="75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2</a:t>
            </a:r>
            <a:endParaRPr lang="hr-HR" sz="2800" b="1" dirty="0"/>
          </a:p>
        </p:txBody>
      </p:sp>
      <p:sp>
        <p:nvSpPr>
          <p:cNvPr id="26" name="Rectangle 50" descr="1x_purple_text_048"/>
          <p:cNvSpPr>
            <a:spLocks noChangeArrowheads="1"/>
          </p:cNvSpPr>
          <p:nvPr/>
        </p:nvSpPr>
        <p:spPr bwMode="auto">
          <a:xfrm>
            <a:off x="2428860" y="3714753"/>
            <a:ext cx="2143108" cy="1285883"/>
          </a:xfrm>
          <a:prstGeom prst="rect">
            <a:avLst/>
          </a:prstGeom>
          <a:solidFill>
            <a:schemeClr val="accent3">
              <a:lumMod val="75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3</a:t>
            </a:r>
            <a:endParaRPr lang="hr-HR" sz="2800" b="1" dirty="0"/>
          </a:p>
        </p:txBody>
      </p:sp>
      <p:sp>
        <p:nvSpPr>
          <p:cNvPr id="27" name="Rectangle 50" descr="1x_purple_text_048"/>
          <p:cNvSpPr>
            <a:spLocks noChangeArrowheads="1"/>
          </p:cNvSpPr>
          <p:nvPr/>
        </p:nvSpPr>
        <p:spPr bwMode="auto">
          <a:xfrm>
            <a:off x="2428860" y="5000636"/>
            <a:ext cx="2143108" cy="1857364"/>
          </a:xfrm>
          <a:prstGeom prst="rect">
            <a:avLst/>
          </a:prstGeom>
          <a:solidFill>
            <a:schemeClr val="accent3">
              <a:lumMod val="75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4</a:t>
            </a:r>
            <a:endParaRPr lang="hr-HR" sz="2800" b="1" dirty="0"/>
          </a:p>
        </p:txBody>
      </p:sp>
      <p:sp>
        <p:nvSpPr>
          <p:cNvPr id="28" name="Rectangle 50" descr="1x_purple_text_048"/>
          <p:cNvSpPr>
            <a:spLocks noChangeArrowheads="1"/>
          </p:cNvSpPr>
          <p:nvPr/>
        </p:nvSpPr>
        <p:spPr bwMode="auto">
          <a:xfrm>
            <a:off x="4572000" y="500042"/>
            <a:ext cx="2214578" cy="1714512"/>
          </a:xfrm>
          <a:prstGeom prst="rect">
            <a:avLst/>
          </a:prstGeom>
          <a:solidFill>
            <a:schemeClr val="bg2">
              <a:lumMod val="50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a:t>1</a:t>
            </a:r>
          </a:p>
        </p:txBody>
      </p:sp>
      <p:sp>
        <p:nvSpPr>
          <p:cNvPr id="29" name="Rectangle 50" descr="1x_purple_text_048"/>
          <p:cNvSpPr>
            <a:spLocks noChangeArrowheads="1"/>
          </p:cNvSpPr>
          <p:nvPr/>
        </p:nvSpPr>
        <p:spPr bwMode="auto">
          <a:xfrm>
            <a:off x="4572000" y="2214554"/>
            <a:ext cx="2214578" cy="1714512"/>
          </a:xfrm>
          <a:prstGeom prst="rect">
            <a:avLst/>
          </a:prstGeom>
          <a:solidFill>
            <a:schemeClr val="bg2">
              <a:lumMod val="50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2</a:t>
            </a:r>
            <a:endParaRPr lang="hr-HR" sz="2800" b="1" dirty="0"/>
          </a:p>
        </p:txBody>
      </p:sp>
      <p:sp>
        <p:nvSpPr>
          <p:cNvPr id="30" name="Rectangle 50" descr="1x_purple_text_048"/>
          <p:cNvSpPr>
            <a:spLocks noChangeArrowheads="1"/>
          </p:cNvSpPr>
          <p:nvPr/>
        </p:nvSpPr>
        <p:spPr bwMode="auto">
          <a:xfrm>
            <a:off x="4572000" y="3929066"/>
            <a:ext cx="2214578" cy="1143008"/>
          </a:xfrm>
          <a:prstGeom prst="rect">
            <a:avLst/>
          </a:prstGeom>
          <a:solidFill>
            <a:schemeClr val="bg2">
              <a:lumMod val="50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3</a:t>
            </a:r>
            <a:endParaRPr lang="hr-HR" sz="2800" b="1" dirty="0"/>
          </a:p>
        </p:txBody>
      </p:sp>
      <p:sp>
        <p:nvSpPr>
          <p:cNvPr id="31" name="Rectangle 50" descr="1x_purple_text_048"/>
          <p:cNvSpPr>
            <a:spLocks noChangeArrowheads="1"/>
          </p:cNvSpPr>
          <p:nvPr/>
        </p:nvSpPr>
        <p:spPr bwMode="auto">
          <a:xfrm>
            <a:off x="4572000" y="5072074"/>
            <a:ext cx="2214578" cy="1785926"/>
          </a:xfrm>
          <a:prstGeom prst="rect">
            <a:avLst/>
          </a:prstGeom>
          <a:solidFill>
            <a:schemeClr val="bg2">
              <a:lumMod val="50000"/>
            </a:schemeClr>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4</a:t>
            </a:r>
            <a:endParaRPr lang="hr-HR" sz="2800" b="1" dirty="0"/>
          </a:p>
        </p:txBody>
      </p:sp>
      <p:sp>
        <p:nvSpPr>
          <p:cNvPr id="32" name="Rectangle 50" descr="1x_purple_text_048"/>
          <p:cNvSpPr>
            <a:spLocks noChangeArrowheads="1"/>
          </p:cNvSpPr>
          <p:nvPr/>
        </p:nvSpPr>
        <p:spPr bwMode="auto">
          <a:xfrm>
            <a:off x="6786578" y="500042"/>
            <a:ext cx="2357422" cy="1714512"/>
          </a:xfrm>
          <a:prstGeom prst="rect">
            <a:avLst/>
          </a:prstGeom>
          <a:solidFill>
            <a:srgbClr val="FF6600"/>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1</a:t>
            </a:r>
            <a:endParaRPr lang="hr-HR" sz="2800" b="1" dirty="0"/>
          </a:p>
        </p:txBody>
      </p:sp>
      <p:sp>
        <p:nvSpPr>
          <p:cNvPr id="34" name="Rectangle 50" descr="1x_purple_text_048"/>
          <p:cNvSpPr>
            <a:spLocks noChangeArrowheads="1"/>
          </p:cNvSpPr>
          <p:nvPr/>
        </p:nvSpPr>
        <p:spPr bwMode="auto">
          <a:xfrm>
            <a:off x="6786578" y="2214554"/>
            <a:ext cx="2357422" cy="1571636"/>
          </a:xfrm>
          <a:prstGeom prst="rect">
            <a:avLst/>
          </a:prstGeom>
          <a:solidFill>
            <a:srgbClr val="FF6600"/>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2</a:t>
            </a:r>
            <a:endParaRPr lang="hr-HR" sz="2800" b="1" dirty="0"/>
          </a:p>
        </p:txBody>
      </p:sp>
      <p:sp>
        <p:nvSpPr>
          <p:cNvPr id="35" name="Rectangle 50" descr="1x_purple_text_048"/>
          <p:cNvSpPr>
            <a:spLocks noChangeArrowheads="1"/>
          </p:cNvSpPr>
          <p:nvPr/>
        </p:nvSpPr>
        <p:spPr bwMode="auto">
          <a:xfrm>
            <a:off x="6786578" y="3786190"/>
            <a:ext cx="2357422" cy="928694"/>
          </a:xfrm>
          <a:prstGeom prst="rect">
            <a:avLst/>
          </a:prstGeom>
          <a:solidFill>
            <a:srgbClr val="FF6600"/>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3</a:t>
            </a:r>
            <a:endParaRPr lang="hr-HR" sz="2800" b="1" dirty="0"/>
          </a:p>
        </p:txBody>
      </p:sp>
      <p:sp>
        <p:nvSpPr>
          <p:cNvPr id="36" name="Rectangle 50" descr="1x_purple_text_048"/>
          <p:cNvSpPr>
            <a:spLocks noChangeArrowheads="1"/>
          </p:cNvSpPr>
          <p:nvPr/>
        </p:nvSpPr>
        <p:spPr bwMode="auto">
          <a:xfrm>
            <a:off x="6786578" y="4714884"/>
            <a:ext cx="2357422" cy="2143116"/>
          </a:xfrm>
          <a:prstGeom prst="rect">
            <a:avLst/>
          </a:prstGeom>
          <a:solidFill>
            <a:srgbClr val="FF6600"/>
          </a:solidFill>
          <a:ln>
            <a:headEnd/>
            <a:tailEnd/>
          </a:ln>
        </p:spPr>
        <p:style>
          <a:lnRef idx="2">
            <a:schemeClr val="accent5"/>
          </a:lnRef>
          <a:fillRef idx="1">
            <a:schemeClr val="lt1"/>
          </a:fillRef>
          <a:effectRef idx="0">
            <a:schemeClr val="accent5"/>
          </a:effectRef>
          <a:fontRef idx="minor">
            <a:schemeClr val="dk1"/>
          </a:fontRef>
        </p:style>
        <p:txBody>
          <a:bodyPr lIns="90000" tIns="46800" rIns="90000" bIns="46800" anchor="ctr" anchorCtr="1"/>
          <a:lstStyle/>
          <a:p>
            <a:pPr>
              <a:spcBef>
                <a:spcPct val="20000"/>
              </a:spcBef>
            </a:pPr>
            <a:r>
              <a:rPr lang="hr-HR" sz="2800" b="1" dirty="0" smtClean="0"/>
              <a:t>4</a:t>
            </a:r>
            <a:endParaRPr lang="hr-HR" sz="28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
                                        </p:tgtEl>
                                      </p:cBhvr>
                                    </p:animEffect>
                                    <p:set>
                                      <p:cBhvr>
                                        <p:cTn id="7"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21"/>
                                        </p:tgtEl>
                                      </p:cBhvr>
                                    </p:animEffect>
                                    <p:set>
                                      <p:cBhvr>
                                        <p:cTn id="13"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22"/>
                                        </p:tgtEl>
                                      </p:cBhvr>
                                    </p:animEffect>
                                    <p:set>
                                      <p:cBhvr>
                                        <p:cTn id="19"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23"/>
                                        </p:tgtEl>
                                      </p:cBhvr>
                                    </p:animEffect>
                                    <p:set>
                                      <p:cBhvr>
                                        <p:cTn id="25"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24"/>
                                        </p:tgtEl>
                                      </p:cBhvr>
                                    </p:animEffect>
                                    <p:set>
                                      <p:cBhvr>
                                        <p:cTn id="31"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25"/>
                                        </p:tgtEl>
                                      </p:cBhvr>
                                    </p:animEffect>
                                    <p:set>
                                      <p:cBhvr>
                                        <p:cTn id="37" dur="1" fill="hold">
                                          <p:stCondLst>
                                            <p:cond delay="1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27"/>
                                        </p:tgtEl>
                                      </p:cBhvr>
                                    </p:animEffect>
                                    <p:set>
                                      <p:cBhvr>
                                        <p:cTn id="4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0" restart="whenNotActive" fill="hold" evtFilter="cancelBubble" nodeType="interactiveSeq">
                <p:stCondLst>
                  <p:cond evt="onClick" delay="0">
                    <p:tgtEl>
                      <p:spTgt spid="2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2000"/>
                                        <p:tgtEl>
                                          <p:spTgt spid="29"/>
                                        </p:tgtEl>
                                      </p:cBhvr>
                                    </p:animEffect>
                                    <p:set>
                                      <p:cBhvr>
                                        <p:cTn id="61"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2" restart="whenNotActive" fill="hold" evtFilter="cancelBubble" nodeType="interactiveSeq">
                <p:stCondLst>
                  <p:cond evt="onClick" delay="0">
                    <p:tgtEl>
                      <p:spTgt spid="3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2000"/>
                                        <p:tgtEl>
                                          <p:spTgt spid="30"/>
                                        </p:tgtEl>
                                      </p:cBhvr>
                                    </p:animEffect>
                                    <p:set>
                                      <p:cBhvr>
                                        <p:cTn id="67"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2000"/>
                                        <p:tgtEl>
                                          <p:spTgt spid="31"/>
                                        </p:tgtEl>
                                      </p:cBhvr>
                                    </p:animEffect>
                                    <p:set>
                                      <p:cBhvr>
                                        <p:cTn id="7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2000"/>
                                        <p:tgtEl>
                                          <p:spTgt spid="32"/>
                                        </p:tgtEl>
                                      </p:cBhvr>
                                    </p:animEffect>
                                    <p:set>
                                      <p:cBhvr>
                                        <p:cTn id="79" dur="1" fill="hold">
                                          <p:stCondLst>
                                            <p:cond delay="1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2000"/>
                                        <p:tgtEl>
                                          <p:spTgt spid="34"/>
                                        </p:tgtEl>
                                      </p:cBhvr>
                                    </p:animEffect>
                                    <p:set>
                                      <p:cBhvr>
                                        <p:cTn id="85" dur="1" fill="hold">
                                          <p:stCondLst>
                                            <p:cond delay="1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000"/>
                                        <p:tgtEl>
                                          <p:spTgt spid="35"/>
                                        </p:tgtEl>
                                      </p:cBhvr>
                                    </p:animEffect>
                                    <p:set>
                                      <p:cBhvr>
                                        <p:cTn id="91" dur="1" fill="hold">
                                          <p:stCondLst>
                                            <p:cond delay="1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92" restart="whenNotActive" fill="hold" evtFilter="cancelBubble" nodeType="interactiveSeq">
                <p:stCondLst>
                  <p:cond evt="onClick" delay="0">
                    <p:tgtEl>
                      <p:spTgt spid="3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2000"/>
                                        <p:tgtEl>
                                          <p:spTgt spid="36"/>
                                        </p:tgtEl>
                                      </p:cBhvr>
                                    </p:animEffect>
                                    <p:set>
                                      <p:cBhvr>
                                        <p:cTn id="97" dur="1" fill="hold">
                                          <p:stCondLst>
                                            <p:cond delay="1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zervirano mjesto sadržaja 2"/>
          <p:cNvSpPr>
            <a:spLocks noGrp="1"/>
          </p:cNvSpPr>
          <p:nvPr>
            <p:ph idx="1"/>
          </p:nvPr>
        </p:nvSpPr>
        <p:spPr>
          <a:xfrm>
            <a:off x="395288" y="642918"/>
            <a:ext cx="8229600" cy="5357849"/>
          </a:xfrm>
        </p:spPr>
        <p:txBody>
          <a:bodyPr>
            <a:normAutofit/>
          </a:bodyPr>
          <a:lstStyle/>
          <a:p>
            <a:r>
              <a:rPr lang="hr-HR" sz="3200" dirty="0" smtClean="0"/>
              <a:t>Prva grupa - tekst o Samuelu (1 Sam 3, 1-10.19-20); </a:t>
            </a:r>
          </a:p>
          <a:p>
            <a:r>
              <a:rPr lang="hr-HR" sz="3200" dirty="0" smtClean="0"/>
              <a:t>Druga grupa o </a:t>
            </a:r>
            <a:r>
              <a:rPr lang="hr-HR" sz="3200" dirty="0" err="1" smtClean="0"/>
              <a:t>izabranju</a:t>
            </a:r>
            <a:r>
              <a:rPr lang="hr-HR" sz="3200" dirty="0" smtClean="0"/>
              <a:t> ribara (Mt 4, 18-22); </a:t>
            </a:r>
          </a:p>
          <a:p>
            <a:r>
              <a:rPr lang="hr-HR" sz="3200" dirty="0" smtClean="0"/>
              <a:t>Treća grupa o mladiću koji je otišao žalostan jer je imao veliki imetak (Mk 10, 17-27.29-30); </a:t>
            </a:r>
          </a:p>
          <a:p>
            <a:r>
              <a:rPr lang="hr-HR" sz="3200" dirty="0" smtClean="0"/>
              <a:t>Četvrta grupa Zakeju cariniku (Lk 19, 1-10).</a:t>
            </a:r>
          </a:p>
          <a:p>
            <a:endParaRPr lang="hr-H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stretch>
            <a:fillRect/>
          </a:stretch>
        </p:blipFill>
        <p:spPr>
          <a:xfrm>
            <a:off x="3286116" y="142852"/>
            <a:ext cx="4714908" cy="6430824"/>
          </a:xfrm>
        </p:spPr>
      </p:pic>
      <p:sp>
        <p:nvSpPr>
          <p:cNvPr id="5122" name="Rectangle 2"/>
          <p:cNvSpPr>
            <a:spLocks noGrp="1" noChangeArrowheads="1"/>
          </p:cNvSpPr>
          <p:nvPr>
            <p:ph type="title"/>
          </p:nvPr>
        </p:nvSpPr>
        <p:spPr/>
        <p:txBody>
          <a:bodyPr/>
          <a:lstStyle/>
          <a:p>
            <a:pPr eaLnBrk="1" hangingPunct="1"/>
            <a:endParaRPr lang="sr-Latn-CS" smtClean="0"/>
          </a:p>
        </p:txBody>
      </p:sp>
      <p:sp>
        <p:nvSpPr>
          <p:cNvPr id="5124" name="Text Box 4"/>
          <p:cNvSpPr txBox="1">
            <a:spLocks noChangeArrowheads="1"/>
          </p:cNvSpPr>
          <p:nvPr/>
        </p:nvSpPr>
        <p:spPr bwMode="auto">
          <a:xfrm>
            <a:off x="142844" y="1428736"/>
            <a:ext cx="3007555" cy="95410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spAutoFit/>
          </a:bodyPr>
          <a:lstStyle/>
          <a:p>
            <a:r>
              <a:rPr lang="hr-HR" sz="2800" dirty="0">
                <a:solidFill>
                  <a:schemeClr val="bg1"/>
                </a:solidFill>
              </a:rPr>
              <a:t>Sv. Benedikt </a:t>
            </a:r>
            <a:r>
              <a:rPr lang="hr-HR" sz="2800" dirty="0" smtClean="0">
                <a:solidFill>
                  <a:schemeClr val="bg1"/>
                </a:solidFill>
              </a:rPr>
              <a:t>–</a:t>
            </a:r>
          </a:p>
          <a:p>
            <a:r>
              <a:rPr lang="hr-HR" sz="2800" dirty="0" smtClean="0">
                <a:solidFill>
                  <a:schemeClr val="bg1"/>
                </a:solidFill>
              </a:rPr>
              <a:t>zaštitnik </a:t>
            </a:r>
            <a:r>
              <a:rPr lang="hr-HR" sz="2800" dirty="0">
                <a:solidFill>
                  <a:schemeClr val="bg1"/>
                </a:solidFill>
              </a:rPr>
              <a:t>Europe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srcRect/>
          <a:stretch>
            <a:fillRect/>
          </a:stretch>
        </p:blipFill>
        <p:spPr>
          <a:xfrm>
            <a:off x="0" y="620713"/>
            <a:ext cx="9144000" cy="5229225"/>
          </a:xfrm>
        </p:spPr>
      </p:pic>
      <p:sp>
        <p:nvSpPr>
          <p:cNvPr id="6146" name="Rectangle 2"/>
          <p:cNvSpPr>
            <a:spLocks noGrp="1" noChangeArrowheads="1"/>
          </p:cNvSpPr>
          <p:nvPr>
            <p:ph type="title"/>
          </p:nvPr>
        </p:nvSpPr>
        <p:spPr/>
        <p:txBody>
          <a:bodyPr/>
          <a:lstStyle/>
          <a:p>
            <a:pPr eaLnBrk="1" hangingPunct="1"/>
            <a:endParaRPr lang="sr-Latn-C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6"/>
          <p:cNvPicPr>
            <a:picLocks noGrp="1" noChangeAspect="1" noChangeArrowheads="1"/>
          </p:cNvPicPr>
          <p:nvPr>
            <p:ph idx="1"/>
          </p:nvPr>
        </p:nvPicPr>
        <p:blipFill>
          <a:blip r:embed="rId2"/>
          <a:srcRect/>
          <a:stretch>
            <a:fillRect/>
          </a:stretch>
        </p:blipFill>
        <p:spPr>
          <a:xfrm>
            <a:off x="0" y="333375"/>
            <a:ext cx="9144000" cy="5903913"/>
          </a:xfrm>
        </p:spPr>
      </p:pic>
      <p:sp>
        <p:nvSpPr>
          <p:cNvPr id="7170" name="Rectangle 2"/>
          <p:cNvSpPr>
            <a:spLocks noGrp="1" noChangeArrowheads="1"/>
          </p:cNvSpPr>
          <p:nvPr>
            <p:ph type="title"/>
          </p:nvPr>
        </p:nvSpPr>
        <p:spPr/>
        <p:txBody>
          <a:bodyPr/>
          <a:lstStyle/>
          <a:p>
            <a:pPr eaLnBrk="1" hangingPunct="1"/>
            <a:endParaRPr lang="sr-Latn-C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42844" y="1928802"/>
            <a:ext cx="8229600" cy="4525962"/>
          </a:xfrm>
        </p:spPr>
        <p:txBody>
          <a:bodyPr>
            <a:normAutofit/>
          </a:bodyPr>
          <a:lstStyle/>
          <a:p>
            <a:pPr eaLnBrk="1" hangingPunct="1">
              <a:lnSpc>
                <a:spcPct val="80000"/>
              </a:lnSpc>
            </a:pPr>
            <a:r>
              <a:rPr lang="hr-HR" sz="4000" dirty="0" smtClean="0"/>
              <a:t>Bog određene ljude poziva na poseban način te oni odabiru drugačiji način života.</a:t>
            </a:r>
          </a:p>
          <a:p>
            <a:pPr eaLnBrk="1" hangingPunct="1">
              <a:lnSpc>
                <a:spcPct val="80000"/>
              </a:lnSpc>
              <a:buNone/>
            </a:pPr>
            <a:r>
              <a:rPr lang="hr-HR" sz="4000" dirty="0" smtClean="0"/>
              <a:t> </a:t>
            </a:r>
          </a:p>
          <a:p>
            <a:pPr eaLnBrk="1" hangingPunct="1">
              <a:lnSpc>
                <a:spcPct val="80000"/>
              </a:lnSpc>
            </a:pPr>
            <a:r>
              <a:rPr lang="hr-HR" sz="4000" dirty="0" smtClean="0"/>
              <a:t>Redovnici i redovnice su ljudi koji žive sami ili u zajednicama i tako služe Bogu i braći ljudima. </a:t>
            </a:r>
          </a:p>
        </p:txBody>
      </p:sp>
      <p:sp>
        <p:nvSpPr>
          <p:cNvPr id="8194" name="Rectangle 2"/>
          <p:cNvSpPr>
            <a:spLocks noGrp="1" noChangeArrowheads="1"/>
          </p:cNvSpPr>
          <p:nvPr>
            <p:ph type="title"/>
          </p:nvPr>
        </p:nvSpPr>
        <p:spPr/>
        <p:txBody>
          <a:bodyPr/>
          <a:lstStyle/>
          <a:p>
            <a:pPr eaLnBrk="1" hangingPunct="1"/>
            <a:r>
              <a:rPr lang="sr-Latn-CS" dirty="0" smtClean="0"/>
              <a:t>Redovnici i </a:t>
            </a:r>
            <a:r>
              <a:rPr lang="sr-Latn-CS" dirty="0" err="1" smtClean="0"/>
              <a:t>redovnice</a:t>
            </a:r>
            <a:endParaRPr lang="sr-Latn-C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42844" y="1214422"/>
            <a:ext cx="8229600" cy="5240342"/>
          </a:xfrm>
        </p:spPr>
        <p:txBody>
          <a:bodyPr>
            <a:normAutofit/>
          </a:bodyPr>
          <a:lstStyle/>
          <a:p>
            <a:pPr>
              <a:lnSpc>
                <a:spcPct val="80000"/>
              </a:lnSpc>
            </a:pPr>
            <a:r>
              <a:rPr lang="hr-HR" sz="3600" dirty="0" smtClean="0"/>
              <a:t>Prvi redovnici javljaju se otkad postoji kršćanstvo. </a:t>
            </a:r>
          </a:p>
          <a:p>
            <a:pPr>
              <a:lnSpc>
                <a:spcPct val="80000"/>
              </a:lnSpc>
              <a:buNone/>
            </a:pPr>
            <a:endParaRPr lang="hr-HR" sz="3600" dirty="0" smtClean="0"/>
          </a:p>
          <a:p>
            <a:pPr>
              <a:lnSpc>
                <a:spcPct val="80000"/>
              </a:lnSpc>
            </a:pPr>
            <a:r>
              <a:rPr lang="hr-HR" sz="3600" dirty="0" smtClean="0"/>
              <a:t>Oni žive u siromaštvu, postu i molitvama. </a:t>
            </a:r>
          </a:p>
          <a:p>
            <a:pPr>
              <a:lnSpc>
                <a:spcPct val="80000"/>
              </a:lnSpc>
            </a:pPr>
            <a:endParaRPr lang="hr-HR" sz="3600" dirty="0" smtClean="0"/>
          </a:p>
          <a:p>
            <a:pPr>
              <a:lnSpc>
                <a:spcPct val="80000"/>
              </a:lnSpc>
            </a:pPr>
            <a:r>
              <a:rPr lang="hr-HR" sz="3600" dirty="0" smtClean="0"/>
              <a:t>Sv. Benedikt je u 6. st. napisao Pravilo (Regulu) za svoju zajednicu u Italiji i otada se članovi takvih zajednica nazivaju redovnicima i redovnicama. </a:t>
            </a:r>
          </a:p>
        </p:txBody>
      </p:sp>
      <p:sp>
        <p:nvSpPr>
          <p:cNvPr id="8194" name="Rectangle 2"/>
          <p:cNvSpPr>
            <a:spLocks noGrp="1" noChangeArrowheads="1"/>
          </p:cNvSpPr>
          <p:nvPr>
            <p:ph type="title"/>
          </p:nvPr>
        </p:nvSpPr>
        <p:spPr/>
        <p:txBody>
          <a:bodyPr/>
          <a:lstStyle/>
          <a:p>
            <a:pPr eaLnBrk="1" hangingPunct="1"/>
            <a:r>
              <a:rPr lang="sr-Latn-CS" dirty="0" smtClean="0"/>
              <a:t>Redovnici i </a:t>
            </a:r>
            <a:r>
              <a:rPr lang="sr-Latn-CS" dirty="0" err="1" smtClean="0"/>
              <a:t>redovnice</a:t>
            </a:r>
            <a:endParaRPr lang="sr-Latn-C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190</TotalTime>
  <Words>956</Words>
  <Application>Microsoft Office PowerPoint</Application>
  <PresentationFormat>Prikaz na zaslonu (4:3)</PresentationFormat>
  <Paragraphs>141</Paragraphs>
  <Slides>26</Slides>
  <Notes>1</Notes>
  <HiddenSlides>0</HiddenSlides>
  <MMClips>0</MMClips>
  <ScaleCrop>false</ScaleCrop>
  <HeadingPairs>
    <vt:vector size="4" baseType="variant">
      <vt:variant>
        <vt:lpstr>Tema</vt:lpstr>
      </vt:variant>
      <vt:variant>
        <vt:i4>1</vt:i4>
      </vt:variant>
      <vt:variant>
        <vt:lpstr>Naslovi slajdova</vt:lpstr>
      </vt:variant>
      <vt:variant>
        <vt:i4>26</vt:i4>
      </vt:variant>
    </vt:vector>
  </HeadingPairs>
  <TitlesOfParts>
    <vt:vector size="27" baseType="lpstr">
      <vt:lpstr>Concourse</vt:lpstr>
      <vt:lpstr>Redovnici i redovnice u Crkvi</vt:lpstr>
      <vt:lpstr>Slajd 2</vt:lpstr>
      <vt:lpstr>Slajd 3</vt:lpstr>
      <vt:lpstr>Slajd 4</vt:lpstr>
      <vt:lpstr>Slajd 5</vt:lpstr>
      <vt:lpstr>Slajd 6</vt:lpstr>
      <vt:lpstr>Slajd 7</vt:lpstr>
      <vt:lpstr>Redovnici i redovnice</vt:lpstr>
      <vt:lpstr>Redovnici i redovnice</vt:lpstr>
      <vt:lpstr>Slajd 10</vt:lpstr>
      <vt:lpstr>Redovnici i redovnice u Crkvi</vt:lpstr>
      <vt:lpstr>      Sveti Benedikt</vt:lpstr>
      <vt:lpstr>Oni koji se odazivaju Isusovu pozivu različiti  su:</vt:lpstr>
      <vt:lpstr>   </vt:lpstr>
      <vt:lpstr>Franjevci</vt:lpstr>
      <vt:lpstr>Dominikanci</vt:lpstr>
      <vt:lpstr>  Isusovci</vt:lpstr>
      <vt:lpstr> Salezijanci</vt:lpstr>
      <vt:lpstr>Karmelićani i karmelićanke</vt:lpstr>
      <vt:lpstr>Benediktinci</vt:lpstr>
      <vt:lpstr> Benediktinke</vt:lpstr>
      <vt:lpstr>Klarise</vt:lpstr>
      <vt:lpstr>Redovnici i redovnice svoju vjeru i ljubav prema Bogu žele svjedočiti živeći redovničke zavjete.</vt:lpstr>
      <vt:lpstr>Misionarke ljubavi</vt:lpstr>
      <vt:lpstr>Redovnici i redovnice u Crkvi</vt:lpstr>
      <vt:lpstr> Gospode, učini me oruđem svoga mira!     Gdje je mržnja, da donosim ljubav.     Gdje je sumnja, da donosim vjeru.     Gdje je očaj, da donosim nadu.     Gdje je tama, da donosim svijetlost.     Gdje je žalost, da donosim radost.     I da ne tražim toliko da budem utješen,     nego da tješim;     niti da budem shvaćen,     nego da umijem shvatiti drugoga;     niti toliko da budem ljubljen,     nego da ljubim.       sveti Franjo Asiški</vt:lpstr>
    </vt:vector>
  </TitlesOfParts>
  <Company>Student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Katarina</dc:creator>
  <cp:lastModifiedBy>Korisnik</cp:lastModifiedBy>
  <cp:revision>31</cp:revision>
  <dcterms:created xsi:type="dcterms:W3CDTF">2012-01-17T20:12:43Z</dcterms:created>
  <dcterms:modified xsi:type="dcterms:W3CDTF">2013-01-29T13:14:26Z</dcterms:modified>
</cp:coreProperties>
</file>