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25"/>
  </p:notesMasterIdLst>
  <p:sldIdLst>
    <p:sldId id="284" r:id="rId2"/>
    <p:sldId id="285" r:id="rId3"/>
    <p:sldId id="263" r:id="rId4"/>
    <p:sldId id="258" r:id="rId5"/>
    <p:sldId id="259" r:id="rId6"/>
    <p:sldId id="257" r:id="rId7"/>
    <p:sldId id="260" r:id="rId8"/>
    <p:sldId id="265"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Lst>
  <p:sldSz cx="9144000" cy="6858000" type="screen4x3"/>
  <p:notesSz cx="6858000" cy="9144000"/>
  <p:defaultTextStyle>
    <a:defPPr>
      <a:defRPr lang="hr-H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CC3300"/>
    <a:srgbClr val="0066FF"/>
    <a:srgbClr val="33CC33"/>
    <a:srgbClr val="66FF33"/>
    <a:srgbClr val="FF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05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3D7AA2-8CBE-4409-A291-CC0DDDB3D3C0}" type="datetimeFigureOut">
              <a:rPr lang="sr-Latn-CS" smtClean="0"/>
              <a:pPr/>
              <a:t>3.2.2013</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6D5029-95B3-4885-964E-5F60A3BB54E6}" type="slidenum">
              <a:rPr lang="hr-HR" smtClean="0"/>
              <a:pPr/>
              <a:t>‹#›</a:t>
            </a:fld>
            <a:endParaRPr lang="hr-H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endParaRPr lang="hr-H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hr-H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063FB3AB-5AA1-45CB-BDF7-31A4F98794E0}" type="slidenum">
              <a:rPr lang="hr-HR" smtClean="0"/>
              <a:pPr>
                <a:defRPr/>
              </a:pPr>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hr-HR"/>
          </a:p>
        </p:txBody>
      </p:sp>
      <p:sp>
        <p:nvSpPr>
          <p:cNvPr id="5" name="Footer Placeholder 4"/>
          <p:cNvSpPr>
            <a:spLocks noGrp="1"/>
          </p:cNvSpPr>
          <p:nvPr>
            <p:ph type="ftr" sz="quarter" idx="11"/>
          </p:nvPr>
        </p:nvSpPr>
        <p:spPr/>
        <p:txBody>
          <a:bodyPr/>
          <a:lstStyle>
            <a:extLst/>
          </a:lstStyle>
          <a:p>
            <a:pPr>
              <a:defRPr/>
            </a:pPr>
            <a:endParaRPr lang="hr-HR"/>
          </a:p>
        </p:txBody>
      </p:sp>
      <p:sp>
        <p:nvSpPr>
          <p:cNvPr id="6" name="Slide Number Placeholder 5"/>
          <p:cNvSpPr>
            <a:spLocks noGrp="1"/>
          </p:cNvSpPr>
          <p:nvPr>
            <p:ph type="sldNum" sz="quarter" idx="12"/>
          </p:nvPr>
        </p:nvSpPr>
        <p:spPr/>
        <p:txBody>
          <a:bodyPr/>
          <a:lstStyle>
            <a:extLst/>
          </a:lstStyle>
          <a:p>
            <a:pPr>
              <a:defRPr/>
            </a:pPr>
            <a:fld id="{063FB3AB-5AA1-45CB-BDF7-31A4F98794E0}" type="slidenum">
              <a:rPr lang="hr-HR" smtClean="0"/>
              <a:pPr>
                <a:defRPr/>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hr-HR"/>
          </a:p>
        </p:txBody>
      </p:sp>
      <p:sp>
        <p:nvSpPr>
          <p:cNvPr id="5" name="Footer Placeholder 4"/>
          <p:cNvSpPr>
            <a:spLocks noGrp="1"/>
          </p:cNvSpPr>
          <p:nvPr>
            <p:ph type="ftr" sz="quarter" idx="11"/>
          </p:nvPr>
        </p:nvSpPr>
        <p:spPr/>
        <p:txBody>
          <a:bodyPr/>
          <a:lstStyle>
            <a:extLst/>
          </a:lstStyle>
          <a:p>
            <a:pPr>
              <a:defRPr/>
            </a:pPr>
            <a:endParaRPr lang="hr-HR"/>
          </a:p>
        </p:txBody>
      </p:sp>
      <p:sp>
        <p:nvSpPr>
          <p:cNvPr id="6" name="Slide Number Placeholder 5"/>
          <p:cNvSpPr>
            <a:spLocks noGrp="1"/>
          </p:cNvSpPr>
          <p:nvPr>
            <p:ph type="sldNum" sz="quarter" idx="12"/>
          </p:nvPr>
        </p:nvSpPr>
        <p:spPr/>
        <p:txBody>
          <a:bodyPr/>
          <a:lstStyle>
            <a:extLst/>
          </a:lstStyle>
          <a:p>
            <a:pPr>
              <a:defRPr/>
            </a:pPr>
            <a:fld id="{063FB3AB-5AA1-45CB-BDF7-31A4F98794E0}" type="slidenum">
              <a:rPr lang="hr-HR" smtClean="0"/>
              <a:pPr>
                <a:defRPr/>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hr-HR"/>
          </a:p>
        </p:txBody>
      </p:sp>
      <p:sp>
        <p:nvSpPr>
          <p:cNvPr id="5" name="Footer Placeholder 4"/>
          <p:cNvSpPr>
            <a:spLocks noGrp="1"/>
          </p:cNvSpPr>
          <p:nvPr>
            <p:ph type="ftr" sz="quarter" idx="11"/>
          </p:nvPr>
        </p:nvSpPr>
        <p:spPr/>
        <p:txBody>
          <a:bodyPr/>
          <a:lstStyle>
            <a:extLst/>
          </a:lstStyle>
          <a:p>
            <a:pPr>
              <a:defRPr/>
            </a:pPr>
            <a:endParaRPr lang="hr-HR"/>
          </a:p>
        </p:txBody>
      </p:sp>
      <p:sp>
        <p:nvSpPr>
          <p:cNvPr id="6" name="Slide Number Placeholder 5"/>
          <p:cNvSpPr>
            <a:spLocks noGrp="1"/>
          </p:cNvSpPr>
          <p:nvPr>
            <p:ph type="sldNum" sz="quarter" idx="12"/>
          </p:nvPr>
        </p:nvSpPr>
        <p:spPr/>
        <p:txBody>
          <a:bodyPr/>
          <a:lstStyle>
            <a:extLst/>
          </a:lstStyle>
          <a:p>
            <a:pPr>
              <a:defRPr/>
            </a:pPr>
            <a:fld id="{063FB3AB-5AA1-45CB-BDF7-31A4F98794E0}" type="slidenum">
              <a:rPr lang="hr-HR" smtClean="0"/>
              <a:pPr>
                <a:defRPr/>
              </a:pPr>
              <a:t>‹#›</a:t>
            </a:fld>
            <a:endParaRPr lang="hr-H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hr-HR"/>
          </a:p>
        </p:txBody>
      </p:sp>
      <p:sp>
        <p:nvSpPr>
          <p:cNvPr id="5" name="Footer Placeholder 4"/>
          <p:cNvSpPr>
            <a:spLocks noGrp="1"/>
          </p:cNvSpPr>
          <p:nvPr>
            <p:ph type="ftr" sz="quarter" idx="11"/>
          </p:nvPr>
        </p:nvSpPr>
        <p:spPr/>
        <p:txBody>
          <a:bodyPr/>
          <a:lstStyle>
            <a:extLst/>
          </a:lstStyle>
          <a:p>
            <a:pPr>
              <a:defRPr/>
            </a:pPr>
            <a:endParaRPr lang="hr-HR"/>
          </a:p>
        </p:txBody>
      </p:sp>
      <p:sp>
        <p:nvSpPr>
          <p:cNvPr id="6" name="Slide Number Placeholder 5"/>
          <p:cNvSpPr>
            <a:spLocks noGrp="1"/>
          </p:cNvSpPr>
          <p:nvPr>
            <p:ph type="sldNum" sz="quarter" idx="12"/>
          </p:nvPr>
        </p:nvSpPr>
        <p:spPr/>
        <p:txBody>
          <a:bodyPr/>
          <a:lstStyle>
            <a:extLst/>
          </a:lstStyle>
          <a:p>
            <a:pPr>
              <a:defRPr/>
            </a:pPr>
            <a:fld id="{063FB3AB-5AA1-45CB-BDF7-31A4F98794E0}" type="slidenum">
              <a:rPr lang="hr-HR" smtClean="0"/>
              <a:pPr>
                <a:defRPr/>
              </a:pPr>
              <a:t>‹#›</a:t>
            </a:fld>
            <a:endParaRPr lang="hr-H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hr-HR"/>
          </a:p>
        </p:txBody>
      </p:sp>
      <p:sp>
        <p:nvSpPr>
          <p:cNvPr id="6" name="Footer Placeholder 5"/>
          <p:cNvSpPr>
            <a:spLocks noGrp="1"/>
          </p:cNvSpPr>
          <p:nvPr>
            <p:ph type="ftr" sz="quarter" idx="11"/>
          </p:nvPr>
        </p:nvSpPr>
        <p:spPr/>
        <p:txBody>
          <a:bodyPr/>
          <a:lstStyle>
            <a:extLst/>
          </a:lstStyle>
          <a:p>
            <a:pPr>
              <a:defRPr/>
            </a:pPr>
            <a:endParaRPr lang="hr-HR"/>
          </a:p>
        </p:txBody>
      </p:sp>
      <p:sp>
        <p:nvSpPr>
          <p:cNvPr id="7" name="Slide Number Placeholder 6"/>
          <p:cNvSpPr>
            <a:spLocks noGrp="1"/>
          </p:cNvSpPr>
          <p:nvPr>
            <p:ph type="sldNum" sz="quarter" idx="12"/>
          </p:nvPr>
        </p:nvSpPr>
        <p:spPr/>
        <p:txBody>
          <a:bodyPr/>
          <a:lstStyle>
            <a:extLst/>
          </a:lstStyle>
          <a:p>
            <a:pPr>
              <a:defRPr/>
            </a:pPr>
            <a:fld id="{063FB3AB-5AA1-45CB-BDF7-31A4F98794E0}" type="slidenum">
              <a:rPr lang="hr-HR" smtClean="0"/>
              <a:pPr>
                <a:defRPr/>
              </a:pPr>
              <a:t>‹#›</a:t>
            </a:fld>
            <a:endParaRPr lang="hr-H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hr-HR"/>
          </a:p>
        </p:txBody>
      </p:sp>
      <p:sp>
        <p:nvSpPr>
          <p:cNvPr id="8" name="Footer Placeholder 7"/>
          <p:cNvSpPr>
            <a:spLocks noGrp="1"/>
          </p:cNvSpPr>
          <p:nvPr>
            <p:ph type="ftr" sz="quarter" idx="11"/>
          </p:nvPr>
        </p:nvSpPr>
        <p:spPr/>
        <p:txBody>
          <a:bodyPr/>
          <a:lstStyle>
            <a:extLst/>
          </a:lstStyle>
          <a:p>
            <a:pPr>
              <a:defRPr/>
            </a:pPr>
            <a:endParaRPr lang="hr-HR"/>
          </a:p>
        </p:txBody>
      </p:sp>
      <p:sp>
        <p:nvSpPr>
          <p:cNvPr id="9" name="Slide Number Placeholder 8"/>
          <p:cNvSpPr>
            <a:spLocks noGrp="1"/>
          </p:cNvSpPr>
          <p:nvPr>
            <p:ph type="sldNum" sz="quarter" idx="12"/>
          </p:nvPr>
        </p:nvSpPr>
        <p:spPr/>
        <p:txBody>
          <a:bodyPr/>
          <a:lstStyle>
            <a:extLst/>
          </a:lstStyle>
          <a:p>
            <a:pPr>
              <a:defRPr/>
            </a:pPr>
            <a:fld id="{063FB3AB-5AA1-45CB-BDF7-31A4F98794E0}" type="slidenum">
              <a:rPr lang="hr-HR" smtClean="0"/>
              <a:pPr>
                <a:defRPr/>
              </a:pPr>
              <a:t>‹#›</a:t>
            </a:fld>
            <a:endParaRPr lang="hr-H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endParaRPr lang="hr-HR"/>
          </a:p>
        </p:txBody>
      </p:sp>
      <p:sp>
        <p:nvSpPr>
          <p:cNvPr id="4" name="Footer Placeholder 3"/>
          <p:cNvSpPr>
            <a:spLocks noGrp="1"/>
          </p:cNvSpPr>
          <p:nvPr>
            <p:ph type="ftr" sz="quarter" idx="11"/>
          </p:nvPr>
        </p:nvSpPr>
        <p:spPr/>
        <p:txBody>
          <a:bodyPr/>
          <a:lstStyle>
            <a:extLst/>
          </a:lstStyle>
          <a:p>
            <a:pPr>
              <a:defRPr/>
            </a:pPr>
            <a:endParaRPr lang="hr-HR"/>
          </a:p>
        </p:txBody>
      </p:sp>
      <p:sp>
        <p:nvSpPr>
          <p:cNvPr id="5" name="Slide Number Placeholder 4"/>
          <p:cNvSpPr>
            <a:spLocks noGrp="1"/>
          </p:cNvSpPr>
          <p:nvPr>
            <p:ph type="sldNum" sz="quarter" idx="12"/>
          </p:nvPr>
        </p:nvSpPr>
        <p:spPr/>
        <p:txBody>
          <a:bodyPr/>
          <a:lstStyle>
            <a:extLst/>
          </a:lstStyle>
          <a:p>
            <a:pPr>
              <a:defRPr/>
            </a:pPr>
            <a:fld id="{063FB3AB-5AA1-45CB-BDF7-31A4F98794E0}" type="slidenum">
              <a:rPr lang="hr-HR" smtClean="0"/>
              <a:pPr>
                <a:defRPr/>
              </a:pPr>
              <a:t>‹#›</a:t>
            </a:fld>
            <a:endParaRPr lang="hr-H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endParaRPr lang="hr-HR"/>
          </a:p>
        </p:txBody>
      </p:sp>
      <p:sp>
        <p:nvSpPr>
          <p:cNvPr id="3" name="Footer Placeholder 2"/>
          <p:cNvSpPr>
            <a:spLocks noGrp="1"/>
          </p:cNvSpPr>
          <p:nvPr>
            <p:ph type="ftr" sz="quarter" idx="11"/>
          </p:nvPr>
        </p:nvSpPr>
        <p:spPr/>
        <p:txBody>
          <a:bodyPr/>
          <a:lstStyle>
            <a:extLst/>
          </a:lstStyle>
          <a:p>
            <a:pPr>
              <a:defRPr/>
            </a:pPr>
            <a:endParaRPr lang="hr-HR"/>
          </a:p>
        </p:txBody>
      </p:sp>
      <p:sp>
        <p:nvSpPr>
          <p:cNvPr id="4" name="Slide Number Placeholder 3"/>
          <p:cNvSpPr>
            <a:spLocks noGrp="1"/>
          </p:cNvSpPr>
          <p:nvPr>
            <p:ph type="sldNum" sz="quarter" idx="12"/>
          </p:nvPr>
        </p:nvSpPr>
        <p:spPr/>
        <p:txBody>
          <a:bodyPr/>
          <a:lstStyle>
            <a:extLst/>
          </a:lstStyle>
          <a:p>
            <a:pPr>
              <a:defRPr/>
            </a:pPr>
            <a:fld id="{063FB3AB-5AA1-45CB-BDF7-31A4F98794E0}" type="slidenum">
              <a:rPr lang="hr-HR" smtClean="0"/>
              <a:pPr>
                <a:defRPr/>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endParaRPr lang="hr-HR"/>
          </a:p>
        </p:txBody>
      </p:sp>
      <p:sp>
        <p:nvSpPr>
          <p:cNvPr id="6" name="Footer Placeholder 5"/>
          <p:cNvSpPr>
            <a:spLocks noGrp="1"/>
          </p:cNvSpPr>
          <p:nvPr>
            <p:ph type="ftr" sz="quarter" idx="11"/>
          </p:nvPr>
        </p:nvSpPr>
        <p:spPr/>
        <p:txBody>
          <a:bodyPr/>
          <a:lstStyle>
            <a:extLst/>
          </a:lstStyle>
          <a:p>
            <a:pPr>
              <a:defRPr/>
            </a:pPr>
            <a:endParaRPr lang="hr-HR"/>
          </a:p>
        </p:txBody>
      </p:sp>
      <p:sp>
        <p:nvSpPr>
          <p:cNvPr id="7" name="Slide Number Placeholder 6"/>
          <p:cNvSpPr>
            <a:spLocks noGrp="1"/>
          </p:cNvSpPr>
          <p:nvPr>
            <p:ph type="sldNum" sz="quarter" idx="12"/>
          </p:nvPr>
        </p:nvSpPr>
        <p:spPr/>
        <p:txBody>
          <a:bodyPr/>
          <a:lstStyle>
            <a:extLst/>
          </a:lstStyle>
          <a:p>
            <a:pPr>
              <a:defRPr/>
            </a:pPr>
            <a:fld id="{063FB3AB-5AA1-45CB-BDF7-31A4F98794E0}" type="slidenum">
              <a:rPr lang="hr-HR" smtClean="0"/>
              <a:pPr>
                <a:defRPr/>
              </a:pPr>
              <a:t>‹#›</a:t>
            </a:fld>
            <a:endParaRPr lang="hr-H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endParaRPr lang="hr-H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hr-H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063FB3AB-5AA1-45CB-BDF7-31A4F98794E0}" type="slidenum">
              <a:rPr lang="hr-HR" smtClean="0"/>
              <a:pPr>
                <a:defRPr/>
              </a:pPr>
              <a:t>‹#›</a:t>
            </a:fld>
            <a:endParaRPr lang="hr-H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endParaRPr lang="hr-H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hr-H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063FB3AB-5AA1-45CB-BDF7-31A4F98794E0}" type="slidenum">
              <a:rPr lang="hr-HR" smtClean="0"/>
              <a:pPr>
                <a:defRPr/>
              </a:pPr>
              <a:t>‹#›</a:t>
            </a:fld>
            <a:endParaRPr lang="hr-H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hr-HR"/>
          </a:p>
        </p:txBody>
      </p:sp>
      <p:sp>
        <p:nvSpPr>
          <p:cNvPr id="3" name="Title 2"/>
          <p:cNvSpPr>
            <a:spLocks noGrp="1"/>
          </p:cNvSpPr>
          <p:nvPr>
            <p:ph type="title"/>
          </p:nvPr>
        </p:nvSpPr>
        <p:spPr>
          <a:xfrm>
            <a:off x="428596" y="2571744"/>
            <a:ext cx="8229600" cy="1143000"/>
          </a:xfrm>
        </p:spPr>
        <p:txBody>
          <a:bodyPr/>
          <a:lstStyle/>
          <a:p>
            <a:r>
              <a:rPr lang="hr-HR" sz="4400" dirty="0" smtClean="0"/>
              <a:t>Redovnici i redovnice u Crkvi</a:t>
            </a:r>
            <a:endParaRPr lang="hr-H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fontScale="90000"/>
          </a:bodyPr>
          <a:lstStyle/>
          <a:p>
            <a:pPr eaLnBrk="1" fontAlgn="auto" hangingPunct="1">
              <a:spcAft>
                <a:spcPts val="0"/>
              </a:spcAft>
              <a:defRPr/>
            </a:pPr>
            <a:r>
              <a:rPr lang="hr-HR" dirty="0" smtClean="0"/>
              <a:t>Oni koji se odazivaju Isusovu </a:t>
            </a:r>
            <a:r>
              <a:rPr lang="hr-HR" b="1" dirty="0" smtClean="0"/>
              <a:t>pozivu </a:t>
            </a:r>
            <a:r>
              <a:rPr lang="hr-HR" dirty="0" smtClean="0"/>
              <a:t>različiti  su:</a:t>
            </a:r>
          </a:p>
        </p:txBody>
      </p:sp>
      <p:sp>
        <p:nvSpPr>
          <p:cNvPr id="8" name="Content Placeholder 7"/>
          <p:cNvSpPr>
            <a:spLocks noGrp="1"/>
          </p:cNvSpPr>
          <p:nvPr>
            <p:ph idx="1"/>
          </p:nvPr>
        </p:nvSpPr>
        <p:spPr>
          <a:xfrm>
            <a:off x="457200" y="1928813"/>
            <a:ext cx="8229600" cy="4197350"/>
          </a:xfrm>
        </p:spPr>
        <p:txBody>
          <a:bodyPr>
            <a:normAutofit/>
          </a:bodyPr>
          <a:lstStyle/>
          <a:p>
            <a:pPr eaLnBrk="1" hangingPunct="1"/>
            <a:r>
              <a:rPr lang="hr-HR" sz="3200" dirty="0" smtClean="0"/>
              <a:t>Mnogi daruju vlastiti život kako bi služili najpotrebnijima.</a:t>
            </a:r>
          </a:p>
          <a:p>
            <a:pPr eaLnBrk="1" hangingPunct="1"/>
            <a:r>
              <a:rPr lang="hr-HR" sz="3200" b="1" dirty="0" smtClean="0"/>
              <a:t>Redovnici i redovnice </a:t>
            </a:r>
            <a:r>
              <a:rPr lang="hr-HR" sz="3200" dirty="0" smtClean="0"/>
              <a:t>su ljudi koji napuštaju uobičajeni obiteljski život u svijetu kako bi u samostanima, svojim zajednicama, vjerno služili Bogu i bližnjemu.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fontScale="90000"/>
          </a:bodyPr>
          <a:lstStyle/>
          <a:p>
            <a:pPr eaLnBrk="1" fontAlgn="auto" hangingPunct="1">
              <a:spcAft>
                <a:spcPts val="0"/>
              </a:spcAft>
              <a:defRPr/>
            </a:pPr>
            <a:r>
              <a:rPr lang="hr-HR" dirty="0" smtClean="0"/>
              <a:t/>
            </a:r>
            <a:br>
              <a:rPr lang="hr-HR" dirty="0" smtClean="0"/>
            </a:br>
            <a:r>
              <a:rPr lang="hr-HR" dirty="0" smtClean="0"/>
              <a:t/>
            </a:r>
            <a:br>
              <a:rPr lang="hr-HR" dirty="0" smtClean="0"/>
            </a:br>
            <a:r>
              <a:rPr lang="hr-HR" dirty="0" smtClean="0"/>
              <a:t/>
            </a:r>
            <a:br>
              <a:rPr lang="hr-HR" dirty="0" smtClean="0"/>
            </a:br>
            <a:endParaRPr lang="hr-HR" dirty="0" smtClean="0"/>
          </a:p>
        </p:txBody>
      </p:sp>
      <p:sp>
        <p:nvSpPr>
          <p:cNvPr id="5" name="Content Placeholder 4"/>
          <p:cNvSpPr>
            <a:spLocks noGrp="1"/>
          </p:cNvSpPr>
          <p:nvPr>
            <p:ph idx="1"/>
          </p:nvPr>
        </p:nvSpPr>
        <p:spPr>
          <a:xfrm>
            <a:off x="457200" y="785813"/>
            <a:ext cx="8229600" cy="5340350"/>
          </a:xfrm>
        </p:spPr>
        <p:txBody>
          <a:bodyPr>
            <a:normAutofit/>
          </a:bodyPr>
          <a:lstStyle/>
          <a:p>
            <a:pPr eaLnBrk="1" hangingPunct="1"/>
            <a:r>
              <a:rPr lang="hr-HR" sz="3600" b="1" dirty="0" smtClean="0"/>
              <a:t>Red</a:t>
            </a:r>
            <a:r>
              <a:rPr lang="hr-HR" sz="3600" dirty="0" smtClean="0"/>
              <a:t> je redovnička zajednica koja živi po nekom redovničkom pravilu</a:t>
            </a:r>
            <a:r>
              <a:rPr lang="hr-HR" sz="3600" dirty="0" smtClean="0"/>
              <a:t>.</a:t>
            </a:r>
          </a:p>
          <a:p>
            <a:pPr eaLnBrk="1" hangingPunct="1">
              <a:buNone/>
            </a:pPr>
            <a:endParaRPr lang="hr-HR" sz="3600" dirty="0" smtClean="0"/>
          </a:p>
          <a:p>
            <a:pPr eaLnBrk="1" hangingPunct="1"/>
            <a:r>
              <a:rPr lang="hr-HR" sz="3600" dirty="0" smtClean="0"/>
              <a:t>Danas postoje mnogobrojni muški i ženski </a:t>
            </a:r>
            <a:r>
              <a:rPr lang="hr-HR" sz="3600" b="1" dirty="0" smtClean="0"/>
              <a:t>redovi</a:t>
            </a:r>
            <a:r>
              <a:rPr lang="hr-HR" sz="3600" dirty="0" smtClean="0"/>
              <a:t> u Crkvi.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hr-HR" b="1" smtClean="0"/>
              <a:t>Franjevci</a:t>
            </a:r>
          </a:p>
        </p:txBody>
      </p:sp>
      <p:sp>
        <p:nvSpPr>
          <p:cNvPr id="3" name="Content Placeholder 2"/>
          <p:cNvSpPr>
            <a:spLocks noGrp="1"/>
          </p:cNvSpPr>
          <p:nvPr>
            <p:ph sz="half" idx="1"/>
          </p:nvPr>
        </p:nvSpPr>
        <p:spPr/>
        <p:txBody>
          <a:bodyPr/>
          <a:lstStyle/>
          <a:p>
            <a:pPr eaLnBrk="1" hangingPunct="1"/>
            <a:r>
              <a:rPr lang="hr-HR" smtClean="0"/>
              <a:t>Najbrojniji redovnici u Hrvatskoj.</a:t>
            </a:r>
          </a:p>
          <a:p>
            <a:pPr eaLnBrk="1" hangingPunct="1"/>
            <a:r>
              <a:rPr lang="hr-HR" smtClean="0"/>
              <a:t>Utemeljio ih je </a:t>
            </a:r>
            <a:r>
              <a:rPr lang="hr-HR" b="1" smtClean="0"/>
              <a:t>sveti Franjo</a:t>
            </a:r>
            <a:r>
              <a:rPr lang="hr-HR" smtClean="0"/>
              <a:t>.</a:t>
            </a:r>
          </a:p>
          <a:p>
            <a:pPr eaLnBrk="1" hangingPunct="1"/>
            <a:r>
              <a:rPr lang="hr-HR" smtClean="0"/>
              <a:t>Rodio se u Italiji, u gradu Asizu.</a:t>
            </a:r>
          </a:p>
        </p:txBody>
      </p:sp>
      <p:pic>
        <p:nvPicPr>
          <p:cNvPr id="5" name="Content Placeholder 4" descr="franjo_asiski2.jpg"/>
          <p:cNvPicPr>
            <a:picLocks noGrp="1" noChangeAspect="1"/>
          </p:cNvPicPr>
          <p:nvPr>
            <p:ph sz="half" idx="2"/>
          </p:nvPr>
        </p:nvPicPr>
        <p:blipFill>
          <a:blip r:embed="rId2"/>
          <a:srcRect/>
          <a:stretch>
            <a:fillRect/>
          </a:stretch>
        </p:blipFill>
        <p:spPr>
          <a:xfrm>
            <a:off x="4214813" y="1285875"/>
            <a:ext cx="2828925" cy="3257550"/>
          </a:xfrm>
        </p:spPr>
      </p:pic>
      <p:pic>
        <p:nvPicPr>
          <p:cNvPr id="6" name="Picture 5" descr="Kirž_sv_Damjana.jpg"/>
          <p:cNvPicPr>
            <a:picLocks noChangeAspect="1"/>
          </p:cNvPicPr>
          <p:nvPr/>
        </p:nvPicPr>
        <p:blipFill>
          <a:blip r:embed="rId3"/>
          <a:srcRect/>
          <a:stretch>
            <a:fillRect/>
          </a:stretch>
        </p:blipFill>
        <p:spPr bwMode="auto">
          <a:xfrm>
            <a:off x="6429375" y="357188"/>
            <a:ext cx="2419350" cy="3297237"/>
          </a:xfrm>
          <a:prstGeom prst="rect">
            <a:avLst/>
          </a:prstGeom>
          <a:noFill/>
          <a:ln w="9525">
            <a:noFill/>
            <a:miter lim="800000"/>
            <a:headEnd/>
            <a:tailEnd/>
          </a:ln>
        </p:spPr>
      </p:pic>
      <p:pic>
        <p:nvPicPr>
          <p:cNvPr id="7" name="Picture 6" descr="Asissi.JPG"/>
          <p:cNvPicPr>
            <a:picLocks noChangeAspect="1"/>
          </p:cNvPicPr>
          <p:nvPr/>
        </p:nvPicPr>
        <p:blipFill>
          <a:blip r:embed="rId4"/>
          <a:srcRect/>
          <a:stretch>
            <a:fillRect/>
          </a:stretch>
        </p:blipFill>
        <p:spPr bwMode="auto">
          <a:xfrm>
            <a:off x="642910" y="4714884"/>
            <a:ext cx="2714625" cy="2036762"/>
          </a:xfrm>
          <a:prstGeom prst="rect">
            <a:avLst/>
          </a:prstGeom>
          <a:noFill/>
          <a:ln w="9525">
            <a:noFill/>
            <a:miter lim="800000"/>
            <a:headEnd/>
            <a:tailEnd/>
          </a:ln>
        </p:spPr>
      </p:pic>
      <p:pic>
        <p:nvPicPr>
          <p:cNvPr id="8" name="Picture 7" descr="38858220.Assissi.jpg"/>
          <p:cNvPicPr>
            <a:picLocks noChangeAspect="1"/>
          </p:cNvPicPr>
          <p:nvPr/>
        </p:nvPicPr>
        <p:blipFill>
          <a:blip r:embed="rId5"/>
          <a:srcRect/>
          <a:stretch>
            <a:fillRect/>
          </a:stretch>
        </p:blipFill>
        <p:spPr bwMode="auto">
          <a:xfrm>
            <a:off x="3429000" y="4292600"/>
            <a:ext cx="2857500" cy="2143125"/>
          </a:xfrm>
          <a:prstGeom prst="rect">
            <a:avLst/>
          </a:prstGeom>
          <a:noFill/>
          <a:ln w="9525">
            <a:noFill/>
            <a:miter lim="800000"/>
            <a:headEnd/>
            <a:tailEnd/>
          </a:ln>
        </p:spPr>
      </p:pic>
      <p:pic>
        <p:nvPicPr>
          <p:cNvPr id="10" name="Picture 9" descr="franjo.jpg"/>
          <p:cNvPicPr>
            <a:picLocks noChangeAspect="1"/>
          </p:cNvPicPr>
          <p:nvPr/>
        </p:nvPicPr>
        <p:blipFill>
          <a:blip r:embed="rId6"/>
          <a:srcRect/>
          <a:stretch>
            <a:fillRect/>
          </a:stretch>
        </p:blipFill>
        <p:spPr bwMode="auto">
          <a:xfrm>
            <a:off x="6429375" y="3643313"/>
            <a:ext cx="1857375" cy="3000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hr-HR" b="1" smtClean="0"/>
              <a:t>Dominikanci</a:t>
            </a:r>
          </a:p>
        </p:txBody>
      </p:sp>
      <p:sp>
        <p:nvSpPr>
          <p:cNvPr id="3" name="Content Placeholder 2"/>
          <p:cNvSpPr>
            <a:spLocks noGrp="1"/>
          </p:cNvSpPr>
          <p:nvPr>
            <p:ph sz="half" idx="1"/>
          </p:nvPr>
        </p:nvSpPr>
        <p:spPr/>
        <p:txBody>
          <a:bodyPr/>
          <a:lstStyle/>
          <a:p>
            <a:pPr eaLnBrk="1" hangingPunct="1"/>
            <a:r>
              <a:rPr lang="hr-HR" smtClean="0"/>
              <a:t>Utemeljitelj sveti Dominik. </a:t>
            </a:r>
          </a:p>
          <a:p>
            <a:pPr eaLnBrk="1" hangingPunct="1"/>
            <a:r>
              <a:rPr lang="hr-HR" smtClean="0"/>
              <a:t>Red propovjednika.</a:t>
            </a:r>
          </a:p>
        </p:txBody>
      </p:sp>
      <p:pic>
        <p:nvPicPr>
          <p:cNvPr id="7" name="Content Placeholder 6" descr="dominik1.jpg"/>
          <p:cNvPicPr>
            <a:picLocks noGrp="1" noChangeAspect="1"/>
          </p:cNvPicPr>
          <p:nvPr>
            <p:ph sz="half" idx="2"/>
          </p:nvPr>
        </p:nvPicPr>
        <p:blipFill>
          <a:blip r:embed="rId2"/>
          <a:srcRect/>
          <a:stretch>
            <a:fillRect/>
          </a:stretch>
        </p:blipFill>
        <p:spPr>
          <a:xfrm>
            <a:off x="5715000" y="1571625"/>
            <a:ext cx="2814638" cy="4467225"/>
          </a:xfrm>
        </p:spPr>
      </p:pic>
      <p:pic>
        <p:nvPicPr>
          <p:cNvPr id="9" name="Picture 8" descr="080817_02.jpg"/>
          <p:cNvPicPr>
            <a:picLocks noChangeAspect="1"/>
          </p:cNvPicPr>
          <p:nvPr/>
        </p:nvPicPr>
        <p:blipFill>
          <a:blip r:embed="rId3"/>
          <a:srcRect/>
          <a:stretch>
            <a:fillRect/>
          </a:stretch>
        </p:blipFill>
        <p:spPr bwMode="auto">
          <a:xfrm>
            <a:off x="642938" y="3143250"/>
            <a:ext cx="4667250" cy="3495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eaLnBrk="1" hangingPunct="1"/>
            <a:r>
              <a:rPr lang="hr-HR" b="1" smtClean="0"/>
              <a:t>		Isusovci</a:t>
            </a:r>
          </a:p>
        </p:txBody>
      </p:sp>
      <p:sp>
        <p:nvSpPr>
          <p:cNvPr id="3" name="Content Placeholder 2"/>
          <p:cNvSpPr>
            <a:spLocks noGrp="1"/>
          </p:cNvSpPr>
          <p:nvPr>
            <p:ph sz="half" idx="1"/>
          </p:nvPr>
        </p:nvSpPr>
        <p:spPr/>
        <p:txBody>
          <a:bodyPr/>
          <a:lstStyle/>
          <a:p>
            <a:pPr eaLnBrk="1" hangingPunct="1"/>
            <a:r>
              <a:rPr lang="hr-HR" smtClean="0"/>
              <a:t>Utemeljitelj sveti Ignacije Loyola</a:t>
            </a:r>
          </a:p>
          <a:p>
            <a:pPr eaLnBrk="1" hangingPunct="1"/>
            <a:r>
              <a:rPr lang="hr-HR" smtClean="0"/>
              <a:t>“Sve na veću slavu Božju!”</a:t>
            </a:r>
          </a:p>
        </p:txBody>
      </p:sp>
      <p:pic>
        <p:nvPicPr>
          <p:cNvPr id="5" name="Content Placeholder 4" descr="200px-Ignatius_Loyola.jpg"/>
          <p:cNvPicPr>
            <a:picLocks noGrp="1" noChangeAspect="1"/>
          </p:cNvPicPr>
          <p:nvPr>
            <p:ph sz="half" idx="2"/>
          </p:nvPr>
        </p:nvPicPr>
        <p:blipFill>
          <a:blip r:embed="rId2"/>
          <a:srcRect/>
          <a:stretch>
            <a:fillRect/>
          </a:stretch>
        </p:blipFill>
        <p:spPr>
          <a:xfrm>
            <a:off x="5500688" y="1285875"/>
            <a:ext cx="3040062" cy="4529138"/>
          </a:xfrm>
        </p:spPr>
      </p:pic>
      <p:pic>
        <p:nvPicPr>
          <p:cNvPr id="6" name="Picture 5" descr="oblacenje09.jpg"/>
          <p:cNvPicPr>
            <a:picLocks noChangeAspect="1"/>
          </p:cNvPicPr>
          <p:nvPr/>
        </p:nvPicPr>
        <p:blipFill>
          <a:blip r:embed="rId3"/>
          <a:srcRect/>
          <a:stretch>
            <a:fillRect/>
          </a:stretch>
        </p:blipFill>
        <p:spPr bwMode="auto">
          <a:xfrm>
            <a:off x="1285875" y="3500438"/>
            <a:ext cx="3500438" cy="26304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eaLnBrk="1" hangingPunct="1"/>
            <a:r>
              <a:rPr lang="hr-HR" b="1" smtClean="0"/>
              <a:t>	Salezijanci</a:t>
            </a:r>
          </a:p>
        </p:txBody>
      </p:sp>
      <p:sp>
        <p:nvSpPr>
          <p:cNvPr id="3" name="Content Placeholder 2"/>
          <p:cNvSpPr>
            <a:spLocks noGrp="1"/>
          </p:cNvSpPr>
          <p:nvPr>
            <p:ph sz="half" idx="1"/>
          </p:nvPr>
        </p:nvSpPr>
        <p:spPr/>
        <p:txBody>
          <a:bodyPr/>
          <a:lstStyle/>
          <a:p>
            <a:pPr eaLnBrk="1" hangingPunct="1"/>
            <a:r>
              <a:rPr lang="hr-HR" smtClean="0"/>
              <a:t>Utemeljitelj sveti Ivan Bosco.</a:t>
            </a:r>
          </a:p>
          <a:p>
            <a:pPr eaLnBrk="1" hangingPunct="1"/>
            <a:r>
              <a:rPr lang="hr-HR" smtClean="0"/>
              <a:t>“Svakome tko mi se želi pridružiti mogu obećati: komadić kruha, puno rada i mjesto u raju.”</a:t>
            </a:r>
          </a:p>
        </p:txBody>
      </p:sp>
      <p:pic>
        <p:nvPicPr>
          <p:cNvPr id="5" name="Content Placeholder 4" descr="12.jpg"/>
          <p:cNvPicPr>
            <a:picLocks noGrp="1" noChangeAspect="1"/>
          </p:cNvPicPr>
          <p:nvPr>
            <p:ph sz="half" idx="2"/>
          </p:nvPr>
        </p:nvPicPr>
        <p:blipFill>
          <a:blip r:embed="rId2"/>
          <a:srcRect/>
          <a:stretch>
            <a:fillRect/>
          </a:stretch>
        </p:blipFill>
        <p:spPr>
          <a:xfrm>
            <a:off x="5500688" y="571500"/>
            <a:ext cx="3365500" cy="4525963"/>
          </a:xfrm>
        </p:spPr>
      </p:pic>
      <p:pic>
        <p:nvPicPr>
          <p:cNvPr id="6" name="Picture 5" descr="dbosco_sdjecom.png"/>
          <p:cNvPicPr>
            <a:picLocks noChangeAspect="1"/>
          </p:cNvPicPr>
          <p:nvPr/>
        </p:nvPicPr>
        <p:blipFill>
          <a:blip r:embed="rId3"/>
          <a:srcRect/>
          <a:stretch>
            <a:fillRect/>
          </a:stretch>
        </p:blipFill>
        <p:spPr bwMode="auto">
          <a:xfrm>
            <a:off x="4357686" y="3714752"/>
            <a:ext cx="2143125" cy="2847975"/>
          </a:xfrm>
          <a:prstGeom prst="rect">
            <a:avLst/>
          </a:prstGeom>
          <a:noFill/>
          <a:ln w="9525">
            <a:noFill/>
            <a:miter lim="800000"/>
            <a:headEnd/>
            <a:tailEnd/>
          </a:ln>
        </p:spPr>
      </p:pic>
      <p:pic>
        <p:nvPicPr>
          <p:cNvPr id="7" name="Picture 6" descr="don_bosco_i_mp.jpg"/>
          <p:cNvPicPr>
            <a:picLocks noChangeAspect="1"/>
          </p:cNvPicPr>
          <p:nvPr/>
        </p:nvPicPr>
        <p:blipFill>
          <a:blip r:embed="rId4"/>
          <a:srcRect/>
          <a:stretch>
            <a:fillRect/>
          </a:stretch>
        </p:blipFill>
        <p:spPr bwMode="auto">
          <a:xfrm>
            <a:off x="857224" y="4711700"/>
            <a:ext cx="2571750" cy="2146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hr-HR" b="1" smtClean="0"/>
              <a:t>Karmelićani i karmelićanke</a:t>
            </a:r>
          </a:p>
        </p:txBody>
      </p:sp>
      <p:sp>
        <p:nvSpPr>
          <p:cNvPr id="3" name="Content Placeholder 2"/>
          <p:cNvSpPr>
            <a:spLocks noGrp="1"/>
          </p:cNvSpPr>
          <p:nvPr>
            <p:ph sz="half" idx="1"/>
          </p:nvPr>
        </p:nvSpPr>
        <p:spPr/>
        <p:txBody>
          <a:bodyPr/>
          <a:lstStyle/>
          <a:p>
            <a:pPr eaLnBrk="1" hangingPunct="1"/>
            <a:r>
              <a:rPr lang="hr-HR" smtClean="0"/>
              <a:t>Ime Reda dolazi po brdu Karmel u Izraelu.</a:t>
            </a:r>
          </a:p>
          <a:p>
            <a:pPr eaLnBrk="1" hangingPunct="1"/>
            <a:r>
              <a:rPr lang="hr-HR" smtClean="0"/>
              <a:t>U 16. st. sveti Ivan od Križa i sv. Terezija Avilska obnavljaju red.</a:t>
            </a:r>
          </a:p>
        </p:txBody>
      </p:sp>
      <p:pic>
        <p:nvPicPr>
          <p:cNvPr id="5" name="Content Placeholder 4" descr="JohnCross.jpg"/>
          <p:cNvPicPr>
            <a:picLocks noGrp="1" noChangeAspect="1"/>
          </p:cNvPicPr>
          <p:nvPr>
            <p:ph sz="half" idx="2"/>
          </p:nvPr>
        </p:nvPicPr>
        <p:blipFill>
          <a:blip r:embed="rId2"/>
          <a:srcRect/>
          <a:stretch>
            <a:fillRect/>
          </a:stretch>
        </p:blipFill>
        <p:spPr>
          <a:xfrm>
            <a:off x="6143625" y="1214438"/>
            <a:ext cx="2724150" cy="3209925"/>
          </a:xfrm>
        </p:spPr>
      </p:pic>
      <p:pic>
        <p:nvPicPr>
          <p:cNvPr id="6" name="Picture 5" descr="teresa.jpg"/>
          <p:cNvPicPr>
            <a:picLocks noChangeAspect="1"/>
          </p:cNvPicPr>
          <p:nvPr/>
        </p:nvPicPr>
        <p:blipFill>
          <a:blip r:embed="rId3"/>
          <a:srcRect/>
          <a:stretch>
            <a:fillRect/>
          </a:stretch>
        </p:blipFill>
        <p:spPr bwMode="auto">
          <a:xfrm>
            <a:off x="4500563" y="3500438"/>
            <a:ext cx="2233612" cy="2935287"/>
          </a:xfrm>
          <a:prstGeom prst="rect">
            <a:avLst/>
          </a:prstGeom>
          <a:noFill/>
          <a:ln w="9525">
            <a:noFill/>
            <a:miter lim="800000"/>
            <a:headEnd/>
            <a:tailEnd/>
          </a:ln>
        </p:spPr>
      </p:pic>
      <p:pic>
        <p:nvPicPr>
          <p:cNvPr id="7" name="Picture 6" descr="sestre.JPG"/>
          <p:cNvPicPr>
            <a:picLocks noChangeAspect="1"/>
          </p:cNvPicPr>
          <p:nvPr/>
        </p:nvPicPr>
        <p:blipFill>
          <a:blip r:embed="rId4"/>
          <a:srcRect/>
          <a:stretch>
            <a:fillRect/>
          </a:stretch>
        </p:blipFill>
        <p:spPr bwMode="auto">
          <a:xfrm>
            <a:off x="642910" y="4516437"/>
            <a:ext cx="3502025" cy="2341563"/>
          </a:xfrm>
          <a:prstGeom prst="rect">
            <a:avLst/>
          </a:prstGeom>
          <a:noFill/>
          <a:ln w="9525">
            <a:noFill/>
            <a:miter lim="800000"/>
            <a:headEnd/>
            <a:tailEnd/>
          </a:ln>
        </p:spPr>
      </p:pic>
      <p:pic>
        <p:nvPicPr>
          <p:cNvPr id="9" name="Picture 8" descr="karmel-see-basan.jpg"/>
          <p:cNvPicPr>
            <a:picLocks noChangeAspect="1"/>
          </p:cNvPicPr>
          <p:nvPr/>
        </p:nvPicPr>
        <p:blipFill>
          <a:blip r:embed="rId5"/>
          <a:srcRect/>
          <a:stretch>
            <a:fillRect/>
          </a:stretch>
        </p:blipFill>
        <p:spPr bwMode="auto">
          <a:xfrm>
            <a:off x="6721475" y="4286250"/>
            <a:ext cx="2136775" cy="2317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hr-HR" b="1" smtClean="0"/>
              <a:t>Benediktinci</a:t>
            </a:r>
          </a:p>
        </p:txBody>
      </p:sp>
      <p:sp>
        <p:nvSpPr>
          <p:cNvPr id="3" name="Content Placeholder 2"/>
          <p:cNvSpPr>
            <a:spLocks noGrp="1"/>
          </p:cNvSpPr>
          <p:nvPr>
            <p:ph sz="half" idx="1"/>
          </p:nvPr>
        </p:nvSpPr>
        <p:spPr/>
        <p:txBody>
          <a:bodyPr/>
          <a:lstStyle/>
          <a:p>
            <a:pPr eaLnBrk="1" hangingPunct="1"/>
            <a:r>
              <a:rPr lang="hr-HR" smtClean="0"/>
              <a:t>Najstariji katolički red.</a:t>
            </a:r>
          </a:p>
          <a:p>
            <a:pPr eaLnBrk="1" hangingPunct="1"/>
            <a:r>
              <a:rPr lang="hr-HR" smtClean="0"/>
              <a:t>Utemeljitelj sveti Benedikt.</a:t>
            </a:r>
          </a:p>
          <a:p>
            <a:pPr eaLnBrk="1" hangingPunct="1"/>
            <a:r>
              <a:rPr lang="hr-HR" smtClean="0"/>
              <a:t>Pravilo: “Moli i radi”.</a:t>
            </a:r>
          </a:p>
        </p:txBody>
      </p:sp>
      <p:pic>
        <p:nvPicPr>
          <p:cNvPr id="5" name="Content Placeholder 4" descr="sv_benedikt4_1m.jpg"/>
          <p:cNvPicPr>
            <a:picLocks noGrp="1" noChangeAspect="1"/>
          </p:cNvPicPr>
          <p:nvPr>
            <p:ph sz="half" idx="2"/>
          </p:nvPr>
        </p:nvPicPr>
        <p:blipFill>
          <a:blip r:embed="rId2"/>
          <a:srcRect/>
          <a:stretch>
            <a:fillRect/>
          </a:stretch>
        </p:blipFill>
        <p:spPr>
          <a:xfrm>
            <a:off x="5038725" y="1600200"/>
            <a:ext cx="3257550" cy="4525963"/>
          </a:xfrm>
        </p:spPr>
      </p:pic>
      <p:pic>
        <p:nvPicPr>
          <p:cNvPr id="6" name="Picture 5" descr="1.1248003260.monte-cassino-abbey-and-monastery.jpg"/>
          <p:cNvPicPr>
            <a:picLocks noChangeAspect="1"/>
          </p:cNvPicPr>
          <p:nvPr/>
        </p:nvPicPr>
        <p:blipFill>
          <a:blip r:embed="rId3"/>
          <a:srcRect/>
          <a:stretch>
            <a:fillRect/>
          </a:stretch>
        </p:blipFill>
        <p:spPr bwMode="auto">
          <a:xfrm>
            <a:off x="500034" y="3857628"/>
            <a:ext cx="4294188" cy="250030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eaLnBrk="1" hangingPunct="1"/>
            <a:r>
              <a:rPr lang="hr-HR" smtClean="0"/>
              <a:t>	</a:t>
            </a:r>
            <a:r>
              <a:rPr lang="hr-HR" b="1" smtClean="0"/>
              <a:t>Benediktinke</a:t>
            </a:r>
          </a:p>
        </p:txBody>
      </p:sp>
      <p:sp>
        <p:nvSpPr>
          <p:cNvPr id="3" name="Content Placeholder 2"/>
          <p:cNvSpPr>
            <a:spLocks noGrp="1"/>
          </p:cNvSpPr>
          <p:nvPr>
            <p:ph sz="half" idx="1"/>
          </p:nvPr>
        </p:nvSpPr>
        <p:spPr/>
        <p:txBody>
          <a:bodyPr/>
          <a:lstStyle/>
          <a:p>
            <a:pPr eaLnBrk="1" hangingPunct="1"/>
            <a:r>
              <a:rPr lang="hr-HR" smtClean="0"/>
              <a:t>Prve redovnice na tlu Hrvatske.</a:t>
            </a:r>
          </a:p>
          <a:p>
            <a:pPr eaLnBrk="1" hangingPunct="1"/>
            <a:r>
              <a:rPr lang="hr-HR" smtClean="0"/>
              <a:t>Utemeljiteljica sveta Skolastika.</a:t>
            </a:r>
          </a:p>
        </p:txBody>
      </p:sp>
      <p:pic>
        <p:nvPicPr>
          <p:cNvPr id="5" name="Content Placeholder 4" descr="2vjz7mv.jpg"/>
          <p:cNvPicPr>
            <a:picLocks noGrp="1" noChangeAspect="1"/>
          </p:cNvPicPr>
          <p:nvPr>
            <p:ph sz="half" idx="2"/>
          </p:nvPr>
        </p:nvPicPr>
        <p:blipFill>
          <a:blip r:embed="rId2"/>
          <a:srcRect/>
          <a:stretch>
            <a:fillRect/>
          </a:stretch>
        </p:blipFill>
        <p:spPr>
          <a:xfrm>
            <a:off x="6072188" y="428625"/>
            <a:ext cx="2524125" cy="3995738"/>
          </a:xfrm>
        </p:spPr>
      </p:pic>
      <p:pic>
        <p:nvPicPr>
          <p:cNvPr id="6" name="Picture 5" descr="DSC02077.jpg"/>
          <p:cNvPicPr>
            <a:picLocks noChangeAspect="1"/>
          </p:cNvPicPr>
          <p:nvPr/>
        </p:nvPicPr>
        <p:blipFill>
          <a:blip r:embed="rId3"/>
          <a:srcRect/>
          <a:stretch>
            <a:fillRect/>
          </a:stretch>
        </p:blipFill>
        <p:spPr bwMode="auto">
          <a:xfrm>
            <a:off x="571500" y="3643313"/>
            <a:ext cx="3571875" cy="2684462"/>
          </a:xfrm>
          <a:prstGeom prst="rect">
            <a:avLst/>
          </a:prstGeom>
          <a:noFill/>
          <a:ln w="9525">
            <a:noFill/>
            <a:miter lim="800000"/>
            <a:headEnd/>
            <a:tailEnd/>
          </a:ln>
        </p:spPr>
      </p:pic>
      <p:pic>
        <p:nvPicPr>
          <p:cNvPr id="7" name="Picture 6" descr="DSC02417.jpg"/>
          <p:cNvPicPr>
            <a:picLocks noChangeAspect="1"/>
          </p:cNvPicPr>
          <p:nvPr/>
        </p:nvPicPr>
        <p:blipFill>
          <a:blip r:embed="rId4"/>
          <a:srcRect/>
          <a:stretch>
            <a:fillRect/>
          </a:stretch>
        </p:blipFill>
        <p:spPr bwMode="auto">
          <a:xfrm>
            <a:off x="4357688" y="3643313"/>
            <a:ext cx="3587750" cy="26971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hr-HR" b="1" smtClean="0"/>
              <a:t>Klarise</a:t>
            </a:r>
          </a:p>
        </p:txBody>
      </p:sp>
      <p:sp>
        <p:nvSpPr>
          <p:cNvPr id="3" name="Content Placeholder 2"/>
          <p:cNvSpPr>
            <a:spLocks noGrp="1"/>
          </p:cNvSpPr>
          <p:nvPr>
            <p:ph sz="half" idx="1"/>
          </p:nvPr>
        </p:nvSpPr>
        <p:spPr/>
        <p:txBody>
          <a:bodyPr/>
          <a:lstStyle/>
          <a:p>
            <a:pPr eaLnBrk="1" hangingPunct="1"/>
            <a:r>
              <a:rPr lang="hr-HR" smtClean="0"/>
              <a:t>Utemeljiteljica sveta Klara zajedno sa svetim Franjom Asiškim.</a:t>
            </a:r>
          </a:p>
        </p:txBody>
      </p:sp>
      <p:pic>
        <p:nvPicPr>
          <p:cNvPr id="5" name="Content Placeholder 4" descr="sv-klara.jpg"/>
          <p:cNvPicPr>
            <a:picLocks noGrp="1" noChangeAspect="1"/>
          </p:cNvPicPr>
          <p:nvPr>
            <p:ph sz="half" idx="2"/>
          </p:nvPr>
        </p:nvPicPr>
        <p:blipFill>
          <a:blip r:embed="rId2"/>
          <a:srcRect/>
          <a:stretch>
            <a:fillRect/>
          </a:stretch>
        </p:blipFill>
        <p:spPr>
          <a:xfrm>
            <a:off x="5357813" y="1643063"/>
            <a:ext cx="3190875" cy="4733925"/>
          </a:xfrm>
        </p:spPr>
      </p:pic>
      <p:pic>
        <p:nvPicPr>
          <p:cNvPr id="6" name="Picture 5" descr="09v03a19.jpg"/>
          <p:cNvPicPr>
            <a:picLocks noChangeAspect="1"/>
          </p:cNvPicPr>
          <p:nvPr/>
        </p:nvPicPr>
        <p:blipFill>
          <a:blip r:embed="rId3"/>
          <a:srcRect/>
          <a:stretch>
            <a:fillRect/>
          </a:stretch>
        </p:blipFill>
        <p:spPr bwMode="auto">
          <a:xfrm>
            <a:off x="3095625" y="3357563"/>
            <a:ext cx="2381250" cy="2643187"/>
          </a:xfrm>
          <a:prstGeom prst="rect">
            <a:avLst/>
          </a:prstGeom>
          <a:noFill/>
          <a:ln w="9525">
            <a:noFill/>
            <a:miter lim="800000"/>
            <a:headEnd/>
            <a:tailEnd/>
          </a:ln>
        </p:spPr>
      </p:pic>
      <p:pic>
        <p:nvPicPr>
          <p:cNvPr id="7" name="Picture 6" descr="P1010015.jpg"/>
          <p:cNvPicPr>
            <a:picLocks noChangeAspect="1"/>
          </p:cNvPicPr>
          <p:nvPr/>
        </p:nvPicPr>
        <p:blipFill>
          <a:blip r:embed="rId4"/>
          <a:srcRect/>
          <a:stretch>
            <a:fillRect/>
          </a:stretch>
        </p:blipFill>
        <p:spPr bwMode="auto">
          <a:xfrm>
            <a:off x="285720" y="3286124"/>
            <a:ext cx="2662238" cy="34178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hr-HR"/>
          </a:p>
        </p:txBody>
      </p:sp>
      <p:sp>
        <p:nvSpPr>
          <p:cNvPr id="3" name="Title 2"/>
          <p:cNvSpPr>
            <a:spLocks noGrp="1"/>
          </p:cNvSpPr>
          <p:nvPr>
            <p:ph type="title"/>
          </p:nvPr>
        </p:nvSpPr>
        <p:spPr>
          <a:xfrm>
            <a:off x="1071538" y="1928802"/>
            <a:ext cx="8229600" cy="1143000"/>
          </a:xfrm>
        </p:spPr>
        <p:txBody>
          <a:bodyPr/>
          <a:lstStyle/>
          <a:p>
            <a:r>
              <a:rPr lang="hr-HR" dirty="0" smtClean="0"/>
              <a:t>Pusti mreže…</a:t>
            </a:r>
            <a:endParaRPr lang="hr-H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2082800"/>
          </a:xfrm>
        </p:spPr>
        <p:txBody>
          <a:bodyPr rtlCol="0">
            <a:normAutofit fontScale="90000"/>
          </a:bodyPr>
          <a:lstStyle/>
          <a:p>
            <a:pPr eaLnBrk="1" fontAlgn="auto" hangingPunct="1">
              <a:spcAft>
                <a:spcPts val="0"/>
              </a:spcAft>
              <a:defRPr/>
            </a:pPr>
            <a:r>
              <a:rPr lang="hr-HR" dirty="0" smtClean="0"/>
              <a:t>Redovnici i redovnice svoju vjeru i ljubav prema Bogu žele svjedočiti živeći </a:t>
            </a:r>
            <a:r>
              <a:rPr lang="hr-HR" b="1" dirty="0" smtClean="0"/>
              <a:t>redovničke zavjete</a:t>
            </a:r>
            <a:r>
              <a:rPr lang="hr-HR" dirty="0" smtClean="0"/>
              <a:t>.</a:t>
            </a:r>
          </a:p>
        </p:txBody>
      </p:sp>
      <p:sp>
        <p:nvSpPr>
          <p:cNvPr id="6" name="Content Placeholder 5"/>
          <p:cNvSpPr>
            <a:spLocks noGrp="1"/>
          </p:cNvSpPr>
          <p:nvPr>
            <p:ph idx="1"/>
          </p:nvPr>
        </p:nvSpPr>
        <p:spPr>
          <a:xfrm>
            <a:off x="457200" y="2571750"/>
            <a:ext cx="8229600" cy="3554413"/>
          </a:xfrm>
        </p:spPr>
        <p:txBody>
          <a:bodyPr>
            <a:normAutofit/>
          </a:bodyPr>
          <a:lstStyle/>
          <a:p>
            <a:pPr eaLnBrk="1" hangingPunct="1"/>
            <a:r>
              <a:rPr lang="hr-HR" sz="3200" b="1" dirty="0" smtClean="0"/>
              <a:t>Redovnički zavjeti </a:t>
            </a:r>
            <a:r>
              <a:rPr lang="hr-HR" sz="3200" dirty="0" smtClean="0"/>
              <a:t>su tri obećanja koja polažu redovnici/redovnice pri ulasku u neki red, </a:t>
            </a:r>
            <a:r>
              <a:rPr lang="hr-HR" sz="3200" dirty="0" err="1" smtClean="0"/>
              <a:t>tj</a:t>
            </a:r>
            <a:r>
              <a:rPr lang="hr-HR" sz="3200" dirty="0" smtClean="0"/>
              <a:t>. žele živjeti u čistoći (beženstvu), siromaštvu i poslušnosti.</a:t>
            </a:r>
          </a:p>
          <a:p>
            <a:pPr eaLnBrk="1" hangingPunct="1"/>
            <a:r>
              <a:rPr lang="hr-HR" sz="3200" dirty="0" smtClean="0"/>
              <a:t> Redovnici/redovnice žive u samostanima.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hr-HR" b="1" smtClean="0"/>
              <a:t>Misionarke ljubavi</a:t>
            </a:r>
          </a:p>
        </p:txBody>
      </p:sp>
      <p:sp>
        <p:nvSpPr>
          <p:cNvPr id="4" name="Content Placeholder 3"/>
          <p:cNvSpPr>
            <a:spLocks noGrp="1"/>
          </p:cNvSpPr>
          <p:nvPr>
            <p:ph sz="half" idx="1"/>
          </p:nvPr>
        </p:nvSpPr>
        <p:spPr/>
        <p:txBody>
          <a:bodyPr>
            <a:normAutofit lnSpcReduction="10000"/>
          </a:bodyPr>
          <a:lstStyle/>
          <a:p>
            <a:pPr eaLnBrk="1" hangingPunct="1"/>
            <a:r>
              <a:rPr lang="hr-HR" smtClean="0"/>
              <a:t>Družbu je osnovala Majka Terezija 1950. godine u Indiji, u Calcutti.</a:t>
            </a:r>
          </a:p>
          <a:p>
            <a:pPr eaLnBrk="1" hangingPunct="1"/>
            <a:r>
              <a:rPr lang="hr-HR" smtClean="0"/>
              <a:t>Majka Terezija i njezine sestre posvetile su se ponajprije zapuštenoj djeci, umirućima i drugim teškim bolesnicima.</a:t>
            </a:r>
          </a:p>
        </p:txBody>
      </p:sp>
      <p:sp>
        <p:nvSpPr>
          <p:cNvPr id="5" name="Content Placeholder 4"/>
          <p:cNvSpPr>
            <a:spLocks noGrp="1"/>
          </p:cNvSpPr>
          <p:nvPr>
            <p:ph sz="half" idx="2"/>
          </p:nvPr>
        </p:nvSpPr>
        <p:spPr/>
        <p:txBody>
          <a:bodyPr>
            <a:normAutofit lnSpcReduction="10000"/>
          </a:bodyPr>
          <a:lstStyle/>
          <a:p>
            <a:pPr eaLnBrk="1" hangingPunct="1"/>
            <a:r>
              <a:rPr lang="hr-HR" smtClean="0"/>
              <a:t>Njihovo geslo je: “Služiti siromašnima da bi se služilo životu.”</a:t>
            </a:r>
          </a:p>
        </p:txBody>
      </p:sp>
      <p:pic>
        <p:nvPicPr>
          <p:cNvPr id="8" name="Picture 7" descr="Majka_Tereza.jpg"/>
          <p:cNvPicPr>
            <a:picLocks noChangeAspect="1"/>
          </p:cNvPicPr>
          <p:nvPr/>
        </p:nvPicPr>
        <p:blipFill>
          <a:blip r:embed="rId2"/>
          <a:srcRect/>
          <a:stretch>
            <a:fillRect/>
          </a:stretch>
        </p:blipFill>
        <p:spPr bwMode="auto">
          <a:xfrm>
            <a:off x="6786563" y="3000375"/>
            <a:ext cx="2214562" cy="2992438"/>
          </a:xfrm>
          <a:prstGeom prst="rect">
            <a:avLst/>
          </a:prstGeom>
          <a:noFill/>
          <a:ln w="9525">
            <a:noFill/>
            <a:miter lim="800000"/>
            <a:headEnd/>
            <a:tailEnd/>
          </a:ln>
        </p:spPr>
      </p:pic>
      <p:pic>
        <p:nvPicPr>
          <p:cNvPr id="9" name="Picture 8" descr="8748fdd583749644071a9f7308c87e92_medium.jpg"/>
          <p:cNvPicPr>
            <a:picLocks noChangeAspect="1"/>
          </p:cNvPicPr>
          <p:nvPr/>
        </p:nvPicPr>
        <p:blipFill>
          <a:blip r:embed="rId3"/>
          <a:srcRect/>
          <a:stretch>
            <a:fillRect/>
          </a:stretch>
        </p:blipFill>
        <p:spPr bwMode="auto">
          <a:xfrm>
            <a:off x="4357688" y="4000500"/>
            <a:ext cx="2571750" cy="2279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hr-HR" b="1" smtClean="0"/>
              <a:t>Redovnici i redovnice u Crkvi</a:t>
            </a:r>
          </a:p>
        </p:txBody>
      </p:sp>
      <p:sp>
        <p:nvSpPr>
          <p:cNvPr id="3" name="Content Placeholder 2"/>
          <p:cNvSpPr>
            <a:spLocks noGrp="1"/>
          </p:cNvSpPr>
          <p:nvPr>
            <p:ph idx="1"/>
          </p:nvPr>
        </p:nvSpPr>
        <p:spPr/>
        <p:txBody>
          <a:bodyPr/>
          <a:lstStyle/>
          <a:p>
            <a:pPr eaLnBrk="1" hangingPunct="1"/>
            <a:r>
              <a:rPr lang="hr-HR" smtClean="0"/>
              <a:t>Oni su takav život izabrali “radi kraljevstva Božjega”, tj. kako bi što uspješnije mogli naviještati i ostvarivati Radosnu vijest o novom Božjem svijetu.</a:t>
            </a:r>
          </a:p>
          <a:p>
            <a:pPr eaLnBrk="1" hangingPunct="1"/>
            <a:r>
              <a:rPr lang="hr-HR" smtClean="0"/>
              <a:t>Polje njihovog djelovanja je široko: rade u školama i na visokim učilištima, u župama, vrtićima, domovima za napuštenu djecu, staračkim domovima, bolnicama, misijama…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40425"/>
          </a:xfrm>
        </p:spPr>
        <p:txBody>
          <a:bodyPr rtlCol="0">
            <a:normAutofit/>
          </a:bodyPr>
          <a:lstStyle/>
          <a:p>
            <a:pPr eaLnBrk="1" fontAlgn="auto" hangingPunct="1">
              <a:spcAft>
                <a:spcPts val="0"/>
              </a:spcAft>
              <a:defRPr/>
            </a:pPr>
            <a:r>
              <a:rPr lang="vi-VN" sz="2800" dirty="0" smtClean="0"/>
              <a:t> </a:t>
            </a:r>
            <a:r>
              <a:rPr lang="vi-VN" sz="2800" dirty="0" smtClean="0">
                <a:latin typeface="+mn-lt"/>
              </a:rPr>
              <a:t>Gospode, učini me oruđem svoga mira! </a:t>
            </a:r>
            <a:br>
              <a:rPr lang="vi-VN" sz="2800" dirty="0" smtClean="0">
                <a:latin typeface="+mn-lt"/>
              </a:rPr>
            </a:br>
            <a:r>
              <a:rPr lang="vi-VN" sz="2800" dirty="0" smtClean="0">
                <a:latin typeface="+mn-lt"/>
              </a:rPr>
              <a:t>   Gdje je mržnja, da donosim ljubav. </a:t>
            </a:r>
            <a:br>
              <a:rPr lang="vi-VN" sz="2800" dirty="0" smtClean="0">
                <a:latin typeface="+mn-lt"/>
              </a:rPr>
            </a:br>
            <a:r>
              <a:rPr lang="vi-VN" sz="2800" dirty="0" smtClean="0">
                <a:latin typeface="+mn-lt"/>
              </a:rPr>
              <a:t>   Gdje je sumnja, da donosim vjeru. </a:t>
            </a:r>
            <a:br>
              <a:rPr lang="vi-VN" sz="2800" dirty="0" smtClean="0">
                <a:latin typeface="+mn-lt"/>
              </a:rPr>
            </a:br>
            <a:r>
              <a:rPr lang="vi-VN" sz="2800" dirty="0" smtClean="0">
                <a:latin typeface="+mn-lt"/>
              </a:rPr>
              <a:t>   Gdje je očaj, da donosim nadu. </a:t>
            </a:r>
            <a:br>
              <a:rPr lang="vi-VN" sz="2800" dirty="0" smtClean="0">
                <a:latin typeface="+mn-lt"/>
              </a:rPr>
            </a:br>
            <a:r>
              <a:rPr lang="vi-VN" sz="2800" dirty="0" smtClean="0">
                <a:latin typeface="+mn-lt"/>
              </a:rPr>
              <a:t>   Gdje je tama, da donosim svijetlost. </a:t>
            </a:r>
            <a:br>
              <a:rPr lang="vi-VN" sz="2800" dirty="0" smtClean="0">
                <a:latin typeface="+mn-lt"/>
              </a:rPr>
            </a:br>
            <a:r>
              <a:rPr lang="vi-VN" sz="2800" dirty="0" smtClean="0">
                <a:latin typeface="+mn-lt"/>
              </a:rPr>
              <a:t>   Gdje je žalost, da donosim radost. </a:t>
            </a:r>
            <a:br>
              <a:rPr lang="vi-VN" sz="2800" dirty="0" smtClean="0">
                <a:latin typeface="+mn-lt"/>
              </a:rPr>
            </a:br>
            <a:r>
              <a:rPr lang="vi-VN" sz="2800" dirty="0" smtClean="0">
                <a:latin typeface="+mn-lt"/>
              </a:rPr>
              <a:t>   I da ne tražim toliko da budem utješen, </a:t>
            </a:r>
            <a:br>
              <a:rPr lang="vi-VN" sz="2800" dirty="0" smtClean="0">
                <a:latin typeface="+mn-lt"/>
              </a:rPr>
            </a:br>
            <a:r>
              <a:rPr lang="vi-VN" sz="2800" dirty="0" smtClean="0">
                <a:latin typeface="+mn-lt"/>
              </a:rPr>
              <a:t>   nego da tješim; </a:t>
            </a:r>
            <a:br>
              <a:rPr lang="vi-VN" sz="2800" dirty="0" smtClean="0">
                <a:latin typeface="+mn-lt"/>
              </a:rPr>
            </a:br>
            <a:r>
              <a:rPr lang="vi-VN" sz="2800" dirty="0" smtClean="0">
                <a:latin typeface="+mn-lt"/>
              </a:rPr>
              <a:t>   niti da budem shvaćen, </a:t>
            </a:r>
            <a:br>
              <a:rPr lang="vi-VN" sz="2800" dirty="0" smtClean="0">
                <a:latin typeface="+mn-lt"/>
              </a:rPr>
            </a:br>
            <a:r>
              <a:rPr lang="vi-VN" sz="2800" dirty="0" smtClean="0">
                <a:latin typeface="+mn-lt"/>
              </a:rPr>
              <a:t>   nego da umijem shvatiti drugoga; </a:t>
            </a:r>
            <a:br>
              <a:rPr lang="vi-VN" sz="2800" dirty="0" smtClean="0">
                <a:latin typeface="+mn-lt"/>
              </a:rPr>
            </a:br>
            <a:r>
              <a:rPr lang="vi-VN" sz="2800" dirty="0" smtClean="0">
                <a:latin typeface="+mn-lt"/>
              </a:rPr>
              <a:t>   niti toliko da budem ljubljen, </a:t>
            </a:r>
            <a:br>
              <a:rPr lang="vi-VN" sz="2800" dirty="0" smtClean="0">
                <a:latin typeface="+mn-lt"/>
              </a:rPr>
            </a:br>
            <a:r>
              <a:rPr lang="vi-VN" sz="2800" dirty="0" smtClean="0">
                <a:latin typeface="+mn-lt"/>
              </a:rPr>
              <a:t>   nego da ljubim.</a:t>
            </a:r>
            <a:r>
              <a:rPr lang="vi-VN" sz="2800" b="1" dirty="0" smtClean="0">
                <a:latin typeface="+mn-lt"/>
              </a:rPr>
              <a:t> </a:t>
            </a:r>
            <a:r>
              <a:rPr lang="hr-HR" sz="2800" b="1" dirty="0" smtClean="0"/>
              <a:t/>
            </a:r>
            <a:br>
              <a:rPr lang="hr-HR" sz="2800" b="1" dirty="0" smtClean="0"/>
            </a:br>
            <a:r>
              <a:rPr lang="hr-HR" sz="2800" b="1" dirty="0" smtClean="0"/>
              <a:t>					</a:t>
            </a:r>
            <a:r>
              <a:rPr lang="hr-HR" sz="2000" b="1" i="1" dirty="0" smtClean="0"/>
              <a:t>sveti </a:t>
            </a:r>
            <a:r>
              <a:rPr lang="hr-HR" sz="2000" b="1" i="1" dirty="0" smtClean="0">
                <a:latin typeface="+mn-lt"/>
              </a:rPr>
              <a:t>Franjo Asiški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zervirano mjesto sadržaja 2"/>
          <p:cNvSpPr>
            <a:spLocks noGrp="1"/>
          </p:cNvSpPr>
          <p:nvPr>
            <p:ph idx="1"/>
          </p:nvPr>
        </p:nvSpPr>
        <p:spPr>
          <a:xfrm>
            <a:off x="395288" y="642918"/>
            <a:ext cx="8229600" cy="5357849"/>
          </a:xfrm>
        </p:spPr>
        <p:txBody>
          <a:bodyPr>
            <a:normAutofit/>
          </a:bodyPr>
          <a:lstStyle/>
          <a:p>
            <a:r>
              <a:rPr lang="hr-HR" sz="3200" dirty="0" smtClean="0"/>
              <a:t>Prva grupa - tekst o Samuelu (1 Sam 3, 1-10.19-20); </a:t>
            </a:r>
          </a:p>
          <a:p>
            <a:r>
              <a:rPr lang="hr-HR" sz="3200" dirty="0" smtClean="0"/>
              <a:t>Druga grupa o </a:t>
            </a:r>
            <a:r>
              <a:rPr lang="hr-HR" sz="3200" dirty="0" err="1" smtClean="0"/>
              <a:t>izabranju</a:t>
            </a:r>
            <a:r>
              <a:rPr lang="hr-HR" sz="3200" dirty="0" smtClean="0"/>
              <a:t> ribara (Mt 4, 18-22); </a:t>
            </a:r>
          </a:p>
          <a:p>
            <a:r>
              <a:rPr lang="hr-HR" sz="3200" dirty="0" smtClean="0"/>
              <a:t>Treća grupa o mladiću koji je otišao žalostan jer je imao veliki imetak (Mk 10, 17-27.29-30); </a:t>
            </a:r>
          </a:p>
          <a:p>
            <a:r>
              <a:rPr lang="hr-HR" sz="3200" dirty="0" smtClean="0"/>
              <a:t>Četvrta grupa Zakeju cariniku (Lk 19, 1-10).</a:t>
            </a:r>
          </a:p>
          <a:p>
            <a:endParaRPr lang="hr-HR"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Grp="1" noChangeAspect="1" noChangeArrowheads="1"/>
          </p:cNvPicPr>
          <p:nvPr>
            <p:ph idx="1"/>
          </p:nvPr>
        </p:nvPicPr>
        <p:blipFill>
          <a:blip r:embed="rId2"/>
          <a:stretch>
            <a:fillRect/>
          </a:stretch>
        </p:blipFill>
        <p:spPr>
          <a:xfrm>
            <a:off x="3286116" y="142852"/>
            <a:ext cx="4714908" cy="6430824"/>
          </a:xfrm>
        </p:spPr>
      </p:pic>
      <p:sp>
        <p:nvSpPr>
          <p:cNvPr id="5122" name="Rectangle 2"/>
          <p:cNvSpPr>
            <a:spLocks noGrp="1" noChangeArrowheads="1"/>
          </p:cNvSpPr>
          <p:nvPr>
            <p:ph type="title"/>
          </p:nvPr>
        </p:nvSpPr>
        <p:spPr/>
        <p:txBody>
          <a:bodyPr/>
          <a:lstStyle/>
          <a:p>
            <a:pPr eaLnBrk="1" hangingPunct="1"/>
            <a:endParaRPr lang="sr-Latn-CS" smtClean="0"/>
          </a:p>
        </p:txBody>
      </p:sp>
      <p:sp>
        <p:nvSpPr>
          <p:cNvPr id="5124" name="Text Box 4"/>
          <p:cNvSpPr txBox="1">
            <a:spLocks noChangeArrowheads="1"/>
          </p:cNvSpPr>
          <p:nvPr/>
        </p:nvSpPr>
        <p:spPr bwMode="auto">
          <a:xfrm>
            <a:off x="142844" y="1428736"/>
            <a:ext cx="3007555" cy="954107"/>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wrap="none">
            <a:spAutoFit/>
          </a:bodyPr>
          <a:lstStyle/>
          <a:p>
            <a:r>
              <a:rPr lang="hr-HR" sz="2800" dirty="0">
                <a:solidFill>
                  <a:schemeClr val="bg1"/>
                </a:solidFill>
              </a:rPr>
              <a:t>Sv. Benedikt </a:t>
            </a:r>
            <a:r>
              <a:rPr lang="hr-HR" sz="2800" dirty="0" smtClean="0">
                <a:solidFill>
                  <a:schemeClr val="bg1"/>
                </a:solidFill>
              </a:rPr>
              <a:t>–</a:t>
            </a:r>
          </a:p>
          <a:p>
            <a:r>
              <a:rPr lang="hr-HR" sz="2800" dirty="0" smtClean="0">
                <a:solidFill>
                  <a:schemeClr val="bg1"/>
                </a:solidFill>
              </a:rPr>
              <a:t>zaštitnik </a:t>
            </a:r>
            <a:r>
              <a:rPr lang="hr-HR" sz="2800" dirty="0">
                <a:solidFill>
                  <a:schemeClr val="bg1"/>
                </a:solidFill>
              </a:rPr>
              <a:t>Europe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2000"/>
                                        <p:tgtEl>
                                          <p:spTgt spid="5124"/>
                                        </p:tgtEl>
                                      </p:cBhvr>
                                    </p:animEffect>
                                  </p:childTnLst>
                                </p:cTn>
                              </p:par>
                              <p:par>
                                <p:cTn id="8" presetID="10" presetClass="entr" presetSubtype="0" fill="hold" nodeType="withEffect">
                                  <p:stCondLst>
                                    <p:cond delay="0"/>
                                  </p:stCondLst>
                                  <p:childTnLst>
                                    <p:set>
                                      <p:cBhvr>
                                        <p:cTn id="9" dur="1" fill="hold">
                                          <p:stCondLst>
                                            <p:cond delay="0"/>
                                          </p:stCondLst>
                                        </p:cTn>
                                        <p:tgtEl>
                                          <p:spTgt spid="5123"/>
                                        </p:tgtEl>
                                        <p:attrNameLst>
                                          <p:attrName>style.visibility</p:attrName>
                                        </p:attrNameLst>
                                      </p:cBhvr>
                                      <p:to>
                                        <p:strVal val="visible"/>
                                      </p:to>
                                    </p:set>
                                    <p:animEffect transition="in" filter="fade">
                                      <p:cBhvr>
                                        <p:cTn id="10" dur="2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Grp="1" noChangeAspect="1" noChangeArrowheads="1"/>
          </p:cNvPicPr>
          <p:nvPr>
            <p:ph idx="1"/>
          </p:nvPr>
        </p:nvPicPr>
        <p:blipFill>
          <a:blip r:embed="rId2"/>
          <a:srcRect/>
          <a:stretch>
            <a:fillRect/>
          </a:stretch>
        </p:blipFill>
        <p:spPr>
          <a:xfrm>
            <a:off x="0" y="620713"/>
            <a:ext cx="9144000" cy="5229225"/>
          </a:xfrm>
        </p:spPr>
      </p:pic>
      <p:sp>
        <p:nvSpPr>
          <p:cNvPr id="6146" name="Rectangle 2"/>
          <p:cNvSpPr>
            <a:spLocks noGrp="1" noChangeArrowheads="1"/>
          </p:cNvSpPr>
          <p:nvPr>
            <p:ph type="title"/>
          </p:nvPr>
        </p:nvSpPr>
        <p:spPr/>
        <p:txBody>
          <a:bodyPr/>
          <a:lstStyle/>
          <a:p>
            <a:pPr eaLnBrk="1" hangingPunct="1"/>
            <a:endParaRPr lang="sr-Latn-C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6"/>
          <p:cNvPicPr>
            <a:picLocks noGrp="1" noChangeAspect="1" noChangeArrowheads="1"/>
          </p:cNvPicPr>
          <p:nvPr>
            <p:ph idx="1"/>
          </p:nvPr>
        </p:nvPicPr>
        <p:blipFill>
          <a:blip r:embed="rId2"/>
          <a:srcRect/>
          <a:stretch>
            <a:fillRect/>
          </a:stretch>
        </p:blipFill>
        <p:spPr>
          <a:xfrm>
            <a:off x="0" y="333375"/>
            <a:ext cx="9144000" cy="5903913"/>
          </a:xfrm>
        </p:spPr>
      </p:pic>
      <p:sp>
        <p:nvSpPr>
          <p:cNvPr id="7170" name="Rectangle 2"/>
          <p:cNvSpPr>
            <a:spLocks noGrp="1" noChangeArrowheads="1"/>
          </p:cNvSpPr>
          <p:nvPr>
            <p:ph type="title"/>
          </p:nvPr>
        </p:nvSpPr>
        <p:spPr/>
        <p:txBody>
          <a:bodyPr/>
          <a:lstStyle/>
          <a:p>
            <a:pPr eaLnBrk="1" hangingPunct="1"/>
            <a:endParaRPr lang="sr-Latn-C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142844" y="1928802"/>
            <a:ext cx="8229600" cy="4525962"/>
          </a:xfrm>
        </p:spPr>
        <p:txBody>
          <a:bodyPr>
            <a:normAutofit/>
          </a:bodyPr>
          <a:lstStyle/>
          <a:p>
            <a:pPr eaLnBrk="1" hangingPunct="1">
              <a:lnSpc>
                <a:spcPct val="80000"/>
              </a:lnSpc>
            </a:pPr>
            <a:r>
              <a:rPr lang="hr-HR" sz="4000" dirty="0" smtClean="0"/>
              <a:t>Bog određene ljude poziva na poseban način te oni odabiru drugačiji način života.</a:t>
            </a:r>
          </a:p>
          <a:p>
            <a:pPr eaLnBrk="1" hangingPunct="1">
              <a:lnSpc>
                <a:spcPct val="80000"/>
              </a:lnSpc>
              <a:buNone/>
            </a:pPr>
            <a:r>
              <a:rPr lang="hr-HR" sz="4000" dirty="0" smtClean="0"/>
              <a:t> </a:t>
            </a:r>
          </a:p>
          <a:p>
            <a:pPr eaLnBrk="1" hangingPunct="1">
              <a:lnSpc>
                <a:spcPct val="80000"/>
              </a:lnSpc>
            </a:pPr>
            <a:r>
              <a:rPr lang="hr-HR" sz="4000" dirty="0" smtClean="0"/>
              <a:t>Redovnici i redovnice su ljudi koji žive sami ili u zajednicama i tako služe Bogu i braći ljudima. </a:t>
            </a:r>
          </a:p>
        </p:txBody>
      </p:sp>
      <p:sp>
        <p:nvSpPr>
          <p:cNvPr id="8194" name="Rectangle 2"/>
          <p:cNvSpPr>
            <a:spLocks noGrp="1" noChangeArrowheads="1"/>
          </p:cNvSpPr>
          <p:nvPr>
            <p:ph type="title"/>
          </p:nvPr>
        </p:nvSpPr>
        <p:spPr/>
        <p:txBody>
          <a:bodyPr/>
          <a:lstStyle/>
          <a:p>
            <a:pPr eaLnBrk="1" hangingPunct="1"/>
            <a:r>
              <a:rPr lang="sr-Latn-CS" dirty="0" smtClean="0"/>
              <a:t>Redovnici i </a:t>
            </a:r>
            <a:r>
              <a:rPr lang="sr-Latn-CS" dirty="0" err="1" smtClean="0"/>
              <a:t>redovnice</a:t>
            </a:r>
            <a:endParaRPr lang="sr-Latn-C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214282" y="857232"/>
            <a:ext cx="8229600" cy="5240342"/>
          </a:xfrm>
        </p:spPr>
        <p:txBody>
          <a:bodyPr>
            <a:normAutofit/>
          </a:bodyPr>
          <a:lstStyle/>
          <a:p>
            <a:pPr>
              <a:lnSpc>
                <a:spcPct val="80000"/>
              </a:lnSpc>
            </a:pPr>
            <a:r>
              <a:rPr lang="hr-HR" sz="3600" dirty="0" smtClean="0"/>
              <a:t>Prvi redovnici javljaju se otkad postoji kršćanstvo. </a:t>
            </a:r>
          </a:p>
          <a:p>
            <a:pPr>
              <a:lnSpc>
                <a:spcPct val="80000"/>
              </a:lnSpc>
              <a:buNone/>
            </a:pPr>
            <a:endParaRPr lang="hr-HR" sz="3600" dirty="0" smtClean="0"/>
          </a:p>
          <a:p>
            <a:pPr>
              <a:lnSpc>
                <a:spcPct val="80000"/>
              </a:lnSpc>
            </a:pPr>
            <a:r>
              <a:rPr lang="hr-HR" sz="3600" dirty="0" smtClean="0"/>
              <a:t>Oni žive u siromaštvu, postu i molitvama. </a:t>
            </a:r>
          </a:p>
          <a:p>
            <a:pPr>
              <a:lnSpc>
                <a:spcPct val="80000"/>
              </a:lnSpc>
            </a:pPr>
            <a:endParaRPr lang="hr-HR" sz="3600" dirty="0" smtClean="0"/>
          </a:p>
          <a:p>
            <a:pPr>
              <a:lnSpc>
                <a:spcPct val="80000"/>
              </a:lnSpc>
            </a:pPr>
            <a:r>
              <a:rPr lang="hr-HR" sz="3600" dirty="0" smtClean="0"/>
              <a:t>Sv. Benedikt je u 6. st. napisao Pravilo (Regulu) za svoju zajednicu u Italiji i otada se članovi takvih zajednica nazivaju redovnicima i redovnicama.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eaLnBrk="1" hangingPunct="1"/>
            <a:r>
              <a:rPr lang="hr-HR" smtClean="0"/>
              <a:t>	     Sveti Benedikt</a:t>
            </a:r>
          </a:p>
        </p:txBody>
      </p:sp>
      <p:sp>
        <p:nvSpPr>
          <p:cNvPr id="3" name="Content Placeholder 2"/>
          <p:cNvSpPr>
            <a:spLocks noGrp="1"/>
          </p:cNvSpPr>
          <p:nvPr>
            <p:ph sz="half" idx="1"/>
          </p:nvPr>
        </p:nvSpPr>
        <p:spPr/>
        <p:txBody>
          <a:bodyPr rtlCol="0">
            <a:normAutofit fontScale="92500" lnSpcReduction="20000"/>
          </a:bodyPr>
          <a:lstStyle/>
          <a:p>
            <a:pPr eaLnBrk="1" fontAlgn="auto" hangingPunct="1">
              <a:spcAft>
                <a:spcPts val="0"/>
              </a:spcAft>
              <a:buFont typeface="Arial" pitchFamily="34" charset="0"/>
              <a:buChar char="•"/>
              <a:defRPr/>
            </a:pPr>
            <a:r>
              <a:rPr lang="hr-HR" dirty="0" smtClean="0"/>
              <a:t>U 6. stoljeću napisao je Pravilo (Regulu) za život zajednice u Italiji, u Monte </a:t>
            </a:r>
            <a:r>
              <a:rPr lang="hr-HR" dirty="0" err="1" smtClean="0"/>
              <a:t>Cassinu</a:t>
            </a:r>
            <a:r>
              <a:rPr lang="hr-HR" dirty="0" smtClean="0"/>
              <a:t>.</a:t>
            </a:r>
          </a:p>
          <a:p>
            <a:pPr eaLnBrk="1" fontAlgn="auto" hangingPunct="1">
              <a:spcAft>
                <a:spcPts val="0"/>
              </a:spcAft>
              <a:buFont typeface="Arial" pitchFamily="34" charset="0"/>
              <a:buChar char="•"/>
              <a:defRPr/>
            </a:pPr>
            <a:r>
              <a:rPr lang="hr-HR" dirty="0" smtClean="0"/>
              <a:t>Najvažnije pravilo bilo je “Moli i radi</a:t>
            </a:r>
            <a:r>
              <a:rPr lang="hr-HR" smtClean="0"/>
              <a:t>”, na </a:t>
            </a:r>
            <a:r>
              <a:rPr lang="hr-HR" dirty="0" smtClean="0"/>
              <a:t>latinskom jeziku “</a:t>
            </a:r>
            <a:r>
              <a:rPr lang="hr-HR" dirty="0" err="1" smtClean="0"/>
              <a:t>Ora</a:t>
            </a:r>
            <a:r>
              <a:rPr lang="hr-HR" dirty="0" smtClean="0"/>
              <a:t> et </a:t>
            </a:r>
            <a:r>
              <a:rPr lang="hr-HR" dirty="0" err="1" smtClean="0"/>
              <a:t>labora</a:t>
            </a:r>
            <a:r>
              <a:rPr lang="hr-HR" dirty="0" smtClean="0"/>
              <a:t>”</a:t>
            </a:r>
          </a:p>
          <a:p>
            <a:pPr eaLnBrk="1" fontAlgn="auto" hangingPunct="1">
              <a:spcAft>
                <a:spcPts val="0"/>
              </a:spcAft>
              <a:buFont typeface="Arial" pitchFamily="34" charset="0"/>
              <a:buChar char="•"/>
              <a:defRPr/>
            </a:pPr>
            <a:r>
              <a:rPr lang="hr-HR" dirty="0" smtClean="0"/>
              <a:t>Otada se članovi takvih zajednica nazivaju redovnicima.</a:t>
            </a:r>
          </a:p>
        </p:txBody>
      </p:sp>
      <p:pic>
        <p:nvPicPr>
          <p:cNvPr id="5" name="Content Placeholder 4" descr="abatia-monte-cassino.jpg"/>
          <p:cNvPicPr>
            <a:picLocks noGrp="1" noChangeAspect="1"/>
          </p:cNvPicPr>
          <p:nvPr>
            <p:ph sz="half" idx="2"/>
          </p:nvPr>
        </p:nvPicPr>
        <p:blipFill>
          <a:blip r:embed="rId2"/>
          <a:srcRect/>
          <a:stretch>
            <a:fillRect/>
          </a:stretch>
        </p:blipFill>
        <p:spPr>
          <a:xfrm>
            <a:off x="4572000" y="3214688"/>
            <a:ext cx="4202113" cy="3152775"/>
          </a:xfrm>
        </p:spPr>
      </p:pic>
      <p:pic>
        <p:nvPicPr>
          <p:cNvPr id="8" name="Picture 7" descr="sv_benedikt4_1m.jpg"/>
          <p:cNvPicPr>
            <a:picLocks noChangeAspect="1"/>
          </p:cNvPicPr>
          <p:nvPr/>
        </p:nvPicPr>
        <p:blipFill>
          <a:blip r:embed="rId3"/>
          <a:srcRect/>
          <a:stretch>
            <a:fillRect/>
          </a:stretch>
        </p:blipFill>
        <p:spPr bwMode="auto">
          <a:xfrm>
            <a:off x="6429375" y="500063"/>
            <a:ext cx="2333625" cy="32432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204</TotalTime>
  <Words>558</Words>
  <Application>Microsoft Office PowerPoint</Application>
  <PresentationFormat>On-screen Show (4:3)</PresentationFormat>
  <Paragraphs>64</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Concourse</vt:lpstr>
      <vt:lpstr>Redovnici i redovnice u Crkvi</vt:lpstr>
      <vt:lpstr>Pusti mreže…</vt:lpstr>
      <vt:lpstr>Slide 3</vt:lpstr>
      <vt:lpstr>Slide 4</vt:lpstr>
      <vt:lpstr>Slide 5</vt:lpstr>
      <vt:lpstr>Slide 6</vt:lpstr>
      <vt:lpstr>Redovnici i redovnice</vt:lpstr>
      <vt:lpstr>Slide 8</vt:lpstr>
      <vt:lpstr>      Sveti Benedikt</vt:lpstr>
      <vt:lpstr>Oni koji se odazivaju Isusovu pozivu različiti  su:</vt:lpstr>
      <vt:lpstr>   </vt:lpstr>
      <vt:lpstr>Franjevci</vt:lpstr>
      <vt:lpstr>Dominikanci</vt:lpstr>
      <vt:lpstr>  Isusovci</vt:lpstr>
      <vt:lpstr> Salezijanci</vt:lpstr>
      <vt:lpstr>Karmelićani i karmelićanke</vt:lpstr>
      <vt:lpstr>Benediktinci</vt:lpstr>
      <vt:lpstr> Benediktinke</vt:lpstr>
      <vt:lpstr>Klarise</vt:lpstr>
      <vt:lpstr>Redovnici i redovnice svoju vjeru i ljubav prema Bogu žele svjedočiti živeći redovničke zavjete.</vt:lpstr>
      <vt:lpstr>Misionarke ljubavi</vt:lpstr>
      <vt:lpstr>Redovnici i redovnice u Crkvi</vt:lpstr>
      <vt:lpstr> Gospode, učini me oruđem svoga mira!     Gdje je mržnja, da donosim ljubav.     Gdje je sumnja, da donosim vjeru.     Gdje je očaj, da donosim nadu.     Gdje je tama, da donosim svijetlost.     Gdje je žalost, da donosim radost.     I da ne tražim toliko da budem utješen,     nego da tješim;     niti da budem shvaćen,     nego da umijem shvatiti drugoga;     niti toliko da budem ljubljen,     nego da ljubim.       sveti Franjo Asiški</vt:lpstr>
    </vt:vector>
  </TitlesOfParts>
  <Company>Student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Katarina</dc:creator>
  <cp:lastModifiedBy>Nikola</cp:lastModifiedBy>
  <cp:revision>33</cp:revision>
  <dcterms:created xsi:type="dcterms:W3CDTF">2012-01-17T20:12:43Z</dcterms:created>
  <dcterms:modified xsi:type="dcterms:W3CDTF">2013-02-03T10:41:53Z</dcterms:modified>
</cp:coreProperties>
</file>