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2" r:id="rId36"/>
    <p:sldId id="290" r:id="rId37"/>
    <p:sldId id="293" r:id="rId38"/>
    <p:sldId id="294" r:id="rId39"/>
    <p:sldId id="295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34490-7EDD-4E6E-A77E-C23BE76A2E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DC1E4A-8437-4081-8A9B-A35EF280EF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E9FDE-16C6-4FD0-AC6E-B50587AB9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1FF0-98B6-4B5B-8C15-4C5541D03A2E}" type="datetimeFigureOut">
              <a:rPr lang="hr-HR" smtClean="0"/>
              <a:t>17.3.2026.</a:t>
            </a:fld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67622E-0604-475B-866C-63E2B7C27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E27E7A-06BA-40D2-9B2A-6FF5CF174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C0919-73BB-46FC-8ACC-9CEF1EFEEE0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30804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2321C-BF00-4540-B6B3-3C4AE909E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1FBAA-0D35-4C7F-8893-547E77E1F4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C95492-8EC2-4939-84A0-7C11A537F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1FF0-98B6-4B5B-8C15-4C5541D03A2E}" type="datetimeFigureOut">
              <a:rPr lang="hr-HR" smtClean="0"/>
              <a:t>17.3.2026.</a:t>
            </a:fld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1A848-CCB9-4174-A155-D66E6AD61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67406-FB37-4327-8A2E-F3AED4C5F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C0919-73BB-46FC-8ACC-9CEF1EFEEE0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81283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32590-6902-405B-A6B8-70BD84D86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C215ED-40D0-42CC-8E47-BF13F04633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70903B-2EC1-4391-ADA9-B88D2B4A6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1FF0-98B6-4B5B-8C15-4C5541D03A2E}" type="datetimeFigureOut">
              <a:rPr lang="hr-HR" smtClean="0"/>
              <a:t>17.3.2026.</a:t>
            </a:fld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7667B-2160-4EBC-87E5-E048C9627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D3008C-47CC-432C-A0F6-542B0D40A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C0919-73BB-46FC-8ACC-9CEF1EFEEE0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713064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CFDFF-CD20-4F86-A072-F488C8B95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9DA53-FF98-4C09-923C-BEC78CE6CB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D952D7-2D8B-4AB4-B92E-B4DC01106F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C7BC71-77A2-4A27-98B4-00BE9DC5B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1FF0-98B6-4B5B-8C15-4C5541D03A2E}" type="datetimeFigureOut">
              <a:rPr lang="hr-HR" smtClean="0"/>
              <a:t>17.3.2026.</a:t>
            </a:fld>
            <a:endParaRPr lang="hr-HR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165F94-9863-4088-9D35-723091933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8B9103-ACBA-4650-9931-3E63C6337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C0919-73BB-46FC-8ACC-9CEF1EFEEE0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301698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9AAA1-B30D-4F68-A74A-8C69B89CE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44AFB3-6500-4D4D-943C-BFBD637A2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81C1BC-B749-4732-B40A-568C225DB5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2D70A2-9EBD-429B-912E-70C70D232D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E4F83E-F80B-445B-A469-7C3DCBBD2A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9E611C-EDF0-4CA4-8DEB-96D9AD686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1FF0-98B6-4B5B-8C15-4C5541D03A2E}" type="datetimeFigureOut">
              <a:rPr lang="hr-HR" smtClean="0"/>
              <a:t>17.3.2026.</a:t>
            </a:fld>
            <a:endParaRPr lang="hr-HR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09D055-A30A-433B-A597-113093603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157359-52FA-4837-A60B-A0634E38E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C0919-73BB-46FC-8ACC-9CEF1EFEEE0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52983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E86B3-5796-4A43-A5F6-6D94C5671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482627-CA1E-4F62-A3EB-5DF95CA0E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1FF0-98B6-4B5B-8C15-4C5541D03A2E}" type="datetimeFigureOut">
              <a:rPr lang="hr-HR" smtClean="0"/>
              <a:t>17.3.2026.</a:t>
            </a:fld>
            <a:endParaRPr lang="hr-H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153A09-8CBC-40B4-9F25-53E5A2093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0B259E-7655-4B9A-B2D8-AF7D5C18E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C0919-73BB-46FC-8ACC-9CEF1EFEEE0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76462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7A6814-3C4E-4A5D-ADBE-EFA506512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1FF0-98B6-4B5B-8C15-4C5541D03A2E}" type="datetimeFigureOut">
              <a:rPr lang="hr-HR" smtClean="0"/>
              <a:t>17.3.2026.</a:t>
            </a:fld>
            <a:endParaRPr lang="hr-HR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5A83E4-E6F3-42AD-A03F-A213D07C1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94554C-84FC-4C42-B084-6E04A09F6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C0919-73BB-46FC-8ACC-9CEF1EFEEE0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9732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385DE-E9AA-4F5C-8612-438C6BDDD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70EE0-402B-4CFE-8509-94D81234A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D15889-F1B4-4FA7-9858-D5CFDEF830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E3B169-AB9F-4AF0-829F-E8209B566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1FF0-98B6-4B5B-8C15-4C5541D03A2E}" type="datetimeFigureOut">
              <a:rPr lang="hr-HR" smtClean="0"/>
              <a:t>17.3.2026.</a:t>
            </a:fld>
            <a:endParaRPr lang="hr-HR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9BDF9B-2CCC-42DE-ADE3-2F448BAF7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4AECE0-7046-4AE6-92A7-9029F06E8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C0919-73BB-46FC-8ACC-9CEF1EFEEE0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3002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C1109-56CA-442D-AF0B-54D392DD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362F2A-2EFE-4A76-B01F-BE814F7612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BFC84B-5FE1-40A5-8AB7-B96EEC22A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888310-FF4E-4DDC-9625-129BB7AED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1FF0-98B6-4B5B-8C15-4C5541D03A2E}" type="datetimeFigureOut">
              <a:rPr lang="hr-HR" smtClean="0"/>
              <a:t>17.3.2026.</a:t>
            </a:fld>
            <a:endParaRPr lang="hr-HR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52FE04-699B-4F7D-9EE3-9EC3DDFE3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391B3B-2004-427B-8095-0BEDF1C65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C0919-73BB-46FC-8ACC-9CEF1EFEEE0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250385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26589-D18A-45A3-AAFE-0C6472E84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FF900B-6756-4E69-A763-99C956CCF7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062883-CE6B-4AC0-9754-230F7D1EE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1FF0-98B6-4B5B-8C15-4C5541D03A2E}" type="datetimeFigureOut">
              <a:rPr lang="hr-HR" smtClean="0"/>
              <a:t>17.3.2026.</a:t>
            </a:fld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B644F-C082-4174-9F0E-136823FDB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4957EC-9E6B-476B-ACE0-FA60B8987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C0919-73BB-46FC-8ACC-9CEF1EFEEE0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9568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464FB4-D202-4CC1-BD48-04D16BC709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02EADB-A11A-4426-99CC-86E4F77BA5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66E05B-E018-4563-A187-B894DA2BE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11FF0-98B6-4B5B-8C15-4C5541D03A2E}" type="datetimeFigureOut">
              <a:rPr lang="hr-HR" smtClean="0"/>
              <a:t>17.3.2026.</a:t>
            </a:fld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27B3FD-DFF0-4558-A4B7-7B69CFD2F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2F322-9061-4992-806F-43E1F8896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C0919-73BB-46FC-8ACC-9CEF1EFEEE0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19959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56071E-F775-48C1-BDC3-16F26619F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724F28-D98B-4569-91F4-1F9C712A2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11F38-54CC-433B-AF36-9ED1A7F14B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11FF0-98B6-4B5B-8C15-4C5541D03A2E}" type="datetimeFigureOut">
              <a:rPr lang="hr-HR" smtClean="0"/>
              <a:t>17.3.2026.</a:t>
            </a:fld>
            <a:endParaRPr lang="hr-H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69F07-8AA1-448A-9D65-5231D80ACB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F984E5-A21A-4FC9-8797-98E1D804FF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C0919-73BB-46FC-8ACC-9CEF1EFEEE0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451536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greatergood.berkeley.edu/quizzes/take_quiz/stress_and_anxiety" TargetMode="External"/><Relationship Id="rId2" Type="http://schemas.openxmlformats.org/officeDocument/2006/relationships/hyperlink" Target="https://drive.google.com/file/d/11c5a_apKBjItMq8HdDg_yiDnOfcMlvEk/view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8mM5Oks8yZ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6A817B5-2203-492D-A6A4-4C80AE1F8D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Burnout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Balance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4D0626DB-A11E-4B98-BD7C-E1FCEB8758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66666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Practical Strategies for Stress Relief in the Classroom</a:t>
            </a: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E1D98379-2159-4DE0-97F0-4FBDF66F2234}"/>
              </a:ext>
            </a:extLst>
          </p:cNvPr>
          <p:cNvSpPr txBox="1"/>
          <p:nvPr/>
        </p:nvSpPr>
        <p:spPr>
          <a:xfrm>
            <a:off x="95250" y="6076950"/>
            <a:ext cx="119538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ŽSV učitelja Engleskog jezika Međimurske županije, </a:t>
            </a:r>
            <a:r>
              <a:rPr lang="hr-HR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Hodošan</a:t>
            </a:r>
            <a:r>
              <a:rPr lang="hr-HR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17.3.2026</a:t>
            </a:r>
          </a:p>
          <a:p>
            <a:r>
              <a:rPr lang="hr-HR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Jura </a:t>
            </a:r>
            <a:r>
              <a:rPr lang="hr-HR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Cmrečak</a:t>
            </a:r>
            <a:endParaRPr lang="hr-HR" b="1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624462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617BBB0-CEEE-4D19-A3A0-844A1AC90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Particular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Course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EAE401B-20A5-4DF0-8652-2B9B51AA49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 is usually in the focus if there is a course/seminar/lecture on mental health?</a:t>
            </a: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focus is usually on managing and relieving stress and being aware of wellbeing, emotions and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behavious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the______________?</a:t>
            </a:r>
          </a:p>
        </p:txBody>
      </p:sp>
    </p:spTree>
    <p:extLst>
      <p:ext uri="{BB962C8B-B14F-4D97-AF65-F5344CB8AC3E}">
        <p14:creationId xmlns:p14="http://schemas.microsoft.com/office/powerpoint/2010/main" val="2556093821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7FEE320-9109-4BFD-8055-B4D8A2879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3D5F251D-134A-4FEA-BF68-5DBBCDA468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468" y="1302670"/>
            <a:ext cx="6192976" cy="4644732"/>
          </a:xfrm>
        </p:spPr>
      </p:pic>
    </p:spTree>
    <p:extLst>
      <p:ext uri="{BB962C8B-B14F-4D97-AF65-F5344CB8AC3E}">
        <p14:creationId xmlns:p14="http://schemas.microsoft.com/office/powerpoint/2010/main" val="2560199620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CD8BCD5-FAFF-4D3B-BFAE-B32C8A335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Great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Expectations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BC829CC-E3A0-45C2-8E2B-6B73A32C5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experts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subjects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which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great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starting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however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also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to: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therapists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entertainers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magicians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detectives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nurses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doctors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wish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granters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lessons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engaging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20+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different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personalities</a:t>
            </a:r>
          </a:p>
          <a:p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Grade and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check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schoolwork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homework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exams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often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simultaneously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laziest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profession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achieving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work-life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balance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challenging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368430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1C70BAF-2628-409F-9363-BDED3B084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Great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Expectations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19A661B-EBBF-4FE0-81E6-B7560A9C0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fair,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honest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but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exactly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expect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emails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calls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parents</a:t>
            </a: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Parents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expect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”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fix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”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their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children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especially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their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motivation</a:t>
            </a: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Notice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everything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going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classroom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as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well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notice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changes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students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behaviour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seems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easy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remember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also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need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teach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40610276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A0AFA1D-879F-4DAC-8910-B08375CA2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Great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Expectations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III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40AA8EE-A1A0-4487-ADE4-98077200B2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ought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never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lose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patience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even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when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asked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same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question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111th time</a:t>
            </a:r>
          </a:p>
          <a:p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Keep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perfect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records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everything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even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though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doubt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people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actually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read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half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reports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write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school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admin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parents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child’s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development)</a:t>
            </a:r>
          </a:p>
          <a:p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available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help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entering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leaving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building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also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parking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lot</a:t>
            </a: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4850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73B4B97-9572-43E2-8681-37E2F2D94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Great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Expectations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IV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73336CF-034E-4EFE-B7A2-381F671207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Immediately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emails</a:t>
            </a: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Maintain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classroom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peace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order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classroom</a:t>
            </a: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need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adjust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every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position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put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Now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take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everything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mentioned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add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own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grievances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issues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do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everything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list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simultaneously</a:t>
            </a: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969000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2036663-D2F8-4ADE-9776-F4434AE1D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these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expectations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bit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much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64AAAA3-DDAF-4E6A-A031-1121E3A6F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Obviously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8294620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5EDAE4E-4794-4949-9B03-22B7F71CF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cause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burnout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759E1C6-F0D4-46A7-AF00-62660C32F4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Also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26989183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B6477C2-ED00-4AEF-B134-FADD1C802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ever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experienced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burnout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C184E6E-4CDC-4413-B06D-91F1FAD77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bit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interactive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sorry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haven’t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clinically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defined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burnout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however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doesn’t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mean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don’t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understand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inner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works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ever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felt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defeated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over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done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resignated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desperate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overworked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and/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empty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please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raise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hand</a:t>
            </a: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guessed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correctly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more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people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should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their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hands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</a:t>
            </a: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568642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EC7A79C-78FA-4A1B-8BB0-A0FB5D6FF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So</a:t>
            </a:r>
            <a:r>
              <a:rPr lang="hr-HR" dirty="0"/>
              <a:t>, how </a:t>
            </a:r>
            <a:r>
              <a:rPr lang="hr-HR" dirty="0" err="1"/>
              <a:t>get</a:t>
            </a:r>
            <a:r>
              <a:rPr lang="hr-HR" dirty="0"/>
              <a:t> </a:t>
            </a:r>
            <a:r>
              <a:rPr lang="hr-HR" dirty="0" err="1"/>
              <a:t>from</a:t>
            </a:r>
            <a:r>
              <a:rPr lang="hr-HR" dirty="0"/>
              <a:t> </a:t>
            </a:r>
            <a:r>
              <a:rPr lang="hr-HR" dirty="0" err="1"/>
              <a:t>this</a:t>
            </a:r>
            <a:r>
              <a:rPr lang="hr-HR" dirty="0"/>
              <a:t> </a:t>
            </a:r>
            <a:r>
              <a:rPr lang="hr-HR" dirty="0" err="1"/>
              <a:t>point</a:t>
            </a:r>
            <a:r>
              <a:rPr lang="hr-HR" dirty="0"/>
              <a:t>…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8DC134C2-45D5-4423-824E-30F94F936D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285" y="1488740"/>
            <a:ext cx="3917430" cy="4865449"/>
          </a:xfrm>
        </p:spPr>
      </p:pic>
    </p:spTree>
    <p:extLst>
      <p:ext uri="{BB962C8B-B14F-4D97-AF65-F5344CB8AC3E}">
        <p14:creationId xmlns:p14="http://schemas.microsoft.com/office/powerpoint/2010/main" val="1121709754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5964B73-1187-4D6E-880F-4CEEF91FA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…to </a:t>
            </a:r>
            <a:r>
              <a:rPr lang="hr-HR" dirty="0" err="1"/>
              <a:t>this</a:t>
            </a:r>
            <a:r>
              <a:rPr lang="hr-HR" dirty="0"/>
              <a:t> one?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E704A767-93A4-430A-BF8E-19D919183A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99" y="1943894"/>
            <a:ext cx="9893211" cy="3561556"/>
          </a:xfrm>
        </p:spPr>
      </p:pic>
    </p:spTree>
    <p:extLst>
      <p:ext uri="{BB962C8B-B14F-4D97-AF65-F5344CB8AC3E}">
        <p14:creationId xmlns:p14="http://schemas.microsoft.com/office/powerpoint/2010/main" val="1754857439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D3614E8-42A2-4B04-B5E1-36C99851C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only</a:t>
            </a:r>
            <a:r>
              <a:rPr lang="hr-HR" dirty="0"/>
              <a:t> </a:t>
            </a:r>
            <a:r>
              <a:rPr lang="hr-HR" dirty="0" err="1"/>
              <a:t>person</a:t>
            </a:r>
            <a:r>
              <a:rPr lang="hr-HR" dirty="0"/>
              <a:t> </a:t>
            </a:r>
            <a:r>
              <a:rPr lang="hr-HR" dirty="0" err="1"/>
              <a:t>that</a:t>
            </a:r>
            <a:r>
              <a:rPr lang="hr-HR" dirty="0"/>
              <a:t> </a:t>
            </a:r>
            <a:r>
              <a:rPr lang="hr-HR" dirty="0" err="1"/>
              <a:t>can</a:t>
            </a:r>
            <a:r>
              <a:rPr lang="hr-HR" dirty="0"/>
              <a:t> </a:t>
            </a:r>
            <a:r>
              <a:rPr lang="hr-HR" dirty="0" err="1"/>
              <a:t>actually</a:t>
            </a:r>
            <a:r>
              <a:rPr lang="hr-HR" dirty="0"/>
              <a:t> </a:t>
            </a:r>
            <a:r>
              <a:rPr lang="hr-HR" dirty="0" err="1"/>
              <a:t>help</a:t>
            </a:r>
            <a:r>
              <a:rPr lang="hr-HR" dirty="0"/>
              <a:t> </a:t>
            </a:r>
            <a:r>
              <a:rPr lang="hr-HR" dirty="0" err="1"/>
              <a:t>you</a:t>
            </a:r>
            <a:r>
              <a:rPr lang="hr-HR" dirty="0"/>
              <a:t> </a:t>
            </a:r>
            <a:r>
              <a:rPr lang="hr-HR" dirty="0" err="1"/>
              <a:t>is</a:t>
            </a:r>
            <a:r>
              <a:rPr lang="hr-HR" dirty="0"/>
              <a:t>…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651A8DA2-1767-40C8-B23F-350E540A9A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1151892753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83CB88B-E22B-4A18-B431-DD73C3445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02105"/>
            <a:ext cx="10515600" cy="5374858"/>
          </a:xfrm>
        </p:spPr>
        <p:txBody>
          <a:bodyPr/>
          <a:lstStyle/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will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incredibly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difficult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do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justice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course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lasted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6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days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done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numerous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exercises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which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had to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touch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ourselves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After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agreed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as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burnt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coal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decided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how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affects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bodies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extention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mood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order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something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lecture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ask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keep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mind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You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won’t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do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anything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today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but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things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will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propose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will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made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available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everything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privacy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home.</a:t>
            </a:r>
          </a:p>
        </p:txBody>
      </p:sp>
    </p:spTree>
    <p:extLst>
      <p:ext uri="{BB962C8B-B14F-4D97-AF65-F5344CB8AC3E}">
        <p14:creationId xmlns:p14="http://schemas.microsoft.com/office/powerpoint/2010/main" val="734050420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E835E6F-A43D-4B64-AC0C-18907FB66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25642"/>
            <a:ext cx="10515600" cy="5551321"/>
          </a:xfrm>
        </p:spPr>
        <p:txBody>
          <a:bodyPr/>
          <a:lstStyle/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Additionally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will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provide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materials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connected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psychology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mostly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theoretical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wellbeing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mostly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practical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something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like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seems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interesting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actually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take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course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Valencia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next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month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May. </a:t>
            </a:r>
          </a:p>
        </p:txBody>
      </p:sp>
    </p:spTree>
    <p:extLst>
      <p:ext uri="{BB962C8B-B14F-4D97-AF65-F5344CB8AC3E}">
        <p14:creationId xmlns:p14="http://schemas.microsoft.com/office/powerpoint/2010/main" val="1884532626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C84806E-22F4-486F-A388-36CE855A8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612B0F5E-EE9A-4260-9CFF-1772429F85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958" y="0"/>
            <a:ext cx="9176084" cy="6882063"/>
          </a:xfrm>
        </p:spPr>
      </p:pic>
    </p:spTree>
    <p:extLst>
      <p:ext uri="{BB962C8B-B14F-4D97-AF65-F5344CB8AC3E}">
        <p14:creationId xmlns:p14="http://schemas.microsoft.com/office/powerpoint/2010/main" val="2058570593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399B21A-0864-47EB-84BD-0FAC0B003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Gestalt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Approach</a:t>
            </a: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259D466-C98F-47BE-84CA-22D80C932F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>
                <a:solidFill>
                  <a:srgbClr val="6964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r-HR" b="0" i="0" dirty="0">
                <a:solidFill>
                  <a:srgbClr val="69646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b="0" i="0" dirty="0">
                <a:solidFill>
                  <a:srgbClr val="69646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approach aimed at focusing on the experience of the present moment and the context of your life</a:t>
            </a:r>
            <a:endParaRPr lang="hr-HR" b="0" i="0" dirty="0">
              <a:solidFill>
                <a:srgbClr val="69646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dirty="0">
              <a:solidFill>
                <a:srgbClr val="69646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0" i="0" dirty="0">
                <a:solidFill>
                  <a:srgbClr val="69646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hr-HR" b="0" i="0" dirty="0">
                <a:solidFill>
                  <a:srgbClr val="69646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b="0" i="0" dirty="0">
                <a:solidFill>
                  <a:srgbClr val="69646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 goal is to increase self-awareness and self-acceptance, allowing you to address unresolved issues and emotional pain</a:t>
            </a:r>
            <a:endParaRPr lang="hr-HR" b="0" i="0" dirty="0">
              <a:solidFill>
                <a:srgbClr val="69646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dirty="0">
              <a:solidFill>
                <a:srgbClr val="69646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b="0" i="0" dirty="0">
                <a:solidFill>
                  <a:srgbClr val="69646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="0" i="0" dirty="0">
                <a:solidFill>
                  <a:srgbClr val="69646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 is based on the principle that the individual is an integrated unity of mind and body, and on the importance of recognizing one’s needs and experiences </a:t>
            </a:r>
            <a:r>
              <a:rPr lang="hr-HR" b="0" i="0" dirty="0">
                <a:solidFill>
                  <a:srgbClr val="69646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r-HR" dirty="0">
                <a:solidFill>
                  <a:srgbClr val="6964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b="0" i="0" dirty="0">
                <a:solidFill>
                  <a:srgbClr val="69646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the pr</a:t>
            </a:r>
            <a:r>
              <a:rPr lang="hr-HR" b="0" i="0" dirty="0" err="1">
                <a:solidFill>
                  <a:srgbClr val="69646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b="0" i="0" dirty="0" err="1">
                <a:solidFill>
                  <a:srgbClr val="69646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ent</a:t>
            </a:r>
            <a:r>
              <a:rPr lang="en-US" b="0" i="0" dirty="0">
                <a:solidFill>
                  <a:srgbClr val="69646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moment.</a:t>
            </a: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3DA47E-5FCC-4DFC-B19E-AC907064E17E}"/>
              </a:ext>
            </a:extLst>
          </p:cNvPr>
          <p:cNvSpPr txBox="1"/>
          <p:nvPr/>
        </p:nvSpPr>
        <p:spPr>
          <a:xfrm>
            <a:off x="5608320" y="447040"/>
            <a:ext cx="6207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honest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copied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Dr.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Alina’s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webpage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770319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F3ECDF7-3E3D-4B38-B98F-C14F21FA0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Present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Moment (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Tense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Simple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6E8FE37-DB89-452B-8D2B-1A8D3F87BB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rather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tricky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determine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current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cannot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done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immediately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people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usually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need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some time for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introspection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feel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discomfort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body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Do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find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difficult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breathe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Do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feel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pressure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chest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Pain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certain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head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Depressed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Anxious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Empty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These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actually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symptoms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chronic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burnout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can’t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tell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immediately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Close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eyes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clear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mind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breathe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deeply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Imagine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body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those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8th grade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biology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sketches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human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body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anything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flares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burns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red. </a:t>
            </a:r>
          </a:p>
        </p:txBody>
      </p:sp>
    </p:spTree>
    <p:extLst>
      <p:ext uri="{BB962C8B-B14F-4D97-AF65-F5344CB8AC3E}">
        <p14:creationId xmlns:p14="http://schemas.microsoft.com/office/powerpoint/2010/main" val="4185382349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B0FE72D-5F9D-489C-857F-1A9CBAFF8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I’ll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hurry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</a:t>
            </a: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2951F2DD-B61C-48E8-86D9-C1D4F3F178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127" y="2034107"/>
            <a:ext cx="5877745" cy="3934374"/>
          </a:xfrm>
        </p:spPr>
      </p:pic>
    </p:spTree>
    <p:extLst>
      <p:ext uri="{BB962C8B-B14F-4D97-AF65-F5344CB8AC3E}">
        <p14:creationId xmlns:p14="http://schemas.microsoft.com/office/powerpoint/2010/main" val="2885399526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C2C14CB-362D-4A65-A03A-B4A55A968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drawing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here</a:t>
            </a: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5125044-7579-4C62-A83D-16CE3C7FBE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73425905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6520D6B-A389-4C14-A630-0D3688D85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Additional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Materials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2EC7275-D6D5-4943-8F7C-0709B59C2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to spot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distress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students</a:t>
            </a: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Scientific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approach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stress</a:t>
            </a: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to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incorporate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mindfulness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highly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suggest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over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because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packed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useful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513491702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983152B-97E7-486E-A2DC-F3BEBE06C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Course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Highlights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Focus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Ourselves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EF213442-B897-48BE-9078-76BA6BD4F8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1953" y="1825625"/>
            <a:ext cx="6648094" cy="4351338"/>
          </a:xfrm>
        </p:spPr>
      </p:pic>
    </p:spTree>
    <p:extLst>
      <p:ext uri="{BB962C8B-B14F-4D97-AF65-F5344CB8AC3E}">
        <p14:creationId xmlns:p14="http://schemas.microsoft.com/office/powerpoint/2010/main" val="2110076059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60D070B-D5DA-486E-8DC5-1748610C0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547DF0CE-74E0-412C-822F-17941F3693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443537" cy="8434009"/>
          </a:xfrm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7A17CB1A-BB62-4F64-80A8-9EDC547508A6}"/>
              </a:ext>
            </a:extLst>
          </p:cNvPr>
          <p:cNvSpPr txBox="1"/>
          <p:nvPr/>
        </p:nvSpPr>
        <p:spPr>
          <a:xfrm>
            <a:off x="7724775" y="1990725"/>
            <a:ext cx="3952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didn’t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make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but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it’s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still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good</a:t>
            </a: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389761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B5187AF-1158-4F74-B3AB-4F30CCA22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We</a:t>
            </a:r>
            <a:r>
              <a:rPr lang="hr-HR" dirty="0"/>
              <a:t> </a:t>
            </a:r>
            <a:r>
              <a:rPr lang="hr-HR" dirty="0" err="1"/>
              <a:t>Can</a:t>
            </a:r>
            <a:r>
              <a:rPr lang="hr-HR" dirty="0"/>
              <a:t> </a:t>
            </a:r>
            <a:r>
              <a:rPr lang="hr-HR" dirty="0" err="1"/>
              <a:t>Help</a:t>
            </a:r>
            <a:r>
              <a:rPr lang="hr-HR" dirty="0"/>
              <a:t> </a:t>
            </a:r>
            <a:r>
              <a:rPr lang="hr-HR" dirty="0" err="1"/>
              <a:t>by</a:t>
            </a:r>
            <a:r>
              <a:rPr lang="hr-HR" dirty="0"/>
              <a:t> </a:t>
            </a:r>
            <a:r>
              <a:rPr lang="hr-HR" dirty="0" err="1"/>
              <a:t>Helping</a:t>
            </a:r>
            <a:r>
              <a:rPr lang="hr-HR" dirty="0"/>
              <a:t> </a:t>
            </a:r>
            <a:r>
              <a:rPr lang="hr-HR" dirty="0" err="1"/>
              <a:t>Others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825AAA9-158B-450A-9F93-03DB4E397B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700A337B-7CBC-4CB3-8C0B-67D1C1FAB5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3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989312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0C8F383-757C-4F46-B7CB-4ECA7BD20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309B041-4D75-439C-9B76-D60E3A06FE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D0C102DA-4AF2-41CA-B254-877136FC7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92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110739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A12427A-F383-40F1-B934-7D7BF613F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499CAC8-D0CC-43D2-B10F-EC4048EA42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1309DFE2-908D-471F-8242-2C5D74C39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43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737565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E35972D-2FCB-4567-81A5-9B51D915E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5584D10-8CB0-490B-8369-FB310BE14D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430E540B-C157-4CC1-8D94-9101A088F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9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663233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C007E99-1FFF-4C67-9321-DEC4C85AE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4D0C0BC-383E-457D-A32F-28EFE56A2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B5EDF83C-B17A-47A9-B97E-294D91D2CF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701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325171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EEBF1A6-9478-437D-8838-F663F94CE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77A4E48-E72F-48A3-8971-E23AD2A0A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A57A1D97-292F-4058-A052-1A6EBAACB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251865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19B3410-C2B7-4DEF-897A-429ABB199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F1C26B0-B128-4A12-A82A-ABDABBAED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5C60BB0E-7428-4222-A7EA-580DCE84D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75425" cy="677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224888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F419B09-99C4-492A-AB60-B9AD9122B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CB50CC3-86BC-45FA-88C5-002B8F7AD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4EDD5DDC-13D0-477E-AB50-ABC9E2294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481103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A63D97D-0686-4F7C-8778-AFF1B5B21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Mindfulness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Exercises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Include</a:t>
            </a: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B446999-630A-4314-9F0B-66DAE1D3B1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Breathing</a:t>
            </a: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Visualisation</a:t>
            </a: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Movement</a:t>
            </a: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something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implement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classrooms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Kind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Maybe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Sometimes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26390350"/>
      </p:ext>
    </p:extLst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53DC200-C061-464C-84EE-C34E456C9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70938CA-49BF-4761-ADB4-324029B3EF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E2EE4B2D-7C47-4224-924F-FD1B4FDDA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3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591099"/>
      </p:ext>
    </p:extLst>
  </p:cSld>
  <p:clrMapOvr>
    <a:masterClrMapping/>
  </p:clrMapOvr>
  <p:transition spd="slow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EE45944-CF4A-4942-9CA2-8A654FCBC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1140C24-A1FC-48FF-BD4D-CC4C0A38D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1353800" cy="5032375"/>
          </a:xfrm>
        </p:spPr>
        <p:txBody>
          <a:bodyPr/>
          <a:lstStyle/>
          <a:p>
            <a:endParaRPr lang="hr-HR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C241346A-BBB0-4A45-A2E5-C4AC12D64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24642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76448"/>
      </p:ext>
    </p:extLst>
  </p:cSld>
  <p:clrMapOvr>
    <a:masterClrMapping/>
  </p:clrMapOvr>
  <p:transition spd="slow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CC7C2-5B2B-476B-979B-2A034B336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327D3-B310-4228-9BFC-41022897C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1DA6D6-7AB6-402E-BB02-8F72DA29F2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9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855408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FA635-092D-4C57-9E38-B2D1E1FCF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Final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Thoughs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9E0A7-B43F-4CC8-B12F-D9324A7F48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covered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percentage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course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hope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some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things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said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today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will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inspire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take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better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yourself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There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still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much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discuss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do.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limitless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neither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time.</a:t>
            </a:r>
          </a:p>
          <a:p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a personal note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846785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B9937-E6CD-4F1F-A516-9100D2F60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Thank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attention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FB6F9-4970-4C00-8336-749CF62437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Any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questions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1888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CC494-C103-40C7-8C08-210EF796F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https://forms.gle/hPVfKrGesdjVnrrKA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805964-9304-42DF-917E-20F0B3FBD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1708" y="1966652"/>
            <a:ext cx="3648584" cy="3724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6179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6F7F1-51FD-499F-9751-B697F09EA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8EBDA-7703-42B9-B366-A35667FEBF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https://drive.google.com/file/d/11c5a_apKBjItMq8HdDg_yiDnOfcMlvEk/view</a:t>
            </a:r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r>
              <a:rPr lang="hr-HR" dirty="0">
                <a:hlinkClick r:id="rId3"/>
              </a:rPr>
              <a:t>https://greatergood.berkeley.edu/quizzes/take_quiz/stress_and_anxiety</a:t>
            </a:r>
            <a:r>
              <a:rPr lang="hr-HR" dirty="0"/>
              <a:t> </a:t>
            </a:r>
          </a:p>
          <a:p>
            <a:endParaRPr lang="hr-HR" dirty="0"/>
          </a:p>
          <a:p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C11D987-C32B-420E-AEE0-FB545CF5E2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0155692"/>
              </p:ext>
            </p:extLst>
          </p:nvPr>
        </p:nvGraphicFramePr>
        <p:xfrm>
          <a:off x="914400" y="2778284"/>
          <a:ext cx="6096000" cy="731520"/>
        </p:xfrm>
        <a:graphic>
          <a:graphicData uri="http://schemas.openxmlformats.org/drawingml/2006/table">
            <a:tbl>
              <a:tblPr/>
              <a:tblGrid>
                <a:gridCol w="6096000">
                  <a:extLst>
                    <a:ext uri="{9D8B030D-6E8A-4147-A177-3AD203B41FA5}">
                      <a16:colId xmlns:a16="http://schemas.microsoft.com/office/drawing/2014/main" val="202764217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br>
                        <a:rPr lang="sv-SE" b="0" u="none" strike="noStrike" dirty="0">
                          <a:solidFill>
                            <a:srgbClr val="222222"/>
                          </a:solidFill>
                          <a:effectLst/>
                          <a:latin typeface="wf_segoe-ui_light"/>
                          <a:hlinkClick r:id="rId4"/>
                        </a:rPr>
                      </a:br>
                      <a:r>
                        <a:rPr lang="sv-SE" b="0" u="none" strike="noStrike" dirty="0">
                          <a:solidFill>
                            <a:srgbClr val="222222"/>
                          </a:solidFill>
                          <a:effectLst/>
                          <a:latin typeface="wf_segoe-ui_light"/>
                          <a:hlinkClick r:id="rId4"/>
                        </a:rPr>
                        <a:t>30 Minute Yoga Nidra For Deep Rest</a:t>
                      </a:r>
                      <a:endParaRPr lang="sv-SE" b="0" dirty="0">
                        <a:effectLst/>
                        <a:latin typeface="wf_segoe-ui_light"/>
                      </a:endParaRPr>
                    </a:p>
                  </a:txBody>
                  <a:tcPr marR="274320" marT="91440" marB="91440">
                    <a:lnL w="762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3475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50118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2529</TotalTime>
  <Words>1033</Words>
  <Application>Microsoft Office PowerPoint</Application>
  <PresentationFormat>Widescreen</PresentationFormat>
  <Paragraphs>107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Arial</vt:lpstr>
      <vt:lpstr>Calibri</vt:lpstr>
      <vt:lpstr>Calibri Light</vt:lpstr>
      <vt:lpstr>Times New Roman</vt:lpstr>
      <vt:lpstr>wf_segoe-ui_light</vt:lpstr>
      <vt:lpstr>Office Theme</vt:lpstr>
      <vt:lpstr>From Burnout to Balance</vt:lpstr>
      <vt:lpstr>Why This Particular Course?</vt:lpstr>
      <vt:lpstr>PowerPoint Presentation</vt:lpstr>
      <vt:lpstr>The Great Expectations  I</vt:lpstr>
      <vt:lpstr>The Great Expectations II</vt:lpstr>
      <vt:lpstr>The Great Expectations III</vt:lpstr>
      <vt:lpstr>The Great Expectations IV</vt:lpstr>
      <vt:lpstr>Are these expectations a bit much?</vt:lpstr>
      <vt:lpstr>Can they cause burnout?</vt:lpstr>
      <vt:lpstr>Have you ever experienced burnout?</vt:lpstr>
      <vt:lpstr>So, how get from this point…</vt:lpstr>
      <vt:lpstr>…to this one?</vt:lpstr>
      <vt:lpstr>The only person that can actually help you is…</vt:lpstr>
      <vt:lpstr>PowerPoint Presentation</vt:lpstr>
      <vt:lpstr>PowerPoint Presentation</vt:lpstr>
      <vt:lpstr>PowerPoint Presentation</vt:lpstr>
      <vt:lpstr>Gestalt Approach</vt:lpstr>
      <vt:lpstr>Present Moment (Not Tense, Not Simple)</vt:lpstr>
      <vt:lpstr>If this is you, I’ll hurry up</vt:lpstr>
      <vt:lpstr>Put up the drawing here</vt:lpstr>
      <vt:lpstr>Additional Materials</vt:lpstr>
      <vt:lpstr>Course Highlights (With Focus on Ourselves and Methodology)</vt:lpstr>
      <vt:lpstr>PowerPoint Presentation</vt:lpstr>
      <vt:lpstr>We Can Help by Helping Others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Mindfulness Exercises Include</vt:lpstr>
      <vt:lpstr>PowerPoint Presentation</vt:lpstr>
      <vt:lpstr>PowerPoint Presentation</vt:lpstr>
      <vt:lpstr>PowerPoint Presentation</vt:lpstr>
      <vt:lpstr>Final Thoughs</vt:lpstr>
      <vt:lpstr>Thank you for your attention</vt:lpstr>
      <vt:lpstr>https://forms.gle/hPVfKrGesdjVnrrKA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Burnout to Balance</dc:title>
  <dc:creator>Jura</dc:creator>
  <cp:lastModifiedBy>Jura</cp:lastModifiedBy>
  <cp:revision>37</cp:revision>
  <dcterms:created xsi:type="dcterms:W3CDTF">2026-03-14T09:54:16Z</dcterms:created>
  <dcterms:modified xsi:type="dcterms:W3CDTF">2026-03-17T19:38:05Z</dcterms:modified>
</cp:coreProperties>
</file>