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61" r:id="rId4"/>
    <p:sldId id="260" r:id="rId5"/>
    <p:sldId id="259" r:id="rId6"/>
    <p:sldId id="263" r:id="rId7"/>
    <p:sldId id="262" r:id="rId8"/>
    <p:sldId id="264" r:id="rId9"/>
    <p:sldId id="265" r:id="rId10"/>
    <p:sldId id="266" r:id="rId11"/>
    <p:sldId id="277" r:id="rId12"/>
    <p:sldId id="276" r:id="rId13"/>
    <p:sldId id="271" r:id="rId14"/>
    <p:sldId id="272" r:id="rId15"/>
    <p:sldId id="275" r:id="rId16"/>
    <p:sldId id="274" r:id="rId17"/>
    <p:sldId id="273" r:id="rId18"/>
    <p:sldId id="270" r:id="rId19"/>
    <p:sldId id="269" r:id="rId20"/>
    <p:sldId id="268" r:id="rId21"/>
    <p:sldId id="26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BF5"/>
          </a:solidFill>
        </a:fill>
      </a:tcStyle>
    </a:wholeTbl>
    <a:band1H>
      <a:tcStyle>
        <a:tcBdr/>
        <a:fill>
          <a:solidFill>
            <a:srgbClr val="CFD5EA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FD5EA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472C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C99079B-4582-590E-FBE5-BD07CBFB340D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r-H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2D5EF8-7253-608A-71BF-CD4EB8E1CBEE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r-H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ED35228F-3DFE-4F08-89A0-0D4D476323B6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C248CCF-947A-1BBA-398E-35B07B6C07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58F693D-F2B8-56BD-CD06-92035EC65F52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504E9C-850B-0EA1-B05F-E579CDAED8DF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r-H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BC68CB-8B2E-4A0C-7675-B5BE40CA8BB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r-H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76CAE5B8-4CA2-442A-8B9D-B867717B8604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33398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FA962E-9C41-3E54-1C9B-65B618A2A9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35AA1B-4216-1A1D-2B54-570745F4414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hr-HR"/>
              <a:t>Photo credit: https://kyoiku.sho.jp/89227/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7FD3B6-48A5-28AE-5089-68FA4D1C0B44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B7C90C3-E713-4E0E-9A2F-A54CD4D03E5E}" type="slidenum">
              <a:t>6</a:t>
            </a:fld>
            <a:endParaRPr lang="hr-H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2E9B9B-9ABC-FAE6-5924-1D05AA0E65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257BCD-FB9B-D5DF-487A-9F0C6B305C9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5109CA-8E6B-F154-F13D-D4CB28D2FF34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C2F9371-27B3-48E6-AB0A-4C456B5C4D55}" type="slidenum">
              <a:t>7</a:t>
            </a:fld>
            <a:endParaRPr lang="hr-H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0DF020-2047-78EC-D44D-C0AA40EAC8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4B5519-1099-10B6-7C8F-A780BBBE083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hr-HR"/>
              <a:t>Photos credits: https://www.istockphoto.com/illustrations/drawing-of-a-traffic-jam</a:t>
            </a:r>
          </a:p>
          <a:p>
            <a:pPr lvl="0"/>
            <a:r>
              <a:rPr lang="hr-HR"/>
              <a:t>                         https://www.alamy.com/traffic-jam-street-road-graphic-black-white-city-landscape-sketch-illustration-vector-image368252908.html</a:t>
            </a:r>
          </a:p>
          <a:p>
            <a:pPr lvl="0"/>
            <a:r>
              <a:rPr lang="hr-HR"/>
              <a:t>                         https://www.vectorstock.com/royalty-free-vector/city-street-traffic-jam-linear-perspective-sketch-vector-19256282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FB9E33-98A0-A325-70FE-9ACBAF1FA174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7EF3989-85FD-445C-9088-EE5CDE10D4DD}" type="slidenum">
              <a:t>8</a:t>
            </a:fld>
            <a:endParaRPr lang="hr-H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01394B-8138-A0B7-2BED-FE271A1964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CB3BBB-1E06-18C8-171B-1ABBA0536FC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E1C3E7-BC3B-A348-C8B5-8E766EAFA6AF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B672587-B0A8-40EB-824C-1AD95794DA03}" type="slidenum">
              <a:t>9</a:t>
            </a:fld>
            <a:endParaRPr lang="hr-H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A01D38-114E-974B-E365-B6A66F68DC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43A43F-315C-EA23-1490-E82E17BFA74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E0E501-21EA-6AF6-C5FE-8A879EF223D6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CCB9C67-FECD-4B4D-BD7D-606868CD1339}" type="slidenum">
              <a:t>10</a:t>
            </a:fld>
            <a:endParaRPr lang="hr-H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A987C8-7EF1-C1D6-A055-7180E8EA39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B491C4-47C4-2A57-9445-D4FB37A6036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8C137D-CD3E-3AC7-05F2-39D87FEDEE5D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8767DC8-A8A0-4CBF-BBDB-5746D3A6032E}" type="slidenum">
              <a:t>11</a:t>
            </a:fld>
            <a:endParaRPr lang="hr-H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2F5C17-8736-7470-AF95-276DDEC8EB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9DBC70-0814-FD72-C2CA-C2C750855F1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hr-HR"/>
              <a:t>Photo credit: https://www.schooloutfitters.com/blog/3-questions-to-ask-when-planning-your-21st-century-learning-environment</a:t>
            </a:r>
          </a:p>
          <a:p>
            <a:pPr lvl="0"/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082E25-73BA-C4DB-A037-25A7BAF032FF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CF0C620-4553-4AAA-AF55-66246B249444}" type="slidenum">
              <a:t>12</a:t>
            </a:fld>
            <a:endParaRPr lang="hr-H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2F2B16-0345-DF86-D205-D352D0E1FD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303D19-02FA-2F17-9D8B-EF6DEE443F6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hr-HR"/>
              <a:t>Photo credit: https://www.freepik.com/premium-photo/portrait-happy-middle-eastern-family-using-laptop-together-home-arabic-parents-their-cute-little-daughter-relaxing-with-computer-couch-living-room-watching-movies-enjoying-weekend_22279835.htm</a:t>
            </a:r>
          </a:p>
          <a:p>
            <a:pPr lvl="0"/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F738AB-CAC6-87AE-A1DF-37BF577495E3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2B6C7DD-DCFF-47B5-B3F8-9E614EF58E1A}" type="slidenum">
              <a:t>13</a:t>
            </a:fld>
            <a:endParaRPr lang="hr-H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4747C9-28B0-F293-52EE-C5A8186EDF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8066B8-BC93-3F91-F000-951ED52C74E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hr-HR"/>
              <a:t>Photos credits:</a:t>
            </a:r>
          </a:p>
          <a:p>
            <a:pPr lvl="0"/>
            <a:r>
              <a:rPr lang="hr-HR"/>
              <a:t>https://shop.mica.edu/uhu-glue-stick-jumbo-141-oz.html</a:t>
            </a:r>
          </a:p>
          <a:p>
            <a:pPr lvl="0"/>
            <a:r>
              <a:rPr lang="hr-HR"/>
              <a:t>https://dmm-unik.hr/kategorija/vrtici-i-skole/papir-i-papirnati-proizvodi/paus-papir</a:t>
            </a:r>
          </a:p>
          <a:p>
            <a:pPr lvl="0"/>
            <a:r>
              <a:rPr lang="hr-HR"/>
              <a:t>http://www.efos.unios.hr/oglasavanje/wp-content/uploads/sites/234/2013/04/Ogla%C5%A1avanje_analiza-masovnih-medija_strategije.pdf</a:t>
            </a:r>
          </a:p>
          <a:p>
            <a:pPr lvl="0"/>
            <a:r>
              <a:rPr lang="hr-HR"/>
              <a:t>https://allegro.pl/artykul/pisaki-dla-dziecka-jak-dobrac-wlasciwe-do-wieku-dziecka-56375</a:t>
            </a:r>
          </a:p>
          <a:p>
            <a:pPr lvl="0"/>
            <a:r>
              <a:rPr lang="hr-HR"/>
              <a:t>https://www.amazon.in/ASHOP-Adhesive-Alphabets-Butterflies-Multicolour/dp/B07N1RBKJK</a:t>
            </a:r>
          </a:p>
          <a:p>
            <a:pPr lvl="0"/>
            <a:r>
              <a:rPr lang="hr-HR"/>
              <a:t>https://i5.walmartimages.com/asr/827c911b-4f78-43d7-b4ad-60e0f274b0d6.91132beb8778f15eb069b8adb569b773.jpeg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748FC7-E051-4F7B-34D2-A4A46A3A834D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C2C8362-3886-4DAB-88AB-2D82A81DEC1B}" type="slidenum">
              <a:t>14</a:t>
            </a:fld>
            <a:endParaRPr lang="hr-H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BF9447-7780-EB75-1AF0-726792C489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9D2612-9B0B-A1A7-8303-40BEFCED543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hr-HR"/>
              <a:t>Photo credit: https://www.istockphoto.com/photos/circle-child-sitting-in-front-of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8F2DB9-8A63-240B-B236-3331E5358692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8553B6A-3E92-4548-82C4-0E8A2074DB83}" type="slidenum">
              <a:t>15</a:t>
            </a:fld>
            <a:endParaRPr lang="hr-H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1A5310-87A6-055F-DEAF-B3456B4CC2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BB162D-3517-0A60-6679-8C7F3BA8EF7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EC5C0F-E7C3-F975-123C-53F2A7E4A467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804C620-5D99-4B62-A6BD-247C7EE75F4C}" type="slidenum">
              <a:t>16</a:t>
            </a:fld>
            <a:endParaRPr lang="hr-H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7E60A7-CAD2-35FC-53E6-272C1F7A76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14D237-1631-7F7E-EF0E-7B66DE70568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hr-HR"/>
              <a:t>Photos credits:</a:t>
            </a:r>
          </a:p>
          <a:p>
            <a:pPr lvl="0"/>
            <a:r>
              <a:rPr lang="hr-HR"/>
              <a:t>https://www.researchgate.net/figure/Posters-made-by-students_fig1_301618954</a:t>
            </a:r>
          </a:p>
          <a:p>
            <a:pPr lvl="0"/>
            <a:r>
              <a:rPr lang="hr-HR"/>
              <a:t>https://www.pinterest.com/pin/667517976003619510/</a:t>
            </a:r>
          </a:p>
          <a:p>
            <a:pPr lvl="0"/>
            <a:r>
              <a:rPr lang="hr-HR"/>
              <a:t>https://www.google.com/url?sa=i&amp;url=https%3A%2F%2Ftwitter.com%2Fcristoreyny%2Fstatus%2F1443927668056023041&amp;psig=AOvVaw1j1KSoQhTwIAD7v__5i3B5&amp;ust=1664351925614000&amp;source=images&amp;cd=vfe&amp;ved=0CA0QjhxqFwoTCNDvpJzAtPoCFQAAAAAdAAAAABAE</a:t>
            </a:r>
          </a:p>
          <a:p>
            <a:pPr lvl="0"/>
            <a:r>
              <a:rPr lang="hr-HR"/>
              <a:t>https://www.pinterest.com/pin/249949848038811163/?nic_v3=1a5agbtmO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B7BD10-B431-339F-5F0B-2AAAC84BE0E0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A121447-626B-4AB2-A3B7-40AD9913704F}" type="slidenum">
              <a:t>17</a:t>
            </a:fld>
            <a:endParaRPr lang="hr-H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0F7048-8BA0-B7E4-7312-EDF8CF78EE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E0EAAE-C800-5A85-63F9-A66A6880E12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hr-HR"/>
              <a:t>Photo credit: https://www.canva.cn/en/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87908D-D83A-77B3-DB6F-0AF4143B452B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838C773-953B-4114-8778-7CB9E26D8DE7}" type="slidenum">
              <a:t>18</a:t>
            </a:fld>
            <a:endParaRPr lang="hr-H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8B0A9E-06ED-3A4E-ADDD-3DF1668BD0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453437-3829-B0EB-6AB9-0E5AC53C103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hr-HR"/>
              <a:t>Photo credits: https://www.behance.net/gallery/2811141/Poster-Series-Animal-Awareness</a:t>
            </a:r>
          </a:p>
          <a:p>
            <a:pPr lvl="0"/>
            <a:r>
              <a:rPr lang="hr-HR"/>
              <a:t>                       https://www.hsph.harvard.edu/nutritionsource/kids-healthy-eating-plate/</a:t>
            </a:r>
          </a:p>
          <a:p>
            <a:pPr lvl="0"/>
            <a:r>
              <a:rPr lang="hr-HR"/>
              <a:t>                       https://www.canva.com/p/templates/EAFAXpV4rys-green-modern-illustrative-save-earth-poster/</a:t>
            </a:r>
          </a:p>
          <a:p>
            <a:pPr lvl="0"/>
            <a:r>
              <a:rPr lang="hr-HR"/>
              <a:t>                     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932D39-9D2A-7203-3304-F9051FCDB1C3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781BB3C-A0AF-4585-BA3F-FE652602AAC6}" type="slidenum">
              <a:t>19</a:t>
            </a:fld>
            <a:endParaRPr lang="hr-H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076E51-4F51-548F-2B41-8C6013A801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AA336E-B7CA-C32D-4DD0-FF926837FB1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hr-HR"/>
              <a:t>Photo credit: https://www.teacherspayteachers.com/Browse/Search:positive%20peer%20feedback/</a:t>
            </a:r>
          </a:p>
          <a:p>
            <a:pPr lvl="0"/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9DE7F1-681B-4EA3-1057-EC01958D9342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3FE2394-EBF0-4759-85FF-A12DE5D4540C}" type="slidenum">
              <a:t>20</a:t>
            </a:fld>
            <a:endParaRPr lang="hr-H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2B0EE0-8CC5-5F20-9001-AD51B640E9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BE7E97-4F19-A473-F8BC-2E680C61DEB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hr-HR"/>
              <a:t>Photo credit: https://www.vecteezy.com/vector-art/1220888-the-world-belongs-to-those-who-read-quote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358090-1966-510F-02A1-594797B19E37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6518B89-4BE0-4538-A957-A65A13D4A4F4}" type="slidenum">
              <a:t>21</a:t>
            </a:fld>
            <a:endParaRPr lang="hr-H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11142-6BF2-8F8A-75FB-7EB14697C12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A66780-4A91-2DA8-02D2-A5C002B19A9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E0FAD5-42B3-6691-9234-185C30DE06D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E0D24E3-5046-44B1-A1F1-F65F09775E41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89F9A-84C0-AF21-9FE1-F84B062D611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A0AA2-0C2B-E2AD-F43A-FD5EEB4561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096A750-C985-42B8-BE93-E6B5AC81298E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0338369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D4162-9862-2B1E-977A-F9C5F98F190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210E5-AC7E-5F32-FF8C-6CC7957F400F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3E29B-F5ED-16C1-AF2C-DA09B4D8CA1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4EB9435-D4B0-4433-B5EB-FD4B4ADBB2A4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1915F-FAC9-9ED2-6709-4FAAAB9D04D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6F165-5E69-4DDD-580B-3DE4B8C4CD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AE8AA9A-8D0A-4645-9377-2FED07D673BC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2234667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BDCDB-5047-B7E1-0781-E3611825E1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FBC13E-BC96-FB63-3D44-942882323F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40528-AAA7-9547-6AFF-61A8AD5D118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8CC9889-0B3F-481C-977F-2B23A1C4A141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DC97C-4E43-30E8-D7ED-A69D6A959FA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ACDAFD-3728-E766-8377-0396B1D8F4B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C64483E-1708-4053-9380-922E70C04952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7582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4CB1A-A7B9-5022-9D93-7EA5AC76BA2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975D8-1B09-0101-9DF7-8B27F995480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F92EE2-8A31-1882-E192-44BC78AE95AB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21CB03-690B-D5EC-8A9D-C38F898CD4D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A577D94-DC99-4503-92F1-B2E26755B54A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9F3E05-BED6-4E77-EA91-5AC7F1B8E7D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834028-8483-8F17-D125-B5E628B1D1C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5EC08A6-33C0-4983-B30C-B2B8A7D72DD8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57796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D6A7-E50B-60BD-F47F-413C693876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8C658A-7FA2-34DB-110A-54B4892B10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F73C3D-8F45-714E-52FD-A27044125ADD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DCE289-750C-F4DC-3315-DA5F7D874572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1E5A90-B008-36B9-F601-DFDF9317E18B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47024-6F63-FED8-8B0F-5CEA473A52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F823562-BC35-4F31-B0D2-25C5CBE21846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93CAD5-E2A9-70D4-41DC-FBBCCD961BC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52A577-9943-BA07-D913-4C85852922B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0C408C9-F863-4C30-B7FD-BC6FBC592F94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78975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8ECC5-6849-CBAE-8227-52B591ED65A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A777D8-9D47-5535-29FD-6C0611E4558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3A45C68-A984-41B3-B3D4-DF89C86632DD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7ABE2F-D033-2F03-936C-3606E247BA0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C291BB-D175-34D6-6F8E-4FECC98E29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65CC95E-ADFD-455B-9BAC-11DC78A1AD82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31407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0DF015-98CB-6E5F-25EF-27070D45BF6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89CA55C-6621-4475-B220-FF38C537AB07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B6D83-37A2-A41D-7973-CFBF58A3ABD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C5B4C1-67C2-20A1-2B74-37A6197849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996C274-BBD1-4B92-8895-494378FD1240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77534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8EF69-468F-855F-B83E-3B63B3CEA8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89C64-E7C0-E737-9EF8-DC8A917D424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AFCD9-EA19-21EF-9420-EF4E4590878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DD6399-963A-3D0B-46DD-CEACFFF00F4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4AA4F25-6293-477C-A72C-1FA044F5C8DE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BEE9A0-74C7-DF38-B1C3-9F419F09B3E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54CC07-2A9A-0210-C8AC-71B099A3825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361F3EA-3959-4AC1-9DBE-A62BEDDC1BD6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66430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EBF9A-24D1-F1F8-3FEC-5E086A4126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9B0624-263E-6A64-7C0F-5A00269084A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icon to add picture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7FB07F-4B39-A67E-AC96-B50EC14B4DF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E99E6A-35C9-7E19-EA3E-FEACEFD0BFC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DDA7BF0-F42B-448E-8F6D-BFDE0CFE5CE5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2B50CE-32B0-D413-37EA-07474FCB906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3533B6-0DB4-5DD0-BEF4-B40979F15FC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0860FB3-6AEE-43CD-977E-CD551911237B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88644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4DA66-9D06-EBED-C085-1427A7BD880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58000F-6E8D-521C-4D82-E152D08F37B6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89D8E-93D1-79F6-53CE-CFFF0F1B194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E0BF384-2AC2-454D-BE67-DB21DDFF439D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7B9D3-B7DB-A258-BB9C-99C42446DAF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F6791-D304-8EB3-D9CE-1E343DB32B6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123EF51-A837-4866-928C-1B231E29634E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14909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A7AA0C-0413-37F6-39CA-2E173AC28571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2FCFE8-E3C2-3B25-3AE9-798DF18308A9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32E370-252B-803F-124C-F065E31620E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2696630-D534-4FD3-B93C-3732D809163C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152ED-2DA1-7571-EC2B-25AF0AAB2ED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4B3DD2-AE6F-01B1-88D6-C1BA545E248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90EAC9B-AABB-4435-8D7D-8D51C702E46F}" type="slidenum"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63835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B21F73-42DC-998F-7457-89D8FE9DCE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0745FD-D9FE-39C2-EF23-662FF9B604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92748A-CA5C-C406-EA4B-1232E8E8F1FB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r-H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2DE81D7A-AAC8-450C-AF33-1CB783923047}" type="datetime1">
              <a:rPr lang="hr-HR"/>
              <a:pPr lvl="0"/>
              <a:t>9.10.2022.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9FF80-C3A9-5F76-5A37-5FC38B9B1A72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r-H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90C5C-FF3B-447E-7BAE-E37A43B13B6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hr-H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C3CEB626-D823-4316-8EA0-4E1348573674}" type="slidenum"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xfordreadingclub.com/user/login?explicit=true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fif"/><Relationship Id="rId3" Type="http://schemas.openxmlformats.org/officeDocument/2006/relationships/image" Target="../media/image4.jp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.jp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.jp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.jp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jpg"/><Relationship Id="rId9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.jp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fif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.jp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7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4.jpg"/><Relationship Id="rId7" Type="http://schemas.openxmlformats.org/officeDocument/2006/relationships/hyperlink" Target="https://www.youtube.com/watch?v=dCv1oMXk-XM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anva.com/create/posters/" TargetMode="External"/><Relationship Id="rId5" Type="http://schemas.openxmlformats.org/officeDocument/2006/relationships/hyperlink" Target="https://www.tutorialspoint.com/how-to-create-a-new-canva-account" TargetMode="External"/><Relationship Id="rId4" Type="http://schemas.openxmlformats.org/officeDocument/2006/relationships/hyperlink" Target="https://www.canva.com/" TargetMode="External"/><Relationship Id="rId9" Type="http://schemas.openxmlformats.org/officeDocument/2006/relationships/image" Target="../media/image7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jpg"/><Relationship Id="rId4" Type="http://schemas.openxmlformats.org/officeDocument/2006/relationships/image" Target="../media/image7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50BA9BBE-2BE4-CFFE-6418-AEBBA8E93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490" y="1749137"/>
            <a:ext cx="5598221" cy="37057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14CE73AA-EC57-8FA1-31A1-4986383DAB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2378" y="996668"/>
            <a:ext cx="5353053" cy="75247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8BECA-3C22-9862-F4A7-3CDC60C97684}"/>
              </a:ext>
            </a:extLst>
          </p:cNvPr>
          <p:cNvSpPr txBox="1"/>
          <p:nvPr/>
        </p:nvSpPr>
        <p:spPr>
          <a:xfrm>
            <a:off x="2507943" y="-674580"/>
            <a:ext cx="7176119" cy="134915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br>
              <a:rPr lang="hr-HR" sz="3200" b="1" i="0" u="none" strike="noStrike" kern="1200" cap="none" spc="0" baseline="0">
                <a:solidFill>
                  <a:srgbClr val="4472C4"/>
                </a:solidFill>
                <a:uFillTx/>
                <a:latin typeface="Calibri Light"/>
              </a:rPr>
            </a:br>
            <a:br>
              <a:rPr lang="hr-HR" sz="3200" b="1" i="0" u="none" strike="noStrike" kern="1200" cap="none" spc="0" baseline="0">
                <a:solidFill>
                  <a:srgbClr val="4472C4"/>
                </a:solidFill>
                <a:uFillTx/>
                <a:latin typeface="Calibri Light"/>
              </a:rPr>
            </a:br>
            <a:br>
              <a:rPr lang="hr-HR" sz="3200" b="1" i="0" u="none" strike="noStrike" kern="1200" cap="none" spc="0" baseline="0">
                <a:solidFill>
                  <a:srgbClr val="4472C4"/>
                </a:solidFill>
                <a:uFillTx/>
                <a:latin typeface="Calibri Light"/>
              </a:rPr>
            </a:br>
            <a:br>
              <a:rPr lang="hr-HR" sz="3200" b="1" i="0" u="none" strike="noStrike" kern="1200" cap="none" spc="0" baseline="0">
                <a:solidFill>
                  <a:srgbClr val="4472C4"/>
                </a:solidFill>
                <a:uFillTx/>
                <a:latin typeface="Calibri Light"/>
              </a:rPr>
            </a:br>
            <a:br>
              <a:rPr lang="hr-HR" sz="3200" b="1" i="0" u="none" strike="noStrike" kern="1200" cap="none" spc="0" baseline="0">
                <a:solidFill>
                  <a:srgbClr val="4472C4"/>
                </a:solidFill>
                <a:uFillTx/>
                <a:latin typeface="Calibri Light"/>
              </a:rPr>
            </a:br>
            <a:r>
              <a:rPr lang="hr-HR" sz="3200" b="1" i="0" u="none" strike="noStrike" kern="1200" cap="none" spc="0" baseline="0">
                <a:solidFill>
                  <a:srgbClr val="4472C4"/>
                </a:solidFill>
                <a:uFillTx/>
                <a:latin typeface="Calibri Light"/>
              </a:rPr>
              <a:t>WORKSHOP: </a:t>
            </a:r>
            <a:r>
              <a:rPr lang="hr-HR" sz="3200" b="1" i="1" u="none" strike="noStrike" kern="1200" cap="none" spc="0" baseline="0">
                <a:solidFill>
                  <a:srgbClr val="4472C4"/>
                </a:solidFill>
                <a:uFillTx/>
                <a:latin typeface="Calibri Light"/>
              </a:rPr>
              <a:t>Oxford Read and Discover</a:t>
            </a:r>
            <a:br>
              <a:rPr lang="en-US" sz="3200" b="1" i="1" u="none" strike="noStrike" kern="1200" cap="none" spc="0" baseline="0">
                <a:solidFill>
                  <a:srgbClr val="4472C4"/>
                </a:solidFill>
                <a:uFillTx/>
                <a:latin typeface="Calibri Light"/>
              </a:rPr>
            </a:br>
            <a:endParaRPr lang="en-US" sz="3200" b="0" i="0" u="none" strike="noStrike" kern="1200" cap="none" spc="0" baseline="0">
              <a:solidFill>
                <a:srgbClr val="000000"/>
              </a:solidFill>
              <a:uFillTx/>
              <a:latin typeface="Calibri Light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5E7DA126-6B2B-04BF-948E-871EECE8B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276" y="1837422"/>
            <a:ext cx="8661452" cy="377414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024C9D2B-E9C3-1795-999F-A0274899F303}"/>
              </a:ext>
            </a:extLst>
          </p:cNvPr>
          <p:cNvSpPr txBox="1"/>
          <p:nvPr/>
        </p:nvSpPr>
        <p:spPr>
          <a:xfrm>
            <a:off x="4405542" y="665161"/>
            <a:ext cx="3380911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3200" b="0" i="0" u="none" strike="noStrike" kern="1200" cap="none" spc="0" baseline="0">
                <a:solidFill>
                  <a:srgbClr val="0070C0"/>
                </a:solidFill>
                <a:uFillTx/>
                <a:latin typeface="Calibri Light"/>
              </a:rPr>
              <a:t>Let’s get started!</a:t>
            </a:r>
            <a:endParaRPr lang="en-US" sz="3200" b="0" i="0" u="none" strike="noStrike" kern="1200" cap="none" spc="0" baseline="0">
              <a:solidFill>
                <a:srgbClr val="0070C0"/>
              </a:solidFill>
              <a:uFillTx/>
              <a:latin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57C68-BBC8-0EF3-FD50-D4BCA27CC78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70542" y="1663458"/>
            <a:ext cx="5480319" cy="4343400"/>
          </a:xfrm>
        </p:spPr>
        <p:txBody>
          <a:bodyPr/>
          <a:lstStyle/>
          <a:p>
            <a:pPr marL="0" lvl="0" indent="0">
              <a:buNone/>
            </a:pPr>
            <a:endParaRPr lang="hr-HR" sz="2000" b="1"/>
          </a:p>
          <a:p>
            <a:pPr marL="0" lvl="0" indent="0">
              <a:buNone/>
            </a:pPr>
            <a:r>
              <a:rPr lang="hr-HR" sz="2000" b="1"/>
              <a:t>Step 1:</a:t>
            </a:r>
          </a:p>
          <a:p>
            <a:pPr marL="0" lvl="0" indent="0">
              <a:buNone/>
            </a:pPr>
            <a:r>
              <a:rPr lang="en-US" sz="2000" b="1"/>
              <a:t>Click </a:t>
            </a:r>
            <a:r>
              <a:rPr lang="en-US" sz="2000" b="1">
                <a:hlinkClick r:id="rId3"/>
              </a:rPr>
              <a:t>here</a:t>
            </a:r>
            <a:r>
              <a:rPr lang="en-US" sz="2000" b="1"/>
              <a:t> and log in to</a:t>
            </a:r>
            <a:r>
              <a:rPr lang="en-US" sz="2000" b="1" i="1"/>
              <a:t> Oxford Reading Club </a:t>
            </a:r>
            <a:r>
              <a:rPr lang="en-US" sz="2000"/>
              <a:t>by using your </a:t>
            </a:r>
            <a:r>
              <a:rPr lang="en-US" sz="2000" b="1" u="sng"/>
              <a:t>ID</a:t>
            </a:r>
            <a:r>
              <a:rPr lang="en-US" sz="2000"/>
              <a:t> and </a:t>
            </a:r>
            <a:r>
              <a:rPr lang="en-US" sz="2000" b="1" u="sng"/>
              <a:t>password</a:t>
            </a:r>
            <a:r>
              <a:rPr lang="en-US" sz="2000" b="1"/>
              <a:t> </a:t>
            </a:r>
            <a:r>
              <a:rPr lang="en-US" sz="2000"/>
              <a:t>:</a:t>
            </a:r>
            <a:br>
              <a:rPr lang="hr-HR" sz="2000"/>
            </a:br>
            <a:br>
              <a:rPr lang="hr-HR" b="1"/>
            </a:br>
            <a:br>
              <a:rPr lang="hr-HR" b="1"/>
            </a:br>
            <a:br>
              <a:rPr lang="hr-HR"/>
            </a:br>
            <a:endParaRPr lang="hr-HR"/>
          </a:p>
          <a:p>
            <a:pPr marL="0" lvl="0" indent="0">
              <a:buNone/>
            </a:pPr>
            <a:endParaRPr lang="hr-HR" sz="2000" b="1" i="1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E8C356DC-637F-C067-FE26-FCDA1D60DF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449" y="3280272"/>
            <a:ext cx="4634929" cy="259306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EFB9072A-458E-BE30-D3A3-F9033839D78A}"/>
              </a:ext>
            </a:extLst>
          </p:cNvPr>
          <p:cNvSpPr txBox="1"/>
          <p:nvPr/>
        </p:nvSpPr>
        <p:spPr>
          <a:xfrm>
            <a:off x="6322627" y="2125312"/>
            <a:ext cx="4893557" cy="39936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Step 2:</a:t>
            </a: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Find the collection</a:t>
            </a:r>
            <a:r>
              <a:rPr lang="en-US" sz="2000" b="1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: Oxford Read and Discover!</a:t>
            </a: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1BF1D671-0675-83EE-5A79-E36A355D3A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375" y="3280272"/>
            <a:ext cx="4210053" cy="259306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4D629-9BBF-3981-2CA8-8FC8EF2AC5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35141" y="365129"/>
            <a:ext cx="6321722" cy="1325559"/>
          </a:xfrm>
        </p:spPr>
        <p:txBody>
          <a:bodyPr/>
          <a:lstStyle/>
          <a:p>
            <a:pPr lvl="0"/>
            <a:r>
              <a:rPr lang="hr-HR" sz="3200">
                <a:solidFill>
                  <a:srgbClr val="0070C0"/>
                </a:solidFill>
              </a:rPr>
              <a:t>What can we discover by reading?</a:t>
            </a:r>
            <a:endParaRPr lang="en-US" sz="3200">
              <a:solidFill>
                <a:srgbClr val="0070C0"/>
              </a:solidFill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6042A337-4B67-2B33-9642-D01B3DD2F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5819" y="934178"/>
            <a:ext cx="685214" cy="627205"/>
          </a:xfrm>
          <a:prstGeom prst="rect">
            <a:avLst/>
          </a:prstGeom>
          <a:solidFill>
            <a:srgbClr val="0070C0"/>
          </a:solidFill>
          <a:ln cap="flat">
            <a:noFill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D50D834-C44D-68F2-9FFD-17E7A149774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459300" y="1690689"/>
            <a:ext cx="9674278" cy="4351336"/>
          </a:xfrm>
        </p:spPr>
        <p:txBody>
          <a:bodyPr/>
          <a:lstStyle/>
          <a:p>
            <a:pPr lvl="0"/>
            <a:r>
              <a:rPr lang="hr-HR" sz="2000"/>
              <a:t>Quickly </a:t>
            </a:r>
            <a:r>
              <a:rPr lang="hr-HR" sz="2000" b="1"/>
              <a:t>skim and scan the books </a:t>
            </a:r>
            <a:r>
              <a:rPr lang="hr-HR" sz="2000"/>
              <a:t>within </a:t>
            </a:r>
            <a:r>
              <a:rPr lang="hr-HR" sz="2000" i="1" u="sng"/>
              <a:t>Oxford Read and Discover </a:t>
            </a:r>
            <a:r>
              <a:rPr lang="hr-HR" sz="2000"/>
              <a:t>collection and write the titles in the correct column:</a:t>
            </a:r>
          </a:p>
          <a:p>
            <a:pPr marL="0" lvl="0" indent="0">
              <a:buNone/>
            </a:pPr>
            <a:endParaRPr lang="hr-HR" sz="2400"/>
          </a:p>
          <a:p>
            <a:pPr marL="0" lvl="0" indent="0">
              <a:buNone/>
            </a:pPr>
            <a:endParaRPr lang="hr-HR" sz="2400"/>
          </a:p>
          <a:p>
            <a:pPr lvl="0"/>
            <a:endParaRPr lang="hr-HR" sz="2400"/>
          </a:p>
          <a:p>
            <a:pPr lvl="0"/>
            <a:endParaRPr lang="hr-HR" sz="2400"/>
          </a:p>
          <a:p>
            <a:pPr lvl="0"/>
            <a:endParaRPr lang="hr-HR" sz="2400"/>
          </a:p>
          <a:p>
            <a:pPr lvl="0"/>
            <a:endParaRPr lang="hr-HR" sz="2400"/>
          </a:p>
          <a:p>
            <a:pPr lvl="0"/>
            <a:endParaRPr lang="hr-HR" sz="2000" b="1"/>
          </a:p>
          <a:p>
            <a:pPr lvl="0"/>
            <a:r>
              <a:rPr lang="hr-HR" sz="2000" b="1"/>
              <a:t>Compare</a:t>
            </a:r>
            <a:r>
              <a:rPr lang="hr-HR" sz="2000"/>
              <a:t> your answers with your classmates.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AAC97F87-C255-74D6-ACDF-68DC9B346A29}"/>
              </a:ext>
            </a:extLst>
          </p:cNvPr>
          <p:cNvGraphicFramePr>
            <a:graphicFrameLocks noGrp="1"/>
          </p:cNvGraphicFramePr>
          <p:nvPr/>
        </p:nvGraphicFramePr>
        <p:xfrm>
          <a:off x="2121270" y="2663299"/>
          <a:ext cx="7949463" cy="2564681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259153">
                  <a:extLst>
                    <a:ext uri="{9D8B030D-6E8A-4147-A177-3AD203B41FA5}">
                      <a16:colId xmlns:a16="http://schemas.microsoft.com/office/drawing/2014/main" val="1631168837"/>
                    </a:ext>
                  </a:extLst>
                </a:gridCol>
                <a:gridCol w="2845155">
                  <a:extLst>
                    <a:ext uri="{9D8B030D-6E8A-4147-A177-3AD203B41FA5}">
                      <a16:colId xmlns:a16="http://schemas.microsoft.com/office/drawing/2014/main" val="907275173"/>
                    </a:ext>
                  </a:extLst>
                </a:gridCol>
                <a:gridCol w="2845155">
                  <a:extLst>
                    <a:ext uri="{9D8B030D-6E8A-4147-A177-3AD203B41FA5}">
                      <a16:colId xmlns:a16="http://schemas.microsoft.com/office/drawing/2014/main" val="3168388931"/>
                    </a:ext>
                  </a:extLst>
                </a:gridCol>
              </a:tblGrid>
              <a:tr h="2564681">
                <a:tc>
                  <a:txBody>
                    <a:bodyPr/>
                    <a:lstStyle/>
                    <a:p>
                      <a:pPr lvl="0"/>
                      <a:r>
                        <a:rPr lang="hr-HR" sz="2000"/>
                        <a:t>Science and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hr-HR" sz="2000"/>
                        <a:t>The natural world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hr-HR" sz="2000"/>
                        <a:t>The world of arts and social sciences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239783"/>
                  </a:ext>
                </a:extLst>
              </a:tr>
            </a:tbl>
          </a:graphicData>
        </a:graphic>
      </p:graphicFrame>
      <p:pic>
        <p:nvPicPr>
          <p:cNvPr id="6" name="Picture 7">
            <a:extLst>
              <a:ext uri="{FF2B5EF4-FFF2-40B4-BE49-F238E27FC236}">
                <a16:creationId xmlns:a16="http://schemas.microsoft.com/office/drawing/2014/main" id="{78E9B5A5-DBEE-D728-1A87-F4CDB9D08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1823" y="3324447"/>
            <a:ext cx="1186690" cy="173623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255C27BF-5A03-D829-050B-43B3EA0253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9753" y="3278992"/>
            <a:ext cx="1275560" cy="18883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4F0B93CC-C771-C51E-69CA-DB5D06A973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8984" y="3324447"/>
            <a:ext cx="1217880" cy="178168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81555-EFBB-CCF3-8E2D-D77DF63975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4734" y="390613"/>
            <a:ext cx="3042528" cy="1300066"/>
          </a:xfrm>
        </p:spPr>
        <p:txBody>
          <a:bodyPr/>
          <a:lstStyle/>
          <a:p>
            <a:pPr lvl="0"/>
            <a:r>
              <a:rPr lang="hr-HR" sz="3200">
                <a:solidFill>
                  <a:srgbClr val="0070C0"/>
                </a:solidFill>
              </a:rPr>
              <a:t>Listen and guess!</a:t>
            </a:r>
            <a:endParaRPr lang="en-US" sz="3200">
              <a:solidFill>
                <a:srgbClr val="0070C0"/>
              </a:solidFill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E16D7CEA-ECBB-CFA6-12A5-17DE23385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262" y="861127"/>
            <a:ext cx="570073" cy="35905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4C03F32-F6A5-F73A-6B04-5E30AC05C15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726716" y="1510597"/>
            <a:ext cx="9665061" cy="4486275"/>
          </a:xfrm>
        </p:spPr>
        <p:txBody>
          <a:bodyPr/>
          <a:lstStyle/>
          <a:p>
            <a:pPr lvl="0"/>
            <a:r>
              <a:rPr lang="hr-HR" sz="2000"/>
              <a:t>What are these books about? Our world, science, technology or something else?</a:t>
            </a:r>
          </a:p>
          <a:p>
            <a:pPr lvl="0"/>
            <a:r>
              <a:rPr lang="hr-HR" sz="2000" b="1"/>
              <a:t>Listen carefully and guess the topic? </a:t>
            </a:r>
            <a:r>
              <a:rPr lang="hr-HR" sz="2000"/>
              <a:t>Any key words to help you decide? Write them down.</a:t>
            </a:r>
          </a:p>
          <a:p>
            <a:pPr marL="0" lvl="0" indent="0">
              <a:buNone/>
            </a:pPr>
            <a:endParaRPr lang="en-US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36905D65-978B-4D48-147B-D10F0782BD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9156" y="3607426"/>
            <a:ext cx="1726688" cy="227857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8908E894-8472-C09C-53BE-72A4852D68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218" y="2756952"/>
            <a:ext cx="1699430" cy="236326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B775ECD9-2F7F-A8C3-7B13-98FF3BFB54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7789" y="2742386"/>
            <a:ext cx="1726688" cy="248680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71B10FFE-2E8F-1AAB-D079-631335C618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9838" y="3243715"/>
            <a:ext cx="1662461" cy="25889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F731020F-7559-58AD-2097-3E423FA0BA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55796" y="2756952"/>
            <a:ext cx="1790696" cy="25146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11">
            <a:extLst>
              <a:ext uri="{FF2B5EF4-FFF2-40B4-BE49-F238E27FC236}">
                <a16:creationId xmlns:a16="http://schemas.microsoft.com/office/drawing/2014/main" id="{EC013379-45C9-F9B3-C734-3302CDF9FA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41061" y="3652223"/>
            <a:ext cx="1662461" cy="238470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6380D-A219-7911-5AB9-1B0BA883F6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14832" y="391006"/>
            <a:ext cx="7762332" cy="1325559"/>
          </a:xfrm>
        </p:spPr>
        <p:txBody>
          <a:bodyPr anchorCtr="1"/>
          <a:lstStyle/>
          <a:p>
            <a:pPr lvl="0" algn="ctr"/>
            <a:r>
              <a:rPr lang="hr-HR" sz="3200">
                <a:solidFill>
                  <a:srgbClr val="0070C0"/>
                </a:solidFill>
              </a:rPr>
              <a:t>Discuss these questions in pairs/groups:</a:t>
            </a:r>
            <a:endParaRPr lang="en-US" sz="320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92EBB-DADC-4DC4-33C0-79311EE085E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90739" y="1716566"/>
            <a:ext cx="6207093" cy="4351336"/>
          </a:xfrm>
        </p:spPr>
        <p:txBody>
          <a:bodyPr/>
          <a:lstStyle/>
          <a:p>
            <a:pPr lvl="0">
              <a:lnSpc>
                <a:spcPct val="80000"/>
              </a:lnSpc>
            </a:pPr>
            <a:r>
              <a:rPr lang="hr-HR" sz="2000" b="1"/>
              <a:t>Which books </a:t>
            </a:r>
            <a:r>
              <a:rPr lang="hr-HR" sz="2000"/>
              <a:t>you like best? Those about science and technology, our world (animals and plants) or about arts and music?</a:t>
            </a:r>
          </a:p>
          <a:p>
            <a:pPr lvl="0">
              <a:lnSpc>
                <a:spcPct val="80000"/>
              </a:lnSpc>
            </a:pPr>
            <a:endParaRPr lang="hr-HR"/>
          </a:p>
          <a:p>
            <a:pPr lvl="0">
              <a:lnSpc>
                <a:spcPct val="80000"/>
              </a:lnSpc>
            </a:pPr>
            <a:endParaRPr lang="hr-HR"/>
          </a:p>
          <a:p>
            <a:pPr lvl="0">
              <a:lnSpc>
                <a:spcPct val="80000"/>
              </a:lnSpc>
            </a:pPr>
            <a:endParaRPr lang="hr-HR"/>
          </a:p>
          <a:p>
            <a:pPr lvl="0">
              <a:lnSpc>
                <a:spcPct val="80000"/>
              </a:lnSpc>
            </a:pPr>
            <a:endParaRPr lang="hr-HR"/>
          </a:p>
          <a:p>
            <a:pPr lvl="0">
              <a:lnSpc>
                <a:spcPct val="80000"/>
              </a:lnSpc>
            </a:pPr>
            <a:endParaRPr lang="hr-HR"/>
          </a:p>
          <a:p>
            <a:pPr lvl="0">
              <a:lnSpc>
                <a:spcPct val="80000"/>
              </a:lnSpc>
            </a:pPr>
            <a:r>
              <a:rPr lang="hr-HR" sz="2200" b="1"/>
              <a:t>What can you discover </a:t>
            </a:r>
            <a:r>
              <a:rPr lang="hr-HR" sz="2200"/>
              <a:t>by reading them? What do you find most fascinating and why? What is not that interesting to you?</a:t>
            </a:r>
          </a:p>
          <a:p>
            <a:pPr marL="0" lvl="0" indent="0">
              <a:lnSpc>
                <a:spcPct val="80000"/>
              </a:lnSpc>
              <a:buNone/>
            </a:pPr>
            <a:endParaRPr lang="hr-HR"/>
          </a:p>
          <a:p>
            <a:pPr marL="0" lvl="0" indent="0">
              <a:lnSpc>
                <a:spcPct val="80000"/>
              </a:lnSpc>
              <a:buNone/>
            </a:pP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B8E733-AAA7-AC1F-896B-47E6EDEED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3933" y="2739606"/>
            <a:ext cx="1248594" cy="17998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73D3BC-9691-02D6-4A55-2DA77B13A1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8222" y="2739606"/>
            <a:ext cx="1334575" cy="17998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CD4715-2073-62E3-F41D-A534E99309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0857" y="2739606"/>
            <a:ext cx="1334575" cy="17998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F9F14D-2117-27C1-4146-9C8FB7BED4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9539" y="2739606"/>
            <a:ext cx="1414403" cy="179686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E4EB37-6E67-5638-1D01-9403300934E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745891" y="2537926"/>
            <a:ext cx="4045141" cy="248931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CE731-EA23-C65B-42F5-8498831638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74131" y="365129"/>
            <a:ext cx="6243733" cy="1325559"/>
          </a:xfrm>
        </p:spPr>
        <p:txBody>
          <a:bodyPr/>
          <a:lstStyle/>
          <a:p>
            <a:pPr lvl="0"/>
            <a:r>
              <a:rPr lang="hr-HR" sz="3200">
                <a:solidFill>
                  <a:srgbClr val="0070C0"/>
                </a:solidFill>
              </a:rPr>
              <a:t>Read your way to better English! </a:t>
            </a:r>
            <a:endParaRPr lang="en-US" sz="320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B28C6-384B-35AB-C450-B2BD9C85B53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347779" y="1546314"/>
            <a:ext cx="9496428" cy="4351336"/>
          </a:xfrm>
        </p:spPr>
        <p:txBody>
          <a:bodyPr/>
          <a:lstStyle/>
          <a:p>
            <a:pPr lvl="0">
              <a:lnSpc>
                <a:spcPct val="150000"/>
              </a:lnSpc>
            </a:pPr>
            <a:r>
              <a:rPr lang="hr-HR" sz="2000"/>
              <a:t>Choose a reader from </a:t>
            </a:r>
            <a:r>
              <a:rPr lang="hr-HR" sz="2000" i="1"/>
              <a:t>Oxford Read and Discover </a:t>
            </a:r>
            <a:r>
              <a:rPr lang="hr-HR" sz="2000"/>
              <a:t>collection that you will read.</a:t>
            </a:r>
          </a:p>
          <a:p>
            <a:pPr lvl="0">
              <a:lnSpc>
                <a:spcPct val="150000"/>
              </a:lnSpc>
            </a:pPr>
            <a:r>
              <a:rPr lang="hr-HR" sz="2000"/>
              <a:t>Which one did you choose? Why? Compare with others?</a:t>
            </a:r>
          </a:p>
          <a:p>
            <a:pPr lvl="0"/>
            <a:endParaRPr lang="hr-HR"/>
          </a:p>
          <a:p>
            <a:pPr lvl="0"/>
            <a:endParaRPr lang="hr-H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93F122-C4A1-F9F2-107D-B81E889C56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6849" y="2987372"/>
            <a:ext cx="8038307" cy="276704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291DF-4459-440D-E709-7676090239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88201" y="365129"/>
            <a:ext cx="7528556" cy="1268364"/>
          </a:xfrm>
        </p:spPr>
        <p:txBody>
          <a:bodyPr anchorCtr="1"/>
          <a:lstStyle/>
          <a:p>
            <a:pPr lvl="0" algn="ctr"/>
            <a:r>
              <a:rPr lang="hr-HR" sz="3200">
                <a:solidFill>
                  <a:srgbClr val="0070C0"/>
                </a:solidFill>
              </a:rPr>
              <a:t>Listen and draw so you can guess the reader!</a:t>
            </a:r>
            <a:endParaRPr lang="en-US" sz="3200">
              <a:solidFill>
                <a:srgbClr val="0070C0"/>
              </a:solidFill>
            </a:endParaRP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77D99674-8ADD-244F-114C-CC52B1D79E3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13107" y="1633493"/>
            <a:ext cx="4248704" cy="3798024"/>
          </a:xfrm>
        </p:spPr>
        <p:txBody>
          <a:bodyPr/>
          <a:lstStyle/>
          <a:p>
            <a:pPr lvl="0"/>
            <a:r>
              <a:rPr lang="en-US" sz="2000" b="1"/>
              <a:t>Describe the front-page photo </a:t>
            </a:r>
            <a:r>
              <a:rPr lang="en-US" sz="2000"/>
              <a:t>of your reader as detailed as possible so that </a:t>
            </a:r>
            <a:r>
              <a:rPr lang="en-US" sz="2000" b="1"/>
              <a:t>your c</a:t>
            </a:r>
            <a:r>
              <a:rPr lang="hr-HR" sz="2000" b="1"/>
              <a:t>lassmate</a:t>
            </a:r>
            <a:r>
              <a:rPr lang="en-US" sz="2000" b="1"/>
              <a:t> can draw it</a:t>
            </a:r>
            <a:r>
              <a:rPr lang="en-US" sz="2000"/>
              <a:t>.</a:t>
            </a:r>
          </a:p>
          <a:p>
            <a:pPr lvl="0"/>
            <a:r>
              <a:rPr lang="en-US" sz="2000"/>
              <a:t>Now look at your</a:t>
            </a:r>
            <a:r>
              <a:rPr lang="hr-HR" sz="2000"/>
              <a:t> classmates’</a:t>
            </a:r>
            <a:r>
              <a:rPr lang="en-US" sz="2000"/>
              <a:t> photos. </a:t>
            </a:r>
            <a:endParaRPr lang="hr-HR" sz="2000"/>
          </a:p>
          <a:p>
            <a:pPr lvl="0"/>
            <a:r>
              <a:rPr lang="en-US" sz="2000" b="1"/>
              <a:t>Whose picture is most like the original? </a:t>
            </a:r>
            <a:endParaRPr lang="hr-HR" sz="2000" b="1"/>
          </a:p>
          <a:p>
            <a:pPr lvl="0"/>
            <a:r>
              <a:rPr lang="en-US" sz="2000"/>
              <a:t>Can they find the reader in Oxford Reading Club?</a:t>
            </a:r>
            <a:r>
              <a:rPr lang="hr-HR" sz="2000"/>
              <a:t> </a:t>
            </a:r>
          </a:p>
          <a:p>
            <a:pPr lvl="0"/>
            <a:r>
              <a:rPr lang="hr-HR" sz="2000"/>
              <a:t>What’s the title?</a:t>
            </a:r>
            <a:endParaRPr lang="en-US" sz="20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36686-895F-D590-DA6D-52AA55392D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6325" y="400991"/>
            <a:ext cx="1974948" cy="28260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116800-D77B-BDB8-5677-22A70D53E1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4192" y="3630926"/>
            <a:ext cx="3124203" cy="220027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9B0A68-4041-91FB-C055-5B9B80DB23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1145" y="3640052"/>
            <a:ext cx="2302404" cy="229870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098518-6977-7B46-5880-449CED8341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8512" y="1341753"/>
            <a:ext cx="3124203" cy="219074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F9CAA-F604-D3F8-5361-A97B1CEDA08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 anchorCtr="1"/>
          <a:lstStyle/>
          <a:p>
            <a:pPr lvl="0" algn="ctr"/>
            <a:r>
              <a:rPr lang="hr-HR" sz="3200">
                <a:solidFill>
                  <a:srgbClr val="0070C0"/>
                </a:solidFill>
              </a:rPr>
              <a:t>Pre-reading activities:</a:t>
            </a:r>
            <a:endParaRPr lang="en-US" sz="320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51FEC-D984-7186-A326-64C2CDBB2FF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16267" y="1352068"/>
            <a:ext cx="5962646" cy="4574331"/>
          </a:xfrm>
        </p:spPr>
        <p:txBody>
          <a:bodyPr/>
          <a:lstStyle/>
          <a:p>
            <a:pPr marL="0" lvl="0" indent="0">
              <a:buNone/>
            </a:pPr>
            <a:r>
              <a:rPr lang="hr-HR"/>
              <a:t>     </a:t>
            </a:r>
          </a:p>
          <a:p>
            <a:pPr marL="0" lvl="0" indent="0">
              <a:buNone/>
            </a:pPr>
            <a:r>
              <a:rPr lang="hr-HR"/>
              <a:t>      </a:t>
            </a:r>
            <a:r>
              <a:rPr lang="hr-HR" sz="2000"/>
              <a:t>Record </a:t>
            </a:r>
            <a:r>
              <a:rPr lang="hr-HR" sz="2000" b="1"/>
              <a:t>two questions </a:t>
            </a:r>
            <a:r>
              <a:rPr lang="hr-HR" sz="2000"/>
              <a:t>that you believe to find the answers to in the book and </a:t>
            </a:r>
            <a:r>
              <a:rPr lang="hr-HR" sz="2000" b="1"/>
              <a:t>save them </a:t>
            </a:r>
            <a:r>
              <a:rPr lang="hr-HR" sz="2000"/>
              <a:t>to the front page. </a:t>
            </a:r>
          </a:p>
          <a:p>
            <a:pPr marL="0" lvl="0" indent="0">
              <a:buNone/>
            </a:pPr>
            <a:endParaRPr lang="en-US" sz="2000"/>
          </a:p>
          <a:p>
            <a:pPr marL="0" lvl="0" indent="0">
              <a:buNone/>
            </a:pPr>
            <a:r>
              <a:rPr lang="en-US" sz="2000"/>
              <a:t>        </a:t>
            </a:r>
            <a:r>
              <a:rPr lang="en-US" sz="2000" b="1"/>
              <a:t>Write down 5 key words </a:t>
            </a:r>
            <a:r>
              <a:rPr lang="en-US" sz="2000"/>
              <a:t>that will appear in the </a:t>
            </a:r>
            <a:endParaRPr lang="hr-HR" sz="2000"/>
          </a:p>
          <a:p>
            <a:pPr marL="0" lvl="0" indent="0">
              <a:buNone/>
            </a:pPr>
            <a:r>
              <a:rPr lang="en-US" sz="2000"/>
              <a:t>book.</a:t>
            </a:r>
          </a:p>
          <a:p>
            <a:pPr marL="0" lvl="0" indent="0">
              <a:buNone/>
            </a:pPr>
            <a:endParaRPr lang="hr-HR" sz="2000"/>
          </a:p>
          <a:p>
            <a:pPr marL="0" lvl="0" indent="0">
              <a:buNone/>
            </a:pPr>
            <a:r>
              <a:rPr lang="hr-HR" sz="2000"/>
              <a:t>        </a:t>
            </a:r>
            <a:r>
              <a:rPr lang="en-US" sz="2000"/>
              <a:t>In pairs or in small groups, </a:t>
            </a:r>
            <a:r>
              <a:rPr lang="en-US" sz="2000" b="1"/>
              <a:t>play the questions,</a:t>
            </a:r>
            <a:r>
              <a:rPr lang="en-US" sz="2000"/>
              <a:t> </a:t>
            </a:r>
            <a:r>
              <a:rPr lang="en-US" sz="2000" b="1"/>
              <a:t>read the words and comment the possible answers.</a:t>
            </a:r>
          </a:p>
          <a:p>
            <a:pPr lvl="0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690EA3-06E7-D0FF-EB12-A43A139335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079" y="1883490"/>
            <a:ext cx="373660" cy="40746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2E6EFA-9C57-554F-BF50-D02D95FEC6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3351" y="3198680"/>
            <a:ext cx="427097" cy="40746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5F0AE2-EB6F-1FB7-ED3F-AEAAA248D7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6267" y="4313435"/>
            <a:ext cx="470467" cy="38583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D66CEA-846E-E287-B70A-D218020C17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9247" y="1690689"/>
            <a:ext cx="2814221" cy="374105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D8C25B-127D-3771-7711-18671B47DE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1021" y="572816"/>
            <a:ext cx="3409953" cy="73342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C9DC4B-9AB3-6EA4-A384-C3D8560DC1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533247"/>
          </a:xfrm>
        </p:spPr>
        <p:txBody>
          <a:bodyPr/>
          <a:lstStyle/>
          <a:p>
            <a:pPr lvl="0"/>
            <a:r>
              <a:rPr lang="hr-HR" sz="3200">
                <a:solidFill>
                  <a:srgbClr val="0070C0"/>
                </a:solidFill>
              </a:rPr>
              <a:t>                                            </a:t>
            </a:r>
            <a:br>
              <a:rPr lang="hr-HR" sz="3200">
                <a:solidFill>
                  <a:srgbClr val="0070C0"/>
                </a:solidFill>
              </a:rPr>
            </a:br>
            <a:br>
              <a:rPr lang="hr-HR" sz="3200">
                <a:solidFill>
                  <a:srgbClr val="0070C0"/>
                </a:solidFill>
              </a:rPr>
            </a:br>
            <a:r>
              <a:rPr lang="hr-HR" sz="3200">
                <a:solidFill>
                  <a:srgbClr val="0070C0"/>
                </a:solidFill>
              </a:rPr>
              <a:t>                                               reading:</a:t>
            </a:r>
            <a:endParaRPr lang="en-US" sz="3200">
              <a:solidFill>
                <a:srgbClr val="0070C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EE6EA43-A3CB-BE40-567C-9F2C224D41A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884093" y="2171800"/>
            <a:ext cx="4639318" cy="3548411"/>
          </a:xfrm>
        </p:spPr>
        <p:txBody>
          <a:bodyPr/>
          <a:lstStyle/>
          <a:p>
            <a:pPr marL="0" lvl="0" indent="0">
              <a:lnSpc>
                <a:spcPct val="100000"/>
              </a:lnSpc>
              <a:buNone/>
            </a:pPr>
            <a:r>
              <a:rPr lang="hr-HR" sz="2000"/>
              <a:t>Do the </a:t>
            </a:r>
            <a:r>
              <a:rPr lang="hr-HR" sz="2000" b="1"/>
              <a:t>warm up </a:t>
            </a:r>
            <a:r>
              <a:rPr lang="hr-HR" sz="2000"/>
              <a:t>activity ( optional)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hr-HR" sz="2000" b="1"/>
              <a:t>Read two chapters: 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hr-HR" sz="2000"/>
              <a:t>You can </a:t>
            </a:r>
            <a:r>
              <a:rPr lang="hr-HR" sz="2000" b="1"/>
              <a:t>read and listen 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hr-HR" sz="2000" b="1"/>
              <a:t>Use earphones </a:t>
            </a:r>
            <a:r>
              <a:rPr lang="hr-HR" sz="2000"/>
              <a:t>if necessary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hr-HR" sz="2000" b="1"/>
              <a:t>Determine pace and dialect</a:t>
            </a:r>
          </a:p>
          <a:p>
            <a:pPr marL="0" lvl="0" indent="0">
              <a:buNone/>
            </a:pPr>
            <a:endParaRPr lang="hr-HR"/>
          </a:p>
          <a:p>
            <a:pPr lvl="0"/>
            <a:endParaRPr lang="hr-H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57CB1B-2B61-A90C-34E7-C754BF09FA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7070" y="1941892"/>
            <a:ext cx="2511125" cy="347623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51AA03-CEDF-16BA-0962-0521DED33B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0993" y="2389491"/>
            <a:ext cx="2564965" cy="347623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BADC9BD9-7F32-08F8-4599-4F6D75D133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0602" y="2171800"/>
            <a:ext cx="329659" cy="4095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640B873A-4F99-766A-2E6E-222028EDA8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6466" y="2715447"/>
            <a:ext cx="313794" cy="32541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7699C8A8-CA5E-CD52-85CC-2B0AEBAC8E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250810">
            <a:off x="1404363" y="3147584"/>
            <a:ext cx="472909" cy="38536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9A2B143E-B48E-3BDC-6BFE-4D87106FAB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52881" y="4081909"/>
            <a:ext cx="359432" cy="33499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14">
            <a:extLst>
              <a:ext uri="{FF2B5EF4-FFF2-40B4-BE49-F238E27FC236}">
                <a16:creationId xmlns:a16="http://schemas.microsoft.com/office/drawing/2014/main" id="{325AEE50-1F2F-364F-3E3D-D09F65311E1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70602" y="3606951"/>
            <a:ext cx="341336" cy="38312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0FDEE-C2DC-3C3F-75CD-6F699093A2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539236" y="234141"/>
            <a:ext cx="10515600" cy="1325559"/>
          </a:xfrm>
        </p:spPr>
        <p:txBody>
          <a:bodyPr anchorCtr="1"/>
          <a:lstStyle/>
          <a:p>
            <a:pPr lvl="0" algn="ctr"/>
            <a:r>
              <a:rPr lang="hr-HR" sz="3200">
                <a:solidFill>
                  <a:srgbClr val="0070C0"/>
                </a:solidFill>
              </a:rPr>
              <a:t>While-reading activities:</a:t>
            </a:r>
            <a:endParaRPr lang="en-US" sz="320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15B13-5ACD-C1F2-6878-6D2336D7662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59037" y="598072"/>
            <a:ext cx="5614644" cy="4765413"/>
          </a:xfrm>
        </p:spPr>
        <p:txBody>
          <a:bodyPr/>
          <a:lstStyle/>
          <a:p>
            <a:pPr marL="0" lvl="0" indent="0">
              <a:buNone/>
            </a:pPr>
            <a:endParaRPr lang="hr-HR"/>
          </a:p>
          <a:p>
            <a:pPr marL="0" lvl="0" indent="0">
              <a:buNone/>
            </a:pPr>
            <a:r>
              <a:rPr lang="hr-HR"/>
              <a:t>           </a:t>
            </a:r>
          </a:p>
          <a:p>
            <a:pPr marL="0" lvl="0" indent="0">
              <a:buNone/>
            </a:pPr>
            <a:r>
              <a:rPr lang="hr-HR" sz="2000"/>
              <a:t>          </a:t>
            </a:r>
          </a:p>
          <a:p>
            <a:pPr marL="0" lvl="0" indent="0">
              <a:buNone/>
            </a:pPr>
            <a:r>
              <a:rPr lang="hr-HR" sz="2000"/>
              <a:t> </a:t>
            </a:r>
            <a:r>
              <a:rPr lang="hr-HR" sz="2000" b="1"/>
              <a:t>Find the meaning </a:t>
            </a:r>
            <a:r>
              <a:rPr lang="hr-HR" sz="2000"/>
              <a:t>of any unknown words (dictionary) and add them to your vocabulary.</a:t>
            </a:r>
          </a:p>
          <a:p>
            <a:pPr marL="0" lvl="0" indent="0">
              <a:buNone/>
            </a:pPr>
            <a:endParaRPr lang="hr-HR" sz="2000"/>
          </a:p>
          <a:p>
            <a:pPr marL="0" lvl="0" indent="0">
              <a:buNone/>
            </a:pPr>
            <a:r>
              <a:rPr lang="hr-HR" sz="2000" b="1"/>
              <a:t>Underline</a:t>
            </a:r>
            <a:r>
              <a:rPr lang="hr-HR" sz="2000"/>
              <a:t> the most interesting sentences </a:t>
            </a:r>
          </a:p>
          <a:p>
            <a:pPr marL="0" lvl="0" indent="0">
              <a:buNone/>
            </a:pPr>
            <a:r>
              <a:rPr lang="hr-HR" sz="2000"/>
              <a:t>           </a:t>
            </a:r>
          </a:p>
          <a:p>
            <a:pPr marL="0" lvl="0" indent="0">
              <a:buNone/>
            </a:pPr>
            <a:r>
              <a:rPr lang="hr-HR" sz="2000"/>
              <a:t>After each chapter, </a:t>
            </a:r>
            <a:r>
              <a:rPr lang="hr-HR" sz="2000" b="1"/>
              <a:t>do the exercises </a:t>
            </a:r>
            <a:r>
              <a:rPr lang="hr-HR" sz="2000"/>
              <a:t>(reading comprehension, vocabulary and grammar)</a:t>
            </a:r>
          </a:p>
          <a:p>
            <a:pPr lvl="0"/>
            <a:endParaRPr lang="hr-HR"/>
          </a:p>
          <a:p>
            <a:pPr lvl="0"/>
            <a:endParaRPr lang="hr-H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30DEA3-A220-9ADE-08F4-7AF24B57C9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467" y="2009650"/>
            <a:ext cx="404256" cy="40918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92B001-A439-5160-49A4-EACFFB014D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206" y="2961202"/>
            <a:ext cx="404256" cy="40918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86B327-1288-AF7C-8A0F-2E0684BCEC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889" y="3823389"/>
            <a:ext cx="414250" cy="4283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A0193B-3971-C136-1E66-327F4838B6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9477" y="1338398"/>
            <a:ext cx="3862361" cy="291338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775F8B-1E7A-1728-7AED-926409003B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3114" y="2122697"/>
            <a:ext cx="3445477" cy="323334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66568B-926E-399E-7F0D-500F467986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71983" y="2512798"/>
            <a:ext cx="2918353" cy="344908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D2F6B-9EA1-0F74-34F6-3BE8DE1749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420364" y="143697"/>
            <a:ext cx="10515600" cy="1325559"/>
          </a:xfrm>
        </p:spPr>
        <p:txBody>
          <a:bodyPr anchorCtr="1"/>
          <a:lstStyle/>
          <a:p>
            <a:pPr lvl="0" algn="ctr"/>
            <a:r>
              <a:rPr lang="hr-HR" sz="3200">
                <a:solidFill>
                  <a:srgbClr val="0070C0"/>
                </a:solidFill>
              </a:rPr>
              <a:t>After-reading activities:</a:t>
            </a:r>
            <a:endParaRPr lang="en-US" sz="3200">
              <a:solidFill>
                <a:srgbClr val="0070C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48FCDB-BD95-99A5-EEE0-ECC5016769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9682" y="418017"/>
            <a:ext cx="4900717" cy="113913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4576CE8-C66A-F970-9477-E6252576F0C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736381" y="1394368"/>
            <a:ext cx="4202097" cy="4069272"/>
          </a:xfrm>
        </p:spPr>
        <p:txBody>
          <a:bodyPr/>
          <a:lstStyle/>
          <a:p>
            <a:pPr lvl="0"/>
            <a:r>
              <a:rPr lang="hr-HR" sz="2000"/>
              <a:t>In pairs, small groups or as an entire class </a:t>
            </a:r>
            <a:r>
              <a:rPr lang="hr-HR" sz="2000" b="1"/>
              <a:t>discuss </a:t>
            </a:r>
            <a:r>
              <a:rPr lang="hr-HR" sz="2000"/>
              <a:t>what you have just read.</a:t>
            </a:r>
          </a:p>
          <a:p>
            <a:pPr lvl="0"/>
            <a:r>
              <a:rPr lang="hr-HR" sz="2000"/>
              <a:t>You can use these example questions:</a:t>
            </a:r>
          </a:p>
          <a:p>
            <a:pPr marL="0" lvl="0" indent="0">
              <a:buNone/>
            </a:pPr>
            <a:r>
              <a:rPr lang="hr-HR" sz="2000" b="1" i="1"/>
              <a:t>What is your reader about? </a:t>
            </a:r>
          </a:p>
          <a:p>
            <a:pPr marL="0" lvl="0" indent="0">
              <a:buNone/>
            </a:pPr>
            <a:r>
              <a:rPr lang="hr-HR" sz="2000" b="1" i="1"/>
              <a:t>Do you like it? </a:t>
            </a:r>
          </a:p>
          <a:p>
            <a:pPr marL="0" lvl="0" indent="0">
              <a:buNone/>
            </a:pPr>
            <a:r>
              <a:rPr lang="hr-HR" sz="2000" b="1" i="1"/>
              <a:t>Have you already found the answers to your questions? </a:t>
            </a:r>
          </a:p>
          <a:p>
            <a:pPr marL="0" lvl="0" indent="0">
              <a:buNone/>
            </a:pPr>
            <a:r>
              <a:rPr lang="hr-HR" sz="2000" b="1" i="1"/>
              <a:t>What have you underlined and why? </a:t>
            </a:r>
          </a:p>
          <a:p>
            <a:pPr marL="0" lvl="0" indent="0">
              <a:buNone/>
            </a:pPr>
            <a:r>
              <a:rPr lang="hr-HR" sz="2000" b="1" i="1"/>
              <a:t>Any unknown words? (...)</a:t>
            </a:r>
            <a:endParaRPr lang="en-US" sz="2000" b="1" i="1"/>
          </a:p>
          <a:p>
            <a:pPr lvl="0"/>
            <a:endParaRPr lang="hr-HR"/>
          </a:p>
          <a:p>
            <a:pPr lvl="0"/>
            <a:endParaRPr lang="hr-HR"/>
          </a:p>
          <a:p>
            <a:pPr marL="514350" lvl="0" indent="-514350">
              <a:buAutoNum type="arabicParenR"/>
            </a:pP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05917E-A481-334E-84A0-A36E28CD0B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9824" y="1891692"/>
            <a:ext cx="4600575" cy="388283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F897A-4305-67C3-0295-3C2E1AEE36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54754" y="346274"/>
            <a:ext cx="5655591" cy="1325559"/>
          </a:xfrm>
        </p:spPr>
        <p:txBody>
          <a:bodyPr/>
          <a:lstStyle/>
          <a:p>
            <a:pPr lvl="0"/>
            <a:r>
              <a:rPr lang="hr-HR" sz="3200">
                <a:solidFill>
                  <a:srgbClr val="0070C0"/>
                </a:solidFill>
              </a:rPr>
              <a:t>Finish your reader at home. Anywhere, anytime.</a:t>
            </a:r>
            <a:endParaRPr lang="en-US" sz="320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90EC2-509E-06DE-3530-2F48499ACCA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54754" y="1750207"/>
            <a:ext cx="4795762" cy="4486393"/>
          </a:xfrm>
        </p:spPr>
        <p:txBody>
          <a:bodyPr/>
          <a:lstStyle/>
          <a:p>
            <a:pPr lvl="0">
              <a:lnSpc>
                <a:spcPct val="70000"/>
              </a:lnSpc>
            </a:pPr>
            <a:r>
              <a:rPr lang="hr-HR" sz="2000"/>
              <a:t>Your </a:t>
            </a:r>
            <a:r>
              <a:rPr lang="hr-HR" sz="2000" b="1"/>
              <a:t>5 tasks while reading at home</a:t>
            </a:r>
            <a:r>
              <a:rPr lang="hr-HR" sz="2000"/>
              <a:t>:</a:t>
            </a:r>
          </a:p>
          <a:p>
            <a:pPr marL="514350" lvl="0" indent="-514350">
              <a:lnSpc>
                <a:spcPct val="70000"/>
              </a:lnSpc>
              <a:buAutoNum type="arabicParenR"/>
            </a:pPr>
            <a:r>
              <a:rPr lang="hr-HR" sz="2000"/>
              <a:t>Use dictionary to </a:t>
            </a:r>
            <a:r>
              <a:rPr lang="hr-HR" sz="2000" b="1"/>
              <a:t>find all unknown words </a:t>
            </a:r>
            <a:r>
              <a:rPr lang="hr-HR" sz="2000"/>
              <a:t>and </a:t>
            </a:r>
            <a:r>
              <a:rPr lang="hr-HR" sz="2000" b="1"/>
              <a:t>add them to your vocabulary list</a:t>
            </a:r>
          </a:p>
          <a:p>
            <a:pPr marL="514350" lvl="0" indent="-514350">
              <a:lnSpc>
                <a:spcPct val="70000"/>
              </a:lnSpc>
              <a:buAutoNum type="arabicParenR"/>
            </a:pPr>
            <a:r>
              <a:rPr lang="hr-HR" sz="2000" b="1"/>
              <a:t>Underline at least 3</a:t>
            </a:r>
            <a:r>
              <a:rPr lang="hr-HR" sz="2000"/>
              <a:t> </a:t>
            </a:r>
            <a:r>
              <a:rPr lang="hr-HR" sz="2000" b="1"/>
              <a:t>paragraphs</a:t>
            </a:r>
            <a:r>
              <a:rPr lang="hr-HR" sz="2000"/>
              <a:t>, descriptions, characters that you find the most interesting/exciting/important(...)</a:t>
            </a:r>
          </a:p>
          <a:p>
            <a:pPr marL="514350" lvl="0" indent="-514350">
              <a:lnSpc>
                <a:spcPct val="70000"/>
              </a:lnSpc>
              <a:buAutoNum type="arabicParenR"/>
            </a:pPr>
            <a:r>
              <a:rPr lang="hr-HR" sz="2000" b="1"/>
              <a:t>Find, record and save the answers</a:t>
            </a:r>
            <a:r>
              <a:rPr lang="hr-HR" sz="2000"/>
              <a:t> to the questions recorded at the front page of your reader.</a:t>
            </a:r>
          </a:p>
          <a:p>
            <a:pPr marL="514350" lvl="0" indent="-514350">
              <a:lnSpc>
                <a:spcPct val="70000"/>
              </a:lnSpc>
              <a:buAutoNum type="arabicParenR"/>
            </a:pPr>
            <a:r>
              <a:rPr lang="hr-HR" sz="2000"/>
              <a:t>If you want , do the exercises within your book and/or finish reading with </a:t>
            </a:r>
            <a:r>
              <a:rPr lang="hr-HR" sz="2000" b="1" i="1"/>
              <a:t>speak up </a:t>
            </a:r>
            <a:r>
              <a:rPr lang="hr-HR" sz="2000"/>
              <a:t>and </a:t>
            </a:r>
            <a:r>
              <a:rPr lang="hr-HR" sz="2000" b="1" i="1"/>
              <a:t>wrap up </a:t>
            </a:r>
            <a:r>
              <a:rPr lang="hr-HR" sz="2000"/>
              <a:t>activities.</a:t>
            </a:r>
          </a:p>
          <a:p>
            <a:pPr marL="514350" lvl="0" indent="-514350">
              <a:lnSpc>
                <a:spcPct val="70000"/>
              </a:lnSpc>
              <a:buAutoNum type="arabicParenR"/>
            </a:pPr>
            <a:r>
              <a:rPr lang="hr-HR" sz="2000"/>
              <a:t>The most important task for you is to </a:t>
            </a:r>
            <a:r>
              <a:rPr lang="hr-HR" sz="2000" b="1"/>
              <a:t>ENJOY your reading</a:t>
            </a:r>
            <a:r>
              <a:rPr lang="hr-HR" sz="2000"/>
              <a:t>. </a:t>
            </a:r>
          </a:p>
          <a:p>
            <a:pPr marL="514350" lvl="0" indent="-514350">
              <a:lnSpc>
                <a:spcPct val="70000"/>
              </a:lnSpc>
              <a:buAutoNum type="arabicParenR"/>
            </a:pPr>
            <a:endParaRPr lang="hr-HR" sz="2200"/>
          </a:p>
          <a:p>
            <a:pPr marL="514350" lvl="0" indent="-514350">
              <a:lnSpc>
                <a:spcPct val="70000"/>
              </a:lnSpc>
              <a:buAutoNum type="arabicParenR"/>
            </a:pPr>
            <a:endParaRPr lang="hr-HR" sz="2200" b="1"/>
          </a:p>
          <a:p>
            <a:pPr marL="514350" lvl="0" indent="-514350">
              <a:lnSpc>
                <a:spcPct val="70000"/>
              </a:lnSpc>
              <a:buAutoNum type="arabicParenR"/>
            </a:pPr>
            <a:endParaRPr lang="en-US" sz="2200" b="1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8A2D0D-09C3-7025-6DF3-D5838A976DC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429417" y="597386"/>
            <a:ext cx="3119868" cy="20045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E8C77B-EA35-96BE-3908-0CFC52655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9598" y="2557284"/>
            <a:ext cx="4139013" cy="40465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B2B73A-E5AF-4C14-BB0B-4ED75A5543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5438" y="2166204"/>
            <a:ext cx="4139013" cy="40465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9BEE86-6BF2-B66A-A9B7-136DE1C72E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3987" y="2030544"/>
            <a:ext cx="3692594" cy="34795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C5F6794-DF3D-8010-BC06-55EAD0B458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43081" y="2418688"/>
            <a:ext cx="3537219" cy="363353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90AD15-7227-AD23-EF38-ACF2A0A2EA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9065" y="2217099"/>
            <a:ext cx="4294296" cy="413129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B196B1-6261-C1D0-C6F6-86162D851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8102" y="0"/>
            <a:ext cx="2353894" cy="15685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6C09FFB-E69E-CACB-744E-5DC16CCD4C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16530" y="107442"/>
            <a:ext cx="4358935" cy="1767078"/>
          </a:xfrm>
        </p:spPr>
        <p:txBody>
          <a:bodyPr anchorCtr="1"/>
          <a:lstStyle/>
          <a:p>
            <a:pPr lvl="0" algn="ctr"/>
            <a:r>
              <a:rPr lang="hr-HR" sz="3200">
                <a:solidFill>
                  <a:srgbClr val="0070C0"/>
                </a:solidFill>
              </a:rPr>
              <a:t>Bring for the next time:</a:t>
            </a:r>
            <a:endParaRPr lang="en-US" sz="3200">
              <a:solidFill>
                <a:srgbClr val="0070C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D7EC92A-5008-8EF8-924B-499CC987E65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17854" y="2009192"/>
            <a:ext cx="3409578" cy="3426778"/>
          </a:xfrm>
        </p:spPr>
        <p:txBody>
          <a:bodyPr/>
          <a:lstStyle/>
          <a:p>
            <a:pPr lvl="0"/>
            <a:r>
              <a:rPr lang="en-US" sz="2000"/>
              <a:t>Posterboard, cardboard or cardstock</a:t>
            </a:r>
            <a:endParaRPr lang="hr-HR" sz="2000"/>
          </a:p>
          <a:p>
            <a:pPr lvl="0"/>
            <a:r>
              <a:rPr lang="hr-HR" sz="2000"/>
              <a:t>Color markers</a:t>
            </a:r>
          </a:p>
          <a:p>
            <a:pPr lvl="0"/>
            <a:r>
              <a:rPr lang="hr-HR" sz="2000"/>
              <a:t>Scissors</a:t>
            </a:r>
          </a:p>
          <a:p>
            <a:pPr lvl="0"/>
            <a:r>
              <a:rPr lang="hr-HR" sz="2000"/>
              <a:t>Glue</a:t>
            </a:r>
          </a:p>
          <a:p>
            <a:pPr lvl="0"/>
            <a:r>
              <a:rPr lang="hr-HR" sz="2000"/>
              <a:t>Photos related to the theme (optional)</a:t>
            </a:r>
          </a:p>
          <a:p>
            <a:pPr lvl="0"/>
            <a:r>
              <a:rPr lang="hr-HR" sz="2000"/>
              <a:t>Decorations(...)</a:t>
            </a:r>
          </a:p>
          <a:p>
            <a:pPr lvl="0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F08EFD-752E-EB53-44D7-62ABD1A7E2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404" y="1380689"/>
            <a:ext cx="1883279" cy="177955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7A8479-8BF8-63C7-6812-09A70EA9C0A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287996" y="4239597"/>
            <a:ext cx="2368963" cy="133105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17E4F9-696E-97C5-BB8A-007E03B4C8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2096" y="1794098"/>
            <a:ext cx="1847243" cy="185944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8340C8-564F-8636-1494-5B55B236C1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58461" y="1794098"/>
            <a:ext cx="1631362" cy="17783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BB5F84-2949-2E52-E332-31630558CF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54485" y="3922519"/>
            <a:ext cx="1750161" cy="160686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264CF3-D7E6-7169-370C-873A3127855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12219" y="3922519"/>
            <a:ext cx="2146764" cy="177294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D5F36-CA79-E1AB-2D0B-398DF9D2E3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89179" y="237113"/>
            <a:ext cx="4151046" cy="1325559"/>
          </a:xfrm>
        </p:spPr>
        <p:txBody>
          <a:bodyPr/>
          <a:lstStyle/>
          <a:p>
            <a:pPr lvl="0"/>
            <a:r>
              <a:rPr lang="hr-HR" sz="3200">
                <a:solidFill>
                  <a:srgbClr val="0070C0"/>
                </a:solidFill>
              </a:rPr>
              <a:t>Workshop time!</a:t>
            </a:r>
            <a:br>
              <a:rPr lang="hr-HR" sz="3200">
                <a:solidFill>
                  <a:srgbClr val="0070C0"/>
                </a:solidFill>
              </a:rPr>
            </a:br>
            <a:r>
              <a:rPr lang="hr-HR" sz="3200">
                <a:solidFill>
                  <a:srgbClr val="0070C0"/>
                </a:solidFill>
              </a:rPr>
              <a:t>Introductory discussion</a:t>
            </a:r>
            <a:endParaRPr lang="en-US" sz="320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E3A67-D03F-6406-DCF3-2239A1F800C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83435" y="1709662"/>
            <a:ext cx="6158237" cy="4820570"/>
          </a:xfrm>
        </p:spPr>
        <p:txBody>
          <a:bodyPr/>
          <a:lstStyle/>
          <a:p>
            <a:pPr lvl="0"/>
            <a:r>
              <a:rPr lang="en-US" sz="2000"/>
              <a:t>In pairs, small groups or as a class discuss what you read at home:</a:t>
            </a:r>
          </a:p>
          <a:p>
            <a:pPr marL="0" lvl="0" indent="0">
              <a:buNone/>
            </a:pPr>
            <a:r>
              <a:rPr lang="en-US" sz="2000"/>
              <a:t>  </a:t>
            </a:r>
            <a:r>
              <a:rPr lang="en-US" sz="2000" i="1"/>
              <a:t>What’s the title of the reader? </a:t>
            </a:r>
          </a:p>
          <a:p>
            <a:pPr marL="0" lvl="0" indent="0">
              <a:buNone/>
            </a:pPr>
            <a:r>
              <a:rPr lang="en-US" sz="2000" i="1"/>
              <a:t>  What is it about? </a:t>
            </a:r>
          </a:p>
          <a:p>
            <a:pPr marL="0" lvl="0" indent="0">
              <a:buNone/>
            </a:pPr>
            <a:r>
              <a:rPr lang="hr-HR" sz="2000" i="1"/>
              <a:t>  </a:t>
            </a:r>
            <a:r>
              <a:rPr lang="en-US" sz="2000" i="1"/>
              <a:t>Did you stick to the schedule? </a:t>
            </a:r>
          </a:p>
          <a:p>
            <a:pPr marL="0" lvl="0" indent="0">
              <a:buNone/>
            </a:pPr>
            <a:r>
              <a:rPr lang="en-US" sz="2000" i="1"/>
              <a:t>  Was it fun? </a:t>
            </a:r>
          </a:p>
          <a:p>
            <a:pPr marL="0" lvl="0" indent="0">
              <a:buNone/>
            </a:pPr>
            <a:r>
              <a:rPr lang="en-US" sz="2000" i="1"/>
              <a:t>  Did you encounter any difficulties?</a:t>
            </a:r>
            <a:endParaRPr lang="hr-HR" sz="2000" i="1"/>
          </a:p>
          <a:p>
            <a:pPr lvl="0"/>
            <a:r>
              <a:rPr lang="hr-HR" sz="2000"/>
              <a:t>Now, </a:t>
            </a:r>
            <a:r>
              <a:rPr lang="hr-HR" sz="2000" b="1"/>
              <a:t>read and comment your favourite, underlined paragraphs</a:t>
            </a:r>
            <a:r>
              <a:rPr lang="hr-HR" sz="2000"/>
              <a:t>, </a:t>
            </a:r>
            <a:r>
              <a:rPr lang="hr-HR" sz="2000" b="1"/>
              <a:t>show your vocabulary list </a:t>
            </a:r>
            <a:r>
              <a:rPr lang="hr-HR" sz="2000"/>
              <a:t>and </a:t>
            </a:r>
            <a:r>
              <a:rPr lang="hr-HR" sz="2000" b="1"/>
              <a:t>play your questions and answers</a:t>
            </a:r>
            <a:r>
              <a:rPr lang="hr-HR" sz="2000"/>
              <a:t>.</a:t>
            </a:r>
          </a:p>
          <a:p>
            <a:pPr lvl="0"/>
            <a:r>
              <a:rPr lang="hr-HR" sz="2000"/>
              <a:t>Would you recommend your book? Why yes/no? Comment in pairs or groups.</a:t>
            </a:r>
            <a:endParaRPr lang="en-US" sz="20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10BF8A-9728-70D5-4E32-057D3DC3080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093729" y="566306"/>
            <a:ext cx="2989082" cy="199272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DECDC8-87D0-6DE5-21BE-417D323B1C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4141" y="2676284"/>
            <a:ext cx="2289566" cy="305688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0EB838-2198-70CC-9DFB-928966BAD6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4808" y="2873063"/>
            <a:ext cx="2097807" cy="297735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C90796-C62C-514C-4A57-8DA7BE2F4D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65368" y="2985177"/>
            <a:ext cx="2005516" cy="297671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C0079-E7F1-A1E9-CF41-D45AFEDA2D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87800" y="235686"/>
            <a:ext cx="3346438" cy="1325559"/>
          </a:xfrm>
        </p:spPr>
        <p:txBody>
          <a:bodyPr/>
          <a:lstStyle/>
          <a:p>
            <a:pPr lvl="0"/>
            <a:r>
              <a:rPr lang="hr-HR" sz="3200">
                <a:solidFill>
                  <a:srgbClr val="0070C0"/>
                </a:solidFill>
              </a:rPr>
              <a:t>Workshop time- Lets make posters!</a:t>
            </a:r>
            <a:endParaRPr lang="en-US" sz="3200">
              <a:solidFill>
                <a:srgbClr val="0070C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4AA266-547C-9296-62C2-961244C91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4347" y="0"/>
            <a:ext cx="1857649" cy="184928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3852D45-341D-D75F-AE79-77F164EA11D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08519" y="1848743"/>
            <a:ext cx="3967298" cy="4272305"/>
          </a:xfrm>
        </p:spPr>
        <p:txBody>
          <a:bodyPr/>
          <a:lstStyle/>
          <a:p>
            <a:pPr lvl="0">
              <a:lnSpc>
                <a:spcPct val="70000"/>
              </a:lnSpc>
            </a:pPr>
            <a:r>
              <a:rPr lang="hr-HR" sz="2000" b="1"/>
              <a:t>Decide on the content and structure of your poster </a:t>
            </a:r>
            <a:r>
              <a:rPr lang="hr-HR" sz="2000"/>
              <a:t>(elaborated ideas from the reader+ your own ideas)</a:t>
            </a:r>
          </a:p>
          <a:p>
            <a:pPr lvl="0">
              <a:lnSpc>
                <a:spcPct val="70000"/>
              </a:lnSpc>
            </a:pPr>
            <a:r>
              <a:rPr lang="hr-HR" sz="2000" b="1"/>
              <a:t>Comment your ideas in pairs/groups</a:t>
            </a:r>
          </a:p>
          <a:p>
            <a:pPr lvl="0">
              <a:lnSpc>
                <a:spcPct val="70000"/>
              </a:lnSpc>
            </a:pPr>
            <a:r>
              <a:rPr lang="hr-HR" sz="2000" b="1"/>
              <a:t>Write down your first, draft version </a:t>
            </a:r>
            <a:r>
              <a:rPr lang="hr-HR" sz="2000"/>
              <a:t>and compare in group (check your language, share ideas etc.)</a:t>
            </a:r>
          </a:p>
          <a:p>
            <a:pPr lvl="0">
              <a:lnSpc>
                <a:spcPct val="70000"/>
              </a:lnSpc>
            </a:pPr>
            <a:r>
              <a:rPr lang="hr-HR" sz="2000" b="1"/>
              <a:t>Add more </a:t>
            </a:r>
            <a:r>
              <a:rPr lang="hr-HR" sz="2000"/>
              <a:t>content if necessary</a:t>
            </a:r>
          </a:p>
          <a:p>
            <a:pPr lvl="0">
              <a:lnSpc>
                <a:spcPct val="70000"/>
              </a:lnSpc>
            </a:pPr>
            <a:r>
              <a:rPr lang="hr-HR" sz="2000" b="1"/>
              <a:t>Finish your poster- </a:t>
            </a:r>
            <a:r>
              <a:rPr lang="hr-HR" sz="2000"/>
              <a:t>draw, add pictures and decorate</a:t>
            </a:r>
          </a:p>
          <a:p>
            <a:pPr lvl="0">
              <a:lnSpc>
                <a:spcPct val="70000"/>
              </a:lnSpc>
            </a:pPr>
            <a:r>
              <a:rPr lang="hr-HR" sz="2000" b="1"/>
              <a:t>Show your posters </a:t>
            </a:r>
            <a:r>
              <a:rPr lang="hr-HR" sz="2000"/>
              <a:t>in pairs, </a:t>
            </a:r>
            <a:r>
              <a:rPr lang="hr-HR" sz="2000" b="1"/>
              <a:t>comment on them</a:t>
            </a:r>
            <a:r>
              <a:rPr lang="hr-HR" sz="2000"/>
              <a:t>, </a:t>
            </a:r>
            <a:r>
              <a:rPr lang="hr-HR" sz="2000" b="1"/>
              <a:t>correct/add </a:t>
            </a:r>
            <a:r>
              <a:rPr lang="hr-HR" sz="2000"/>
              <a:t>something if necessary</a:t>
            </a:r>
          </a:p>
          <a:p>
            <a:pPr marL="0" lvl="0" indent="0">
              <a:lnSpc>
                <a:spcPct val="70000"/>
              </a:lnSpc>
              <a:buNone/>
            </a:pPr>
            <a:endParaRPr lang="en-US" sz="15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F7217B-4583-079B-90FA-F1F160291A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5439" y="314462"/>
            <a:ext cx="1938939" cy="294451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6A941D-DB08-8933-F94D-1585D84E07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37" y="557893"/>
            <a:ext cx="1938930" cy="258168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B41A04-0DDC-CC31-811B-75EF3B9F6D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50738" y="2130094"/>
            <a:ext cx="2085106" cy="29515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D3B4AF-AFAD-BA8B-6785-D99D845104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23060" y="2679969"/>
            <a:ext cx="1950890" cy="268247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4C22FE-C202-44CA-EFE7-2145EACDBF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8053" y="3568089"/>
            <a:ext cx="2063352" cy="29754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E752BDA-19CC-0477-07A2-06DF3B77B0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45149" y="4021723"/>
            <a:ext cx="1938692" cy="268142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DEEDB-EEC1-23EE-50C3-91DF73BB48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4025" y="273689"/>
            <a:ext cx="4301968" cy="1325559"/>
          </a:xfrm>
        </p:spPr>
        <p:txBody>
          <a:bodyPr/>
          <a:lstStyle/>
          <a:p>
            <a:pPr lvl="0"/>
            <a:r>
              <a:rPr lang="hr-HR" sz="3200">
                <a:solidFill>
                  <a:srgbClr val="0070C0"/>
                </a:solidFill>
              </a:rPr>
              <a:t>Exhibition Poster</a:t>
            </a:r>
            <a:endParaRPr lang="en-US" sz="320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5F6A6-F0B6-9B6E-9587-2DC8E2BE038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718569" y="1332363"/>
            <a:ext cx="4452890" cy="1325559"/>
          </a:xfrm>
        </p:spPr>
        <p:txBody>
          <a:bodyPr/>
          <a:lstStyle/>
          <a:p>
            <a:pPr lvl="0"/>
            <a:r>
              <a:rPr lang="hr-HR" sz="2000" b="1"/>
              <a:t>Display the posters </a:t>
            </a:r>
            <a:r>
              <a:rPr lang="hr-HR" sz="2000"/>
              <a:t>around the classroom, walk and comment on them.</a:t>
            </a:r>
          </a:p>
          <a:p>
            <a:pPr lvl="0"/>
            <a:r>
              <a:rPr lang="hr-HR" sz="2000"/>
              <a:t>Choose the most interesting one. 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2BFE04-6305-67F8-A657-4C1C67210B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9220" y="420532"/>
            <a:ext cx="4548691" cy="235743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A2D194-9838-7D77-EE71-55894196B8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3690" y="3006126"/>
            <a:ext cx="2358676" cy="288468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10A75C-D754-6974-D1CD-124B1528F10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54894" y="3300499"/>
            <a:ext cx="3120563" cy="222513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F905BC-B0EF-5F4B-809A-55957C7D04D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452360" y="3217563"/>
            <a:ext cx="3282412" cy="246181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994AD-0CBE-B16B-11EB-C18208D7ED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14893" y="393402"/>
            <a:ext cx="4636547" cy="1325559"/>
          </a:xfrm>
        </p:spPr>
        <p:txBody>
          <a:bodyPr/>
          <a:lstStyle/>
          <a:p>
            <a:pPr lvl="0"/>
            <a:r>
              <a:rPr lang="hr-HR" sz="2900">
                <a:solidFill>
                  <a:srgbClr val="0070C0"/>
                </a:solidFill>
              </a:rPr>
              <a:t>Extra idea! Make your posters on your PC, in Canva. </a:t>
            </a:r>
            <a:endParaRPr lang="en-US" sz="290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A2F85-87F1-9DA8-4CE8-67EC54CC626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15274" y="1718971"/>
            <a:ext cx="5057775" cy="4351336"/>
          </a:xfrm>
        </p:spPr>
        <p:txBody>
          <a:bodyPr/>
          <a:lstStyle/>
          <a:p>
            <a:pPr lvl="0">
              <a:lnSpc>
                <a:spcPct val="70000"/>
              </a:lnSpc>
            </a:pPr>
            <a:r>
              <a:rPr lang="hr-HR" sz="2000" b="1"/>
              <a:t>Register</a:t>
            </a:r>
            <a:r>
              <a:rPr lang="hr-HR" sz="2000"/>
              <a:t> to free-to-use online graphic design tool:</a:t>
            </a:r>
          </a:p>
          <a:p>
            <a:pPr marL="0" lvl="0" indent="0">
              <a:lnSpc>
                <a:spcPct val="70000"/>
              </a:lnSpc>
              <a:buNone/>
            </a:pPr>
            <a:r>
              <a:rPr lang="hr-HR" sz="2000"/>
              <a:t>    </a:t>
            </a:r>
            <a:r>
              <a:rPr lang="hr-HR" sz="2000">
                <a:hlinkClick r:id="rId4"/>
              </a:rPr>
              <a:t>https://www.canva.com/</a:t>
            </a:r>
            <a:endParaRPr lang="hr-HR" sz="2000"/>
          </a:p>
          <a:p>
            <a:pPr lvl="0">
              <a:lnSpc>
                <a:spcPct val="70000"/>
              </a:lnSpc>
            </a:pPr>
            <a:r>
              <a:rPr lang="hr-HR" sz="2000"/>
              <a:t>How to register:</a:t>
            </a:r>
          </a:p>
          <a:p>
            <a:pPr marL="0" lvl="0" indent="0">
              <a:lnSpc>
                <a:spcPct val="70000"/>
              </a:lnSpc>
              <a:buNone/>
            </a:pPr>
            <a:r>
              <a:rPr lang="hr-HR" sz="2000"/>
              <a:t>    </a:t>
            </a:r>
            <a:r>
              <a:rPr lang="hr-HR" sz="2000">
                <a:hlinkClick r:id="rId5"/>
              </a:rPr>
              <a:t>https://www.tutorialspoint.com/how-to- create-a-new-canva-account</a:t>
            </a:r>
            <a:endParaRPr lang="hr-HR" sz="2000"/>
          </a:p>
          <a:p>
            <a:pPr lvl="0">
              <a:lnSpc>
                <a:spcPct val="70000"/>
              </a:lnSpc>
            </a:pPr>
            <a:r>
              <a:rPr lang="hr-HR" sz="2000" b="1"/>
              <a:t>Decide on the content </a:t>
            </a:r>
            <a:r>
              <a:rPr lang="hr-HR" sz="2000"/>
              <a:t>of your poster</a:t>
            </a:r>
          </a:p>
          <a:p>
            <a:pPr lvl="0">
              <a:lnSpc>
                <a:spcPct val="70000"/>
              </a:lnSpc>
            </a:pPr>
            <a:r>
              <a:rPr lang="hr-HR" sz="2000" b="1"/>
              <a:t>Explore how to </a:t>
            </a:r>
            <a:r>
              <a:rPr lang="hr-HR" sz="2000"/>
              <a:t>make posters in Canva:</a:t>
            </a:r>
          </a:p>
          <a:p>
            <a:pPr marL="0" lvl="0" indent="0">
              <a:lnSpc>
                <a:spcPct val="70000"/>
              </a:lnSpc>
              <a:buNone/>
            </a:pPr>
            <a:r>
              <a:rPr lang="hr-HR" sz="2000">
                <a:hlinkClick r:id="rId6"/>
              </a:rPr>
              <a:t>https://www.canva.com/create/posters/</a:t>
            </a:r>
            <a:endParaRPr lang="hr-HR" sz="2000"/>
          </a:p>
          <a:p>
            <a:pPr marL="0" lvl="0" indent="0">
              <a:lnSpc>
                <a:spcPct val="70000"/>
              </a:lnSpc>
              <a:buNone/>
            </a:pPr>
            <a:r>
              <a:rPr lang="hr-HR" sz="2000">
                <a:hlinkClick r:id="rId7"/>
              </a:rPr>
              <a:t>https://www.youtube.com/watch?v=dCv1oMXk-XM</a:t>
            </a:r>
            <a:endParaRPr lang="hr-HR" sz="2000"/>
          </a:p>
          <a:p>
            <a:pPr lvl="0">
              <a:lnSpc>
                <a:spcPct val="70000"/>
              </a:lnSpc>
            </a:pPr>
            <a:r>
              <a:rPr lang="hr-HR" sz="2000" b="1"/>
              <a:t>Design</a:t>
            </a:r>
            <a:r>
              <a:rPr lang="hr-HR" sz="2000"/>
              <a:t> the posters</a:t>
            </a:r>
          </a:p>
          <a:p>
            <a:pPr lvl="0">
              <a:lnSpc>
                <a:spcPct val="70000"/>
              </a:lnSpc>
            </a:pPr>
            <a:r>
              <a:rPr lang="hr-HR" sz="2000"/>
              <a:t>Display, download, share or print your posters!</a:t>
            </a:r>
          </a:p>
          <a:p>
            <a:pPr marL="0" lvl="0" indent="0">
              <a:lnSpc>
                <a:spcPct val="70000"/>
              </a:lnSpc>
              <a:buNone/>
            </a:pPr>
            <a:endParaRPr lang="en-US" sz="20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E6EBD-2AF5-5807-FEED-D9EC55E43D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2668" y="650833"/>
            <a:ext cx="4636547" cy="35321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C89B0F-76AE-1477-421B-C0CE8F0D17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0465" y="2222878"/>
            <a:ext cx="4480944" cy="371888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90AFE-1084-3A45-64BB-3098E955162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 anchorCtr="1"/>
          <a:lstStyle/>
          <a:p>
            <a:pPr lvl="0" algn="ctr"/>
            <a:r>
              <a:rPr lang="hr-HR" sz="3200">
                <a:solidFill>
                  <a:srgbClr val="0070C0"/>
                </a:solidFill>
              </a:rPr>
              <a:t>Examples of posters made in Canva:</a:t>
            </a:r>
            <a:endParaRPr lang="en-US" sz="3200">
              <a:solidFill>
                <a:srgbClr val="0070C0"/>
              </a:solidFill>
            </a:endParaRPr>
          </a:p>
        </p:txBody>
      </p:sp>
      <p:pic>
        <p:nvPicPr>
          <p:cNvPr id="3" name="Picture 3" descr="A picture containing engineering drawing&#10;&#10;Description automatically generated">
            <a:extLst>
              <a:ext uri="{FF2B5EF4-FFF2-40B4-BE49-F238E27FC236}">
                <a16:creationId xmlns:a16="http://schemas.microsoft.com/office/drawing/2014/main" id="{63995FD5-9098-ADF1-25C8-D7B99354CB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145" y="1848733"/>
            <a:ext cx="2552977" cy="349197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92F569F2-DC94-99E9-A918-C09073A634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3653" y="1848733"/>
            <a:ext cx="2420590" cy="358544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92CB95BA-2EF6-8115-5814-AB7E8741D7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7715432" y="1758884"/>
            <a:ext cx="2579952" cy="367529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370C7-FBF1-3891-9E52-7D616E9AB5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77488" y="365129"/>
            <a:ext cx="9437019" cy="1325559"/>
          </a:xfrm>
        </p:spPr>
        <p:txBody>
          <a:bodyPr/>
          <a:lstStyle/>
          <a:p>
            <a:pPr lvl="0"/>
            <a:r>
              <a:rPr lang="hr-HR" sz="3200">
                <a:solidFill>
                  <a:srgbClr val="00B0F0"/>
                </a:solidFill>
              </a:rPr>
              <a:t>Comment each other posters, use positive language </a:t>
            </a:r>
            <a:endParaRPr lang="en-US" sz="3200">
              <a:solidFill>
                <a:srgbClr val="00B0F0"/>
              </a:solidFill>
            </a:endParaRP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77EC5A56-50D1-6A0A-6F69-A6B45E56C6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022329" y="1586996"/>
            <a:ext cx="6147346" cy="3938211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506970-F3D5-B9DE-ACF9-CD4CFB750E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8810" y="1197269"/>
            <a:ext cx="5114385" cy="446346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Template%202022</Template>
  <TotalTime>228</TotalTime>
  <Words>1330</Words>
  <Application>Microsoft Office PowerPoint</Application>
  <PresentationFormat>Widescreen</PresentationFormat>
  <Paragraphs>161</Paragraphs>
  <Slides>21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What can we discover by reading?</vt:lpstr>
      <vt:lpstr>Listen and guess!</vt:lpstr>
      <vt:lpstr>Discuss these questions in pairs/groups:</vt:lpstr>
      <vt:lpstr>Read your way to better English! </vt:lpstr>
      <vt:lpstr>Listen and draw so you can guess the reader!</vt:lpstr>
      <vt:lpstr>Pre-reading activities:</vt:lpstr>
      <vt:lpstr>                                                                                             reading:</vt:lpstr>
      <vt:lpstr>While-reading activities:</vt:lpstr>
      <vt:lpstr>After-reading activities:</vt:lpstr>
      <vt:lpstr>Finish your reader at home. Anywhere, anytime.</vt:lpstr>
      <vt:lpstr>Bring for the next time:</vt:lpstr>
      <vt:lpstr>Workshop time! Introductory discussion</vt:lpstr>
      <vt:lpstr>Workshop time- Lets make posters!</vt:lpstr>
      <vt:lpstr>Exhibition Poster</vt:lpstr>
      <vt:lpstr>Extra idea! Make your posters on your PC, in Canva. </vt:lpstr>
      <vt:lpstr>Examples of posters made in Canva:</vt:lpstr>
      <vt:lpstr>Comment each other posters, use positive language 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CSJ student</dc:creator>
  <cp:lastModifiedBy>Mia Mandić</cp:lastModifiedBy>
  <cp:revision>9</cp:revision>
  <dcterms:created xsi:type="dcterms:W3CDTF">2022-09-26T08:45:46Z</dcterms:created>
  <dcterms:modified xsi:type="dcterms:W3CDTF">2022-10-09T08:16:33Z</dcterms:modified>
</cp:coreProperties>
</file>