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58" r:id="rId5"/>
    <p:sldId id="266" r:id="rId6"/>
    <p:sldId id="267" r:id="rId7"/>
    <p:sldId id="26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27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215815-863C-4C34-9EF1-AD866557A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7410" y="1803405"/>
            <a:ext cx="6132990" cy="1825096"/>
          </a:xfrm>
        </p:spPr>
        <p:txBody>
          <a:bodyPr>
            <a:normAutofit/>
          </a:bodyPr>
          <a:lstStyle/>
          <a:p>
            <a:r>
              <a:rPr lang="hr-HR"/>
              <a:t>Dobro došli u peti razred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0D7CFA6-D366-4569-A271-2E0034FF1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7409" y="3632201"/>
            <a:ext cx="7143519" cy="1263356"/>
          </a:xfrm>
        </p:spPr>
        <p:txBody>
          <a:bodyPr>
            <a:normAutofit fontScale="92500"/>
          </a:bodyPr>
          <a:lstStyle/>
          <a:p>
            <a:r>
              <a:rPr lang="hr-HR" b="1" dirty="0"/>
              <a:t>5. b </a:t>
            </a:r>
            <a:r>
              <a:rPr lang="hr-HR" dirty="0"/>
              <a:t>razred</a:t>
            </a:r>
          </a:p>
          <a:p>
            <a:r>
              <a:rPr lang="hr-HR" b="1" dirty="0"/>
              <a:t>Razrednica</a:t>
            </a:r>
            <a:r>
              <a:rPr lang="hr-HR" dirty="0"/>
              <a:t>: Dubravka </a:t>
            </a:r>
            <a:r>
              <a:rPr lang="hr-HR" dirty="0" err="1"/>
              <a:t>Vukšić</a:t>
            </a:r>
            <a:r>
              <a:rPr lang="hr-HR" dirty="0"/>
              <a:t>, učiteljica Engleskoga jezika</a:t>
            </a:r>
          </a:p>
          <a:p>
            <a:r>
              <a:rPr lang="hr-HR" b="1" dirty="0"/>
              <a:t>Učionica</a:t>
            </a:r>
            <a:r>
              <a:rPr lang="hr-HR" dirty="0"/>
              <a:t>: Engleski/ </a:t>
            </a:r>
            <a:r>
              <a:rPr lang="hr-HR"/>
              <a:t>Njemački jezik</a:t>
            </a:r>
            <a:endParaRPr lang="hr-HR" dirty="0"/>
          </a:p>
        </p:txBody>
      </p:sp>
      <p:pic>
        <p:nvPicPr>
          <p:cNvPr id="1026" name="Picture 2" descr="back to school lol so tru gif | WiffleGif">
            <a:extLst>
              <a:ext uri="{FF2B5EF4-FFF2-40B4-BE49-F238E27FC236}">
                <a16:creationId xmlns:a16="http://schemas.microsoft.com/office/drawing/2014/main" id="{2CF4673D-8DD3-4335-B505-C2CB3410D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4752" y="2166169"/>
            <a:ext cx="2660904" cy="193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759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86817BFA-9939-42FC-97E6-1DDD23A38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2">
            <a:extLst>
              <a:ext uri="{FF2B5EF4-FFF2-40B4-BE49-F238E27FC236}">
                <a16:creationId xmlns:a16="http://schemas.microsoft.com/office/drawing/2014/main" id="{A4C4F977-CDDE-402E-B4F0-84B5572E7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6377C4F-B643-4B25-B817-2E31DC0CC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hr-HR" sz="3200"/>
              <a:t>UpoznAJEMO SE</a:t>
            </a:r>
          </a:p>
        </p:txBody>
      </p:sp>
      <p:pic>
        <p:nvPicPr>
          <p:cNvPr id="4" name="Picture 4" descr="Meeting someone for the first time quotes we are really 6 people 6 tips to  rule the art of conversation success | Dogtrainingobedienceschool.com">
            <a:extLst>
              <a:ext uri="{FF2B5EF4-FFF2-40B4-BE49-F238E27FC236}">
                <a16:creationId xmlns:a16="http://schemas.microsoft.com/office/drawing/2014/main" id="{2C9034B0-A9B6-44F1-AA40-3E11B71A0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2699" y="1283033"/>
            <a:ext cx="6533501" cy="434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90,668 Smiley Cliparts, Stock Vector and Royalty Free Smiley Illustrations">
            <a:extLst>
              <a:ext uri="{FF2B5EF4-FFF2-40B4-BE49-F238E27FC236}">
                <a16:creationId xmlns:a16="http://schemas.microsoft.com/office/drawing/2014/main" id="{A65DED11-17A2-4BC0-8E38-C620681631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13545"/>
            <a:ext cx="3978275" cy="255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94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D258AB-5634-4BD4-88A6-C39233DF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Učenici 5. B razreda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A894063C-BA89-4C3D-B01C-4B83A27F8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0650" y="2193925"/>
            <a:ext cx="4030700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57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70D5A87-1258-4777-ACCE-9318CC56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/>
              <a:t>Naš raspored sati:</a:t>
            </a:r>
          </a:p>
        </p:txBody>
      </p:sp>
      <p:pic>
        <p:nvPicPr>
          <p:cNvPr id="8" name="Rezervirano mjesto sadržaja 7">
            <a:extLst>
              <a:ext uri="{FF2B5EF4-FFF2-40B4-BE49-F238E27FC236}">
                <a16:creationId xmlns:a16="http://schemas.microsoft.com/office/drawing/2014/main" id="{6AA136A1-0C19-4DE3-B3BE-8DB4E6A71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8684" y="1724025"/>
            <a:ext cx="6311561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9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DC9356-A576-412C-9AD7-2B82D441F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Vozni red školskog autobusa</a:t>
            </a:r>
          </a:p>
        </p:txBody>
      </p:sp>
      <p:pic>
        <p:nvPicPr>
          <p:cNvPr id="10" name="Rezervirano mjesto sadržaja 3">
            <a:extLst>
              <a:ext uri="{FF2B5EF4-FFF2-40B4-BE49-F238E27FC236}">
                <a16:creationId xmlns:a16="http://schemas.microsoft.com/office/drawing/2014/main" id="{EA06DBED-A748-45D5-BFC5-DA49BF788D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5951" y="2193925"/>
            <a:ext cx="5600098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3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635717-2317-4E4A-8A3D-2BCE8989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39BDA004-B007-4828-B598-AE05B86620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8583" y="2193925"/>
            <a:ext cx="6614834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7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793855-D0D0-4B20-A1ED-4EBDBB9C9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54" y="764373"/>
            <a:ext cx="9904046" cy="1293028"/>
          </a:xfrm>
        </p:spPr>
        <p:txBody>
          <a:bodyPr>
            <a:normAutofit/>
          </a:bodyPr>
          <a:lstStyle/>
          <a:p>
            <a:br>
              <a:rPr lang="hr-HR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18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šk. god. 2021./22.</a:t>
            </a:r>
            <a:br>
              <a:rPr lang="hr-H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r-H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PROTOKOL FUNKCIONIRANJA OŠ </a:t>
            </a:r>
            <a:r>
              <a:rPr lang="hr-HR" sz="4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NEDELIŠĆe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9BBAA3F-7FDA-4D0B-BE91-42B2FA232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 </a:t>
            </a:r>
          </a:p>
          <a:p>
            <a:pPr marL="0" indent="0">
              <a:buNone/>
            </a:pPr>
            <a:r>
              <a:rPr lang="hr-HR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(COVID-19 – mjere)</a:t>
            </a:r>
          </a:p>
          <a:p>
            <a:pPr marL="0" indent="0">
              <a:buNone/>
            </a:pPr>
            <a:endParaRPr lang="hr-HR" sz="2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r-HR" sz="2800" b="1" dirty="0"/>
              <a:t>http://82.132.11.194:8080/Dokumenti/Skolski_opci/sl_god_2021-22/Protokol_rada_u%20O%C5%A0_Nedeli%C5%A1%C4%87e_2021_22_NOVO.docx</a:t>
            </a:r>
          </a:p>
        </p:txBody>
      </p:sp>
    </p:spTree>
    <p:extLst>
      <p:ext uri="{BB962C8B-B14F-4D97-AF65-F5344CB8AC3E}">
        <p14:creationId xmlns:p14="http://schemas.microsoft.com/office/powerpoint/2010/main" val="2626984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4CDBAE-92D3-45A9-9901-C98D71C04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59" y="764373"/>
            <a:ext cx="6257291" cy="1293028"/>
          </a:xfrm>
        </p:spPr>
        <p:txBody>
          <a:bodyPr>
            <a:normAutofit/>
          </a:bodyPr>
          <a:lstStyle/>
          <a:p>
            <a:r>
              <a:rPr lang="hr-HR"/>
              <a:t>Učitelji u petom razredu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FFF04E5-0C0F-4596-B528-7E2692CBD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25" y="2349305"/>
            <a:ext cx="6257290" cy="4024125"/>
          </a:xfrm>
        </p:spPr>
        <p:txBody>
          <a:bodyPr>
            <a:normAutofit/>
          </a:bodyPr>
          <a:lstStyle/>
          <a:p>
            <a:r>
              <a:rPr lang="hr-HR" dirty="0">
                <a:highlight>
                  <a:srgbClr val="FFFF00"/>
                </a:highlight>
              </a:rPr>
              <a:t>Hrvatski jezik: Željka </a:t>
            </a:r>
            <a:r>
              <a:rPr lang="hr-HR" dirty="0" err="1">
                <a:highlight>
                  <a:srgbClr val="FFFF00"/>
                </a:highlight>
              </a:rPr>
              <a:t>Pavlic</a:t>
            </a:r>
            <a:endParaRPr lang="hr-HR" dirty="0">
              <a:highlight>
                <a:srgbClr val="FFFF00"/>
              </a:highlight>
            </a:endParaRPr>
          </a:p>
          <a:p>
            <a:r>
              <a:rPr lang="hr-HR" dirty="0">
                <a:highlight>
                  <a:srgbClr val="008080"/>
                </a:highlight>
              </a:rPr>
              <a:t>Likovna kultura: Veljko Posavec</a:t>
            </a:r>
          </a:p>
          <a:p>
            <a:r>
              <a:rPr lang="hr-HR" dirty="0">
                <a:highlight>
                  <a:srgbClr val="808080"/>
                </a:highlight>
              </a:rPr>
              <a:t>Glazbena kultura: Zvonimir </a:t>
            </a:r>
            <a:r>
              <a:rPr lang="hr-HR" dirty="0" err="1">
                <a:highlight>
                  <a:srgbClr val="808080"/>
                </a:highlight>
              </a:rPr>
              <a:t>Hajdarović</a:t>
            </a:r>
            <a:endParaRPr lang="hr-HR" dirty="0">
              <a:highlight>
                <a:srgbClr val="808080"/>
              </a:highlight>
            </a:endParaRPr>
          </a:p>
          <a:p>
            <a:r>
              <a:rPr lang="hr-HR" dirty="0">
                <a:highlight>
                  <a:srgbClr val="FF00FF"/>
                </a:highlight>
              </a:rPr>
              <a:t>Engleski jezik: Dubravka </a:t>
            </a:r>
            <a:r>
              <a:rPr lang="hr-HR" dirty="0" err="1">
                <a:highlight>
                  <a:srgbClr val="FF00FF"/>
                </a:highlight>
              </a:rPr>
              <a:t>Vukšić</a:t>
            </a:r>
            <a:endParaRPr lang="hr-HR" dirty="0">
              <a:highlight>
                <a:srgbClr val="FF00FF"/>
              </a:highlight>
            </a:endParaRPr>
          </a:p>
          <a:p>
            <a:r>
              <a:rPr lang="hr-HR" dirty="0">
                <a:highlight>
                  <a:srgbClr val="FFFF00"/>
                </a:highlight>
              </a:rPr>
              <a:t>Matematika: Tina </a:t>
            </a:r>
            <a:r>
              <a:rPr lang="hr-HR" dirty="0" err="1">
                <a:highlight>
                  <a:srgbClr val="FFFF00"/>
                </a:highlight>
              </a:rPr>
              <a:t>Grofelnik</a:t>
            </a:r>
            <a:endParaRPr lang="hr-HR" dirty="0">
              <a:highlight>
                <a:srgbClr val="FFFF00"/>
              </a:highlight>
            </a:endParaRPr>
          </a:p>
          <a:p>
            <a:r>
              <a:rPr lang="hr-HR" dirty="0">
                <a:highlight>
                  <a:srgbClr val="008080"/>
                </a:highlight>
              </a:rPr>
              <a:t>Priroda: Irena </a:t>
            </a:r>
            <a:r>
              <a:rPr lang="hr-HR" dirty="0" err="1">
                <a:highlight>
                  <a:srgbClr val="008080"/>
                </a:highlight>
              </a:rPr>
              <a:t>Zagoracz</a:t>
            </a:r>
            <a:endParaRPr lang="hr-HR" dirty="0">
              <a:highlight>
                <a:srgbClr val="008080"/>
              </a:highlight>
            </a:endParaRPr>
          </a:p>
          <a:p>
            <a:r>
              <a:rPr lang="hr-HR" dirty="0">
                <a:highlight>
                  <a:srgbClr val="808080"/>
                </a:highlight>
              </a:rPr>
              <a:t>Geografija: Sanja </a:t>
            </a:r>
            <a:r>
              <a:rPr lang="hr-HR" dirty="0" err="1">
                <a:highlight>
                  <a:srgbClr val="808080"/>
                </a:highlight>
              </a:rPr>
              <a:t>Crnčec</a:t>
            </a:r>
            <a:endParaRPr lang="hr-HR" dirty="0">
              <a:highlight>
                <a:srgbClr val="808080"/>
              </a:highlight>
            </a:endParaRPr>
          </a:p>
          <a:p>
            <a:r>
              <a:rPr lang="hr-HR" dirty="0">
                <a:highlight>
                  <a:srgbClr val="FF00FF"/>
                </a:highlight>
              </a:rPr>
              <a:t>Povijest: Sanja Špiranec</a:t>
            </a:r>
          </a:p>
        </p:txBody>
      </p:sp>
      <p:sp useBgFill="1">
        <p:nvSpPr>
          <p:cNvPr id="3076" name="Rectangle 70">
            <a:extLst>
              <a:ext uri="{FF2B5EF4-FFF2-40B4-BE49-F238E27FC236}">
                <a16:creationId xmlns:a16="http://schemas.microsoft.com/office/drawing/2014/main" id="{E2E0C929-96C6-41B1-A001-566036DF0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8740" y="0"/>
            <a:ext cx="500325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eacher Education Student Teacher - Male Teacher Clipart Png - Free  Transparent PNG Clipart Images Download">
            <a:extLst>
              <a:ext uri="{FF2B5EF4-FFF2-40B4-BE49-F238E27FC236}">
                <a16:creationId xmlns:a16="http://schemas.microsoft.com/office/drawing/2014/main" id="{2179181B-4841-4A4B-B019-C9313A739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07"/>
          <a:stretch/>
        </p:blipFill>
        <p:spPr bwMode="auto">
          <a:xfrm>
            <a:off x="7519416" y="10"/>
            <a:ext cx="4672584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6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DF753DE-C11C-4425-A42A-98C8807AD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00665"/>
            <a:ext cx="10820400" cy="4024125"/>
          </a:xfrm>
        </p:spPr>
        <p:txBody>
          <a:bodyPr/>
          <a:lstStyle/>
          <a:p>
            <a:r>
              <a:rPr lang="hr-HR" dirty="0">
                <a:highlight>
                  <a:srgbClr val="FFFF00"/>
                </a:highlight>
              </a:rPr>
              <a:t>Tehnička kultura: Smiljana </a:t>
            </a:r>
            <a:r>
              <a:rPr lang="hr-HR" dirty="0" err="1">
                <a:highlight>
                  <a:srgbClr val="FFFF00"/>
                </a:highlight>
              </a:rPr>
              <a:t>Colar</a:t>
            </a:r>
            <a:endParaRPr lang="hr-HR" dirty="0">
              <a:highlight>
                <a:srgbClr val="FFFF00"/>
              </a:highlight>
            </a:endParaRPr>
          </a:p>
          <a:p>
            <a:r>
              <a:rPr lang="hr-HR" dirty="0">
                <a:highlight>
                  <a:srgbClr val="008080"/>
                </a:highlight>
              </a:rPr>
              <a:t>Tjelesna i zdravstvena kultura: Kristina Horvat</a:t>
            </a:r>
          </a:p>
          <a:p>
            <a:r>
              <a:rPr lang="hr-HR" dirty="0">
                <a:highlight>
                  <a:srgbClr val="808080"/>
                </a:highlight>
              </a:rPr>
              <a:t>Njemački jezik, izborni: Lana Matić- Pintarić</a:t>
            </a:r>
          </a:p>
          <a:p>
            <a:r>
              <a:rPr lang="hr-HR" dirty="0">
                <a:highlight>
                  <a:srgbClr val="FF00FF"/>
                </a:highlight>
              </a:rPr>
              <a:t>Informatika: Maja Barbić</a:t>
            </a:r>
          </a:p>
          <a:p>
            <a:r>
              <a:rPr lang="hr-HR" dirty="0">
                <a:highlight>
                  <a:srgbClr val="FFFF00"/>
                </a:highlight>
              </a:rPr>
              <a:t>Vjeronauk: Josip Jelušić</a:t>
            </a:r>
          </a:p>
          <a:p>
            <a:endParaRPr lang="hr-HR" dirty="0">
              <a:highlight>
                <a:srgbClr val="FFFF00"/>
              </a:highlight>
            </a:endParaRPr>
          </a:p>
        </p:txBody>
      </p:sp>
      <p:pic>
        <p:nvPicPr>
          <p:cNvPr id="4098" name="Picture 2" descr="Free Teacher Clip Art, Download Free Teacher Clip Art png images, Free  ClipArts on Clipart Library">
            <a:extLst>
              <a:ext uri="{FF2B5EF4-FFF2-40B4-BE49-F238E27FC236}">
                <a16:creationId xmlns:a16="http://schemas.microsoft.com/office/drawing/2014/main" id="{1A332C57-B597-4CB2-BD23-39A38140D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539" y="2763493"/>
            <a:ext cx="46101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CA60F3-266E-4CCA-858B-6CB3B5DAE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071461" cy="4024125"/>
          </a:xfrm>
        </p:spPr>
        <p:txBody>
          <a:bodyPr>
            <a:normAutofit/>
          </a:bodyPr>
          <a:lstStyle/>
          <a:p>
            <a:r>
              <a:rPr lang="hr-HR"/>
              <a:t>Knjižničar: Tomislav Pintarić</a:t>
            </a:r>
          </a:p>
          <a:p>
            <a:r>
              <a:rPr lang="hr-HR"/>
              <a:t>Pedagoginja: Mira Paić</a:t>
            </a:r>
          </a:p>
          <a:p>
            <a:r>
              <a:rPr lang="hr-HR"/>
              <a:t>Logopedinja: Mihaela Vugrinec</a:t>
            </a:r>
          </a:p>
          <a:p>
            <a:r>
              <a:rPr lang="hr-HR"/>
              <a:t>Ravnatelj: Ivica Paić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94F66D3-4994-4E3D-85A5-48365D3D4E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56" r="3" b="10109"/>
          <a:stretch/>
        </p:blipFill>
        <p:spPr>
          <a:xfrm>
            <a:off x="7420708" y="1508760"/>
            <a:ext cx="4085492" cy="1920240"/>
          </a:xfrm>
          <a:prstGeom prst="rect">
            <a:avLst/>
          </a:prstGeom>
        </p:spPr>
      </p:pic>
      <p:pic>
        <p:nvPicPr>
          <p:cNvPr id="5122" name="Picture 2" descr="Table Cartoon clipart - Library, Illustration, Product, transparent clip art">
            <a:extLst>
              <a:ext uri="{FF2B5EF4-FFF2-40B4-BE49-F238E27FC236}">
                <a16:creationId xmlns:a16="http://schemas.microsoft.com/office/drawing/2014/main" id="{D4F195A4-9CBF-4C83-BF72-91E197FCA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r="-1" b="-1"/>
          <a:stretch/>
        </p:blipFill>
        <p:spPr bwMode="auto">
          <a:xfrm>
            <a:off x="7420708" y="3665399"/>
            <a:ext cx="4085492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915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EFECDA1F-977F-40AF-840D-D05BB091D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B9FECD2-89B7-4AC3-8D54-9733D60AF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6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303BA349-D215-4DAA-999B-A2C0CA47A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0257215-1982-42EC-8A7E-D4E8C3E5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153" y="764373"/>
            <a:ext cx="9320048" cy="1293028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bg1"/>
                </a:solidFill>
              </a:rPr>
              <a:t>Opće upute: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5AB4328-7CC7-40C1-9CFB-250CB7B6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43200"/>
            <a:ext cx="10820400" cy="3475485"/>
          </a:xfrm>
        </p:spPr>
        <p:txBody>
          <a:bodyPr>
            <a:normAutofit/>
          </a:bodyPr>
          <a:lstStyle/>
          <a:p>
            <a:r>
              <a:rPr lang="hr-HR" sz="1500" dirty="0"/>
              <a:t>ULAZAK U ŠKOLU: Pojedinačno, bez zadržavanja na hodnicima</a:t>
            </a:r>
          </a:p>
          <a:p>
            <a:r>
              <a:rPr lang="hr-HR" sz="1500" dirty="0"/>
              <a:t>Trajanje nastavnog sata: 45 minuta</a:t>
            </a:r>
          </a:p>
          <a:p>
            <a:r>
              <a:rPr lang="hr-HR" sz="1500" dirty="0"/>
              <a:t>MALI ODMOR: Ne napuštamo učionicu, samo moguć odlazak na WC</a:t>
            </a:r>
          </a:p>
          <a:p>
            <a:r>
              <a:rPr lang="hr-HR" sz="1500" dirty="0"/>
              <a:t>UŽINA: Nakon 2. sata u </a:t>
            </a:r>
            <a:r>
              <a:rPr lang="hr-HR" sz="1500" dirty="0" err="1"/>
              <a:t>blagavaonici</a:t>
            </a:r>
            <a:r>
              <a:rPr lang="hr-HR" sz="1500" dirty="0"/>
              <a:t> (UJU – kuhana, PP – nekuhana)</a:t>
            </a:r>
          </a:p>
          <a:p>
            <a:r>
              <a:rPr lang="hr-HR" sz="1500" dirty="0"/>
              <a:t>ODLAZAK na WC: u bilo koje vrijeme, ali samo po jedan učenik</a:t>
            </a:r>
          </a:p>
          <a:p>
            <a:r>
              <a:rPr lang="hr-HR" sz="1500" dirty="0"/>
              <a:t>NOŠENJE MASKI: Kod bliskog kontakta u učionici i obavezno na hodnicima i zajedničkim prostorijama škole</a:t>
            </a:r>
          </a:p>
          <a:p>
            <a:r>
              <a:rPr lang="hr-HR" sz="1500" dirty="0"/>
              <a:t>VELIKI ODMOR (nakon 3. sata) : Izlazak na dvorište</a:t>
            </a:r>
          </a:p>
          <a:p>
            <a:r>
              <a:rPr lang="hr-HR" sz="1500" dirty="0"/>
              <a:t>DEZINFEKCIJA RUKU: ulazak u školu, prije i nakon WC-a, prije užine</a:t>
            </a:r>
          </a:p>
          <a:p>
            <a:r>
              <a:rPr lang="hr-HR" sz="1500" dirty="0"/>
              <a:t>ŠTO NOSIMO sa SOBOM u ŠKOLU: papuče, bilježnicu (upisane temperature), bočicu za vodu, masku</a:t>
            </a:r>
          </a:p>
          <a:p>
            <a:r>
              <a:rPr lang="hr-HR" sz="1500" dirty="0"/>
              <a:t>PROZORI: otvoreni na kip, provjetravanje pod odmorima</a:t>
            </a:r>
          </a:p>
          <a:p>
            <a:endParaRPr lang="hr-HR" sz="1500" dirty="0"/>
          </a:p>
        </p:txBody>
      </p:sp>
    </p:spTree>
    <p:extLst>
      <p:ext uri="{BB962C8B-B14F-4D97-AF65-F5344CB8AC3E}">
        <p14:creationId xmlns:p14="http://schemas.microsoft.com/office/powerpoint/2010/main" val="775511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B4B6A46E-083C-4558-888C-4A7CB3EF1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F10AA1D-5C46-48EE-8A35-520CB697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64573"/>
            <a:ext cx="4484074" cy="3854112"/>
          </a:xfrm>
        </p:spPr>
        <p:txBody>
          <a:bodyPr>
            <a:normAutofit/>
          </a:bodyPr>
          <a:lstStyle/>
          <a:p>
            <a:r>
              <a:rPr lang="hr-HR" sz="4000"/>
              <a:t>Čista i uredna učionica</a:t>
            </a:r>
          </a:p>
          <a:p>
            <a:endParaRPr lang="hr-HR" sz="4000"/>
          </a:p>
          <a:p>
            <a:r>
              <a:rPr lang="hr-HR" sz="4000"/>
              <a:t>Briga o izgledu radnog mjesta</a:t>
            </a:r>
          </a:p>
          <a:p>
            <a:endParaRPr lang="hr-HR" sz="1600"/>
          </a:p>
        </p:txBody>
      </p:sp>
      <p:pic>
        <p:nvPicPr>
          <p:cNvPr id="7174" name="Picture 6" descr="Kids Clipart - Kids Clipart - Free Transparent PNG Clipart Images Download">
            <a:extLst>
              <a:ext uri="{FF2B5EF4-FFF2-40B4-BE49-F238E27FC236}">
                <a16:creationId xmlns:a16="http://schemas.microsoft.com/office/drawing/2014/main" id="{D465D3E8-5569-4CB6-91A4-0FE08EDBD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0" r="19522" b="2"/>
          <a:stretch/>
        </p:blipFill>
        <p:spPr bwMode="auto">
          <a:xfrm>
            <a:off x="5349607" y="746125"/>
            <a:ext cx="3314451" cy="33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ound Single Corner Rectangle 17">
            <a:extLst>
              <a:ext uri="{FF2B5EF4-FFF2-40B4-BE49-F238E27FC236}">
                <a16:creationId xmlns:a16="http://schemas.microsoft.com/office/drawing/2014/main" id="{C9CD8108-0312-488F-BCF5-BDE9B86EC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10817" y="1002026"/>
            <a:ext cx="2309217" cy="1684338"/>
          </a:xfrm>
          <a:prstGeom prst="round1Rect">
            <a:avLst>
              <a:gd name="adj" fmla="val 1129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5DFDB009-CBAB-4FFD-A94C-3CBF0E26A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82" name="Round Single Corner Rectangle 16">
            <a:extLst>
              <a:ext uri="{FF2B5EF4-FFF2-40B4-BE49-F238E27FC236}">
                <a16:creationId xmlns:a16="http://schemas.microsoft.com/office/drawing/2014/main" id="{74A0BA84-9789-4F65-A8F3-58BEB4092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6241840" y="4259603"/>
            <a:ext cx="2417253" cy="1840846"/>
          </a:xfrm>
          <a:prstGeom prst="round1Rect">
            <a:avLst>
              <a:gd name="adj" fmla="val 1129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Clean High School Classroom With Chalk Green Board, School Clipart, Brown  Study Table Chair, Globe PNG and Vector with Transparent Background for  Free Download | High school classroom, Study table, School classroom">
            <a:extLst>
              <a:ext uri="{FF2B5EF4-FFF2-40B4-BE49-F238E27FC236}">
                <a16:creationId xmlns:a16="http://schemas.microsoft.com/office/drawing/2014/main" id="{626AA0F7-226F-4116-A91D-8185A8FAA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" r="18384" b="-4"/>
          <a:stretch/>
        </p:blipFill>
        <p:spPr bwMode="auto">
          <a:xfrm>
            <a:off x="8810817" y="2822889"/>
            <a:ext cx="2695383" cy="353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924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2" name="Rectangle 74">
            <a:extLst>
              <a:ext uri="{FF2B5EF4-FFF2-40B4-BE49-F238E27FC236}">
                <a16:creationId xmlns:a16="http://schemas.microsoft.com/office/drawing/2014/main" id="{FC721EBE-05CC-45B1-A284-CF7902B08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Content Placeholder 8199">
            <a:extLst>
              <a:ext uri="{FF2B5EF4-FFF2-40B4-BE49-F238E27FC236}">
                <a16:creationId xmlns:a16="http://schemas.microsoft.com/office/drawing/2014/main" id="{75CDED22-5590-4F5E-A1B7-17D354292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8" y="1441450"/>
            <a:ext cx="5005900" cy="47772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2800">
                <a:solidFill>
                  <a:schemeClr val="accent5">
                    <a:lumMod val="75000"/>
                  </a:schemeClr>
                </a:solidFill>
                <a:latin typeface="Forte" panose="03060902040502070203" pitchFamily="66" charset="0"/>
              </a:rPr>
              <a:t>Budite vedri, znatiželjni i marljivi!</a:t>
            </a:r>
          </a:p>
          <a:p>
            <a:pPr marL="0" indent="0" algn="ctr">
              <a:buNone/>
            </a:pPr>
            <a:r>
              <a:rPr lang="hr-HR" sz="2800">
                <a:solidFill>
                  <a:schemeClr val="accent5">
                    <a:lumMod val="75000"/>
                  </a:schemeClr>
                </a:solidFill>
                <a:latin typeface="Forte" panose="03060902040502070203" pitchFamily="66" charset="0"/>
              </a:rPr>
              <a:t>Želim vam dobar početak, </a:t>
            </a:r>
          </a:p>
          <a:p>
            <a:pPr marL="0" indent="0" algn="ctr">
              <a:buNone/>
            </a:pPr>
            <a:r>
              <a:rPr lang="hr-HR" sz="2800">
                <a:solidFill>
                  <a:schemeClr val="accent5">
                    <a:lumMod val="75000"/>
                  </a:schemeClr>
                </a:solidFill>
                <a:latin typeface="Forte" panose="03060902040502070203" pitchFamily="66" charset="0"/>
              </a:rPr>
              <a:t>puno uspjeha i novih prijateljstava!</a:t>
            </a:r>
          </a:p>
          <a:p>
            <a:pPr marL="0" indent="0" algn="ctr">
              <a:buNone/>
            </a:pPr>
            <a:endParaRPr lang="en-US" sz="2800">
              <a:solidFill>
                <a:schemeClr val="accent5">
                  <a:lumMod val="75000"/>
                </a:schemeClr>
              </a:solidFill>
              <a:latin typeface="Forte" panose="03060902040502070203" pitchFamily="66" charset="0"/>
            </a:endParaRPr>
          </a:p>
        </p:txBody>
      </p:sp>
      <p:pic>
        <p:nvPicPr>
          <p:cNvPr id="8196" name="Picture 4" descr="7 razloga zašto su nam prijatelji važan dio života! - Elegant.hr">
            <a:extLst>
              <a:ext uri="{FF2B5EF4-FFF2-40B4-BE49-F238E27FC236}">
                <a16:creationId xmlns:a16="http://schemas.microsoft.com/office/drawing/2014/main" id="{230E4C51-E58F-4738-B87D-BA6C6F614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7" r="37235" b="-2"/>
          <a:stretch/>
        </p:blipFill>
        <p:spPr bwMode="auto">
          <a:xfrm>
            <a:off x="5349607" y="746125"/>
            <a:ext cx="3314451" cy="33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4" name="Round Single Corner Rectangle 17">
            <a:extLst>
              <a:ext uri="{FF2B5EF4-FFF2-40B4-BE49-F238E27FC236}">
                <a16:creationId xmlns:a16="http://schemas.microsoft.com/office/drawing/2014/main" id="{E6779263-2FE2-4743-A381-DF7ADA6E2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10817" y="1002026"/>
            <a:ext cx="2309217" cy="1684338"/>
          </a:xfrm>
          <a:prstGeom prst="round1Rect">
            <a:avLst>
              <a:gd name="adj" fmla="val 11295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C408374D-486C-4B15-9142-19BD866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0048CE94-62A1-44C5-92C8-B4EB59DCC0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58" r="3252" b="3"/>
          <a:stretch/>
        </p:blipFill>
        <p:spPr>
          <a:xfrm>
            <a:off x="5349607" y="4263125"/>
            <a:ext cx="3314451" cy="2092720"/>
          </a:xfrm>
          <a:prstGeom prst="rect">
            <a:avLst/>
          </a:prstGeom>
        </p:spPr>
      </p:pic>
      <p:pic>
        <p:nvPicPr>
          <p:cNvPr id="8194" name="Picture 2" descr="Izreke i citati o prijateljstvu">
            <a:extLst>
              <a:ext uri="{FF2B5EF4-FFF2-40B4-BE49-F238E27FC236}">
                <a16:creationId xmlns:a16="http://schemas.microsoft.com/office/drawing/2014/main" id="{C20B7DA4-8636-4063-A1C2-105C1BDD5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8" r="23567"/>
          <a:stretch/>
        </p:blipFill>
        <p:spPr bwMode="auto">
          <a:xfrm>
            <a:off x="8810817" y="2822889"/>
            <a:ext cx="2695383" cy="353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4B063618-A8FD-4528-B4CA-13331E066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845" y="3957794"/>
            <a:ext cx="2291917" cy="214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05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>
            <a:extLst>
              <a:ext uri="{FF2B5EF4-FFF2-40B4-BE49-F238E27FC236}">
                <a16:creationId xmlns:a16="http://schemas.microsoft.com/office/drawing/2014/main" id="{B7626C8E-FB50-4909-8D9D-09E34A8DB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CAED006F-534E-46AA-A794-9DAA58BAB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56635EF4-01AD-4BE8-999B-AE18E5C97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10" y="1803405"/>
            <a:ext cx="6132990" cy="18250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/>
              <a:t>SRETNO!</a:t>
            </a:r>
          </a:p>
        </p:txBody>
      </p:sp>
      <p:pic>
        <p:nvPicPr>
          <p:cNvPr id="9218" name="Picture 2" descr="Motivation Clipart Fitness Motivation, Motivation Fitness - Workout Buddy  Clipart, HD Png Download - kindpng">
            <a:extLst>
              <a:ext uri="{FF2B5EF4-FFF2-40B4-BE49-F238E27FC236}">
                <a16:creationId xmlns:a16="http://schemas.microsoft.com/office/drawing/2014/main" id="{3621C0F5-C842-4500-8162-836D0D13B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4752" y="2017305"/>
            <a:ext cx="2660904" cy="222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549748"/>
      </p:ext>
    </p:extLst>
  </p:cSld>
  <p:clrMapOvr>
    <a:masterClrMapping/>
  </p:clrMapOvr>
</p:sld>
</file>

<file path=ppt/theme/theme1.xml><?xml version="1.0" encoding="utf-8"?>
<a:theme xmlns:a="http://schemas.openxmlformats.org/drawingml/2006/main" name="Isparavanje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345</Words>
  <Application>Microsoft Office PowerPoint</Application>
  <PresentationFormat>Široki zaslon</PresentationFormat>
  <Paragraphs>49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Forte</vt:lpstr>
      <vt:lpstr>Isparavanje</vt:lpstr>
      <vt:lpstr>Dobro došli u peti razred</vt:lpstr>
      <vt:lpstr>UpoznAJEMO SE</vt:lpstr>
      <vt:lpstr>Učenici 5. B razreda</vt:lpstr>
      <vt:lpstr>Naš raspored sati:</vt:lpstr>
      <vt:lpstr>Vozni red školskog autobusa</vt:lpstr>
      <vt:lpstr>PowerPoint prezentacija</vt:lpstr>
      <vt:lpstr>  šk. god. 2021./22. PROTOKOL FUNKCIONIRANJA OŠ NEDELIŠĆe</vt:lpstr>
      <vt:lpstr>Učitelji u petom razredu</vt:lpstr>
      <vt:lpstr>PowerPoint prezentacija</vt:lpstr>
      <vt:lpstr>PowerPoint prezentacija</vt:lpstr>
      <vt:lpstr>Opće upute:</vt:lpstr>
      <vt:lpstr>PowerPoint prezentacija</vt:lpstr>
      <vt:lpstr>PowerPoint prezentacija</vt:lpstr>
      <vt:lpstr>SRETNO!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Dobro došli u peti razred</dc:title>
  <dc:creator>MARTINA PUKLAVEC</dc:creator>
  <cp:lastModifiedBy>DUBRAVKA VUKŠIĆ</cp:lastModifiedBy>
  <cp:revision>17</cp:revision>
  <dcterms:created xsi:type="dcterms:W3CDTF">2021-09-03T22:14:55Z</dcterms:created>
  <dcterms:modified xsi:type="dcterms:W3CDTF">2021-09-05T19:09:54Z</dcterms:modified>
</cp:coreProperties>
</file>