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258" r:id="rId3"/>
    <p:sldId id="297" r:id="rId4"/>
    <p:sldId id="293" r:id="rId5"/>
    <p:sldId id="304" r:id="rId6"/>
    <p:sldId id="301" r:id="rId7"/>
    <p:sldId id="296" r:id="rId8"/>
    <p:sldId id="298" r:id="rId9"/>
    <p:sldId id="300" r:id="rId10"/>
    <p:sldId id="299" r:id="rId11"/>
    <p:sldId id="271" r:id="rId12"/>
    <p:sldId id="287" r:id="rId13"/>
    <p:sldId id="289" r:id="rId14"/>
    <p:sldId id="290" r:id="rId15"/>
    <p:sldId id="291" r:id="rId16"/>
    <p:sldId id="292" r:id="rId17"/>
    <p:sldId id="275" r:id="rId18"/>
    <p:sldId id="282" r:id="rId19"/>
    <p:sldId id="285" r:id="rId20"/>
    <p:sldId id="263" r:id="rId21"/>
    <p:sldId id="295" r:id="rId22"/>
    <p:sldId id="302" r:id="rId23"/>
    <p:sldId id="303" r:id="rId24"/>
    <p:sldId id="286" r:id="rId25"/>
    <p:sldId id="270" r:id="rId26"/>
  </p:sldIdLst>
  <p:sldSz cx="12192000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6501" autoAdjust="0"/>
  </p:normalViewPr>
  <p:slideViewPr>
    <p:cSldViewPr snapToGrid="0">
      <p:cViewPr varScale="1">
        <p:scale>
          <a:sx n="68" d="100"/>
          <a:sy n="68" d="100"/>
        </p:scale>
        <p:origin x="24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5479CE59-AB43-44A3-9F52-BA21C57D390A}" type="datetime1">
              <a:rPr lang="hr-HR" smtClean="0"/>
              <a:pPr algn="r" rtl="0"/>
              <a:t>15.9.2021.</a:t>
            </a:fld>
            <a:endParaRPr lang="hr-HR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hr-HR" smtClean="0"/>
              <a:pPr algn="r" rtl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/>
            <a:fld id="{872C7C29-F5DC-43D3-962E-AFF22544E97B}" type="datetime1">
              <a:rPr lang="hr-HR" smtClean="0"/>
              <a:pPr algn="r"/>
              <a:t>15.9.2021.</a:t>
            </a:fld>
            <a:r>
              <a:rPr lang="hr-HR" dirty="0"/>
              <a:t>.</a:t>
            </a:r>
          </a:p>
        </p:txBody>
      </p:sp>
      <p:sp>
        <p:nvSpPr>
          <p:cNvPr id="4" name="Rezervirano mjesto za sliku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dirty="0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dirty="0"/>
              <a:t>Kliknite da biste uredili stilove teksta matrice</a:t>
            </a:r>
          </a:p>
          <a:p>
            <a:pPr lvl="1" rtl="0"/>
            <a:r>
              <a:rPr lang="hr-HR" dirty="0"/>
              <a:t>Druga razina</a:t>
            </a:r>
          </a:p>
          <a:p>
            <a:pPr lvl="2" rtl="0"/>
            <a:r>
              <a:rPr lang="hr-HR" dirty="0"/>
              <a:t>Treća razina</a:t>
            </a:r>
          </a:p>
          <a:p>
            <a:pPr lvl="3" rtl="0"/>
            <a:r>
              <a:rPr lang="hr-HR" dirty="0"/>
              <a:t>Četvrta razina</a:t>
            </a:r>
          </a:p>
          <a:p>
            <a:pPr lvl="4" rtl="0"/>
            <a:r>
              <a:rPr lang="hr-HR" dirty="0"/>
              <a:t>Peta razina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8DC57A8-AE18-4654-B6AF-04B3577165BE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53406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2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88621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94444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12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03535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29665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25663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48871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56576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17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6341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18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17250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19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53607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20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6930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24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41193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25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41733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hr-HR"/>
              <a:t>Kliknite da biste uredili stil podnaslova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7BA255B-A5F4-40BB-BC25-5E81185CD54E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128B6F2-E134-4EC4-BA79-DA75817F38EA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8C71986-3044-4F39-96BE-9827B10FC82C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25DC41-1D85-4342-B928-E4421B5630A3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C819560-C839-46CB-AA65-661F80B5F9A5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ije slike s opis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grpSp>
        <p:nvGrpSpPr>
          <p:cNvPr id="9" name="Grupa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3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4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5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6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7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8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9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0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1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36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39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grpSp>
        <p:nvGrpSpPr>
          <p:cNvPr id="22" name="Grupa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4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5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6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7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8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9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0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1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2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3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4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37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0" name="Rezervirano mjesto za tekst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8" name="Rezervirano mjesto za broj slajd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7" name="Rezervirano mjesto za podnožj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6" name="Rezervirano mjesto za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D71C69-56CB-4FDD-BD88-46B617C92F2E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 slike s opis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grpSp>
        <p:nvGrpSpPr>
          <p:cNvPr id="52" name="Grupa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4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5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6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7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8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9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0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1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2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3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4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79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81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grpSp>
        <p:nvGrpSpPr>
          <p:cNvPr id="84" name="Grupa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6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7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8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9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0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1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2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3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4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5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6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78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82" name="Rezervirano mjesto za tekst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grpSp>
        <p:nvGrpSpPr>
          <p:cNvPr id="97" name="Grupa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9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0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1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2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3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4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5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6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7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8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9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80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83" name="Rezervirano mjesto za tekst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8" name="Rezervirano mjesto za broj slajd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7" name="Rezervirano mjesto za podnožj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6" name="Rezervirano mjesto za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24A7A35-4548-4474-A8AF-8E83A54B9FA7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 slike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grpSp>
        <p:nvGrpSpPr>
          <p:cNvPr id="84" name="Grupa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6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7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8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9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0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1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2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3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4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5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6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97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grpSp>
        <p:nvGrpSpPr>
          <p:cNvPr id="98" name="Grupa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0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1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2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3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4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5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6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7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8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9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0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111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grpSp>
        <p:nvGrpSpPr>
          <p:cNvPr id="112" name="Grupa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4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5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6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7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8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9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0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1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2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3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4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125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126" name="Rezervirano mjesto za tekst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8" name="Rezervirano mjesto za broj slajd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7" name="Rezervirano mjesto za podnožj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6" name="Rezervirano mjesto za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88723A5-F4CF-4DE3-8590-EFF5BC8ACA80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2765FE14-8FEB-4FB7-96F3-248DCACF1460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grpSp>
        <p:nvGrpSpPr>
          <p:cNvPr id="8" name="Grupa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Prostoručni oblik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" name="Prostoručni oblik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grpSp>
          <p:nvGrpSpPr>
            <p:cNvPr id="11" name="Grupa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Prostoručni oblik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hr-HR" dirty="0"/>
              </a:p>
            </p:txBody>
          </p:sp>
          <p:sp>
            <p:nvSpPr>
              <p:cNvPr id="21" name="Prostoručni oblik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hr-HR" dirty="0"/>
              </a:p>
            </p:txBody>
          </p:sp>
        </p:grpSp>
        <p:sp>
          <p:nvSpPr>
            <p:cNvPr id="12" name="Prostoručni oblik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3" name="Prostoručni oblik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4" name="Prostoručni oblik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5" name="Prostoručni oblik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6" name="Prostoručni oblik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7" name="Prostoručni oblik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8" name="Prostoručni oblik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9" name="Prostoručni oblik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3" name="Rezervirano mjesto za sliku 2" descr="Prazno rezervirano mjesto za dodavanje slike. Kliknite rezervirano mjesto i odaberite sliku koju želite dodati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5349938-8776-4BAB-91A7-F7F59A04B4A7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F81702F-4116-4F57-94B5-8524C41F8484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499DDC8-0C0D-408C-A278-3E5E49FCE68C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r-HR" dirty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r-HR" dirty="0"/>
              <a:t>Uređivanje stilova teksta matrice</a:t>
            </a:r>
          </a:p>
          <a:p>
            <a:pPr lvl="1" rtl="0"/>
            <a:r>
              <a:rPr lang="hr-HR" dirty="0"/>
              <a:t>Druga razina</a:t>
            </a:r>
          </a:p>
          <a:p>
            <a:pPr lvl="2" rtl="0"/>
            <a:r>
              <a:rPr lang="hr-HR" dirty="0"/>
              <a:t>Treća razina</a:t>
            </a:r>
          </a:p>
          <a:p>
            <a:pPr lvl="3" rtl="0"/>
            <a:r>
              <a:rPr lang="hr-HR" dirty="0"/>
              <a:t>Četvrta razina</a:t>
            </a:r>
          </a:p>
          <a:p>
            <a:pPr lvl="4" rtl="0"/>
            <a:r>
              <a:rPr lang="hr-HR" dirty="0"/>
              <a:t>Peta razina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7D9FD832-5572-4A10-AAD1-6F0E9250574B}" type="datetime1">
              <a:rPr lang="hr-HR" smtClean="0"/>
              <a:pPr/>
              <a:t>15.9.2021.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hr-HR" dirty="0"/>
              <a:t>1. roditeljski sastanak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265611" y="4114800"/>
            <a:ext cx="6858002" cy="914400"/>
          </a:xfrm>
        </p:spPr>
        <p:txBody>
          <a:bodyPr rtlCol="0"/>
          <a:lstStyle/>
          <a:p>
            <a:pPr rtl="0"/>
            <a:r>
              <a:rPr lang="hr-HR" dirty="0"/>
              <a:t>Razrednica: Dubravka </a:t>
            </a:r>
            <a:r>
              <a:rPr lang="hr-HR" dirty="0" err="1"/>
              <a:t>Vukšić</a:t>
            </a:r>
            <a:endParaRPr lang="hr-HR" dirty="0"/>
          </a:p>
          <a:p>
            <a:pPr rtl="0"/>
            <a:r>
              <a:rPr lang="hr-HR" dirty="0"/>
              <a:t>Razred: 5.B</a:t>
            </a:r>
          </a:p>
        </p:txBody>
      </p:sp>
      <p:sp>
        <p:nvSpPr>
          <p:cNvPr id="4" name="Podnaslov 2">
            <a:extLst>
              <a:ext uri="{FF2B5EF4-FFF2-40B4-BE49-F238E27FC236}">
                <a16:creationId xmlns:a16="http://schemas.microsoft.com/office/drawing/2014/main" id="{EB0F5528-5F70-4253-8B6E-E738BAABE58C}"/>
              </a:ext>
            </a:extLst>
          </p:cNvPr>
          <p:cNvSpPr txBox="1">
            <a:spLocks/>
          </p:cNvSpPr>
          <p:nvPr/>
        </p:nvSpPr>
        <p:spPr>
          <a:xfrm>
            <a:off x="2443437" y="304800"/>
            <a:ext cx="6858002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sz="1400" b="1" dirty="0"/>
              <a:t>Školska godina 2021./2022.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slov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653988"/>
          </a:xfrm>
        </p:spPr>
        <p:txBody>
          <a:bodyPr rtlCol="0"/>
          <a:lstStyle/>
          <a:p>
            <a:r>
              <a:rPr lang="hr-HR" dirty="0"/>
              <a:t>DNEVNI RED:</a:t>
            </a:r>
          </a:p>
        </p:txBody>
      </p:sp>
      <p:sp>
        <p:nvSpPr>
          <p:cNvPr id="14" name="Rezervirano mjesto za sadržaj 13"/>
          <p:cNvSpPr>
            <a:spLocks noGrp="1"/>
          </p:cNvSpPr>
          <p:nvPr>
            <p:ph idx="1"/>
          </p:nvPr>
        </p:nvSpPr>
        <p:spPr>
          <a:xfrm>
            <a:off x="1138102" y="876302"/>
            <a:ext cx="10182581" cy="5676898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endParaRPr lang="hr-HR" sz="2000" dirty="0"/>
          </a:p>
          <a:p>
            <a:r>
              <a:rPr lang="hr-HR" sz="2000" dirty="0"/>
              <a:t>Dobro došli u 5.razred!</a:t>
            </a:r>
          </a:p>
          <a:p>
            <a:r>
              <a:rPr lang="hr-HR" sz="2000" dirty="0"/>
              <a:t>Pravilnici:</a:t>
            </a:r>
          </a:p>
          <a:p>
            <a:pPr marL="0" indent="0">
              <a:buNone/>
            </a:pPr>
            <a:r>
              <a:rPr lang="hr-HR" sz="2000" dirty="0"/>
              <a:t>                        - Pravilnik o kućnom redu i St</a:t>
            </a:r>
          </a:p>
          <a:p>
            <a:pPr marL="0" indent="0">
              <a:buNone/>
            </a:pPr>
            <a:r>
              <a:rPr lang="hr-HR" sz="2000" dirty="0"/>
              <a:t>                       - Pravilnik o načinima, postupcima i elementima </a:t>
            </a:r>
          </a:p>
          <a:p>
            <a:pPr marL="0" indent="0">
              <a:buNone/>
            </a:pPr>
            <a:r>
              <a:rPr lang="hr-HR" sz="2000" dirty="0"/>
              <a:t>                          vrednovanja učenika u osnovnoj i srednjoj školi</a:t>
            </a:r>
          </a:p>
          <a:p>
            <a:pPr marL="0" indent="0">
              <a:buNone/>
            </a:pPr>
            <a:r>
              <a:rPr lang="hr-HR" sz="2000" dirty="0"/>
              <a:t>                       - Pravilnik o kriterijima za izricanje pedagoških mjera</a:t>
            </a:r>
          </a:p>
          <a:p>
            <a:r>
              <a:rPr lang="hr-HR" sz="2000" dirty="0"/>
              <a:t>Kalendar za školsku godinu 2021./2022.</a:t>
            </a:r>
          </a:p>
          <a:p>
            <a:r>
              <a:rPr lang="hr-HR" sz="2000" dirty="0"/>
              <a:t>Izbor predstavnika roditelja u Vijeće roditelja za šk.g. 2021./2022.</a:t>
            </a:r>
          </a:p>
          <a:p>
            <a:r>
              <a:rPr lang="hr-HR" sz="2000" dirty="0"/>
              <a:t>Razno (primanja roditelja, školska prehrana, osiguranje, izvannastavne aktivnosti, suglasnosti, potvrde o preuzetim udžbenicima, ispiti)</a:t>
            </a:r>
          </a:p>
          <a:p>
            <a:r>
              <a:rPr lang="hr-HR" sz="2000" dirty="0"/>
              <a:t>Pitanja i prijedlozi</a:t>
            </a:r>
          </a:p>
        </p:txBody>
      </p:sp>
    </p:spTree>
    <p:extLst>
      <p:ext uri="{BB962C8B-B14F-4D97-AF65-F5344CB8AC3E}">
        <p14:creationId xmlns:p14="http://schemas.microsoft.com/office/powerpoint/2010/main" val="220370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417C1F-D0C5-413C-B847-B3BC83FA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827" y="0"/>
            <a:ext cx="9152879" cy="1899821"/>
          </a:xfrm>
        </p:spPr>
        <p:txBody>
          <a:bodyPr>
            <a:normAutofit fontScale="90000"/>
          </a:bodyPr>
          <a:lstStyle/>
          <a:p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r>
              <a:rPr lang="hr-HR" dirty="0"/>
              <a:t>      5.B razred -18 učenika</a:t>
            </a:r>
            <a:br>
              <a:rPr lang="hr-HR" dirty="0"/>
            </a:br>
            <a:r>
              <a:rPr lang="hr-HR" sz="3100" dirty="0"/>
              <a:t>-učenici iz Nedelišća (9 učenika) i </a:t>
            </a:r>
            <a:r>
              <a:rPr lang="hr-HR" sz="3100" dirty="0" err="1"/>
              <a:t>Pušćina</a:t>
            </a:r>
            <a:br>
              <a:rPr lang="hr-HR" sz="3100" dirty="0"/>
            </a:br>
            <a:r>
              <a:rPr lang="hr-HR" sz="3100" dirty="0"/>
              <a:t>                                          (9 učenika)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E86124B-8629-4068-82FF-72FA30347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2079" y="2050742"/>
            <a:ext cx="8371534" cy="781235"/>
          </a:xfrm>
        </p:spPr>
        <p:txBody>
          <a:bodyPr>
            <a:normAutofit/>
          </a:bodyPr>
          <a:lstStyle/>
          <a:p>
            <a:r>
              <a:rPr lang="hr-HR" sz="3600" dirty="0"/>
              <a:t>- 8 djevojčica i 10 dječaka</a:t>
            </a:r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8B6D87DC-D7A7-4B5A-AD61-BB956ABAD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366365"/>
              </p:ext>
            </p:extLst>
          </p:nvPr>
        </p:nvGraphicFramePr>
        <p:xfrm>
          <a:off x="3289476" y="2680434"/>
          <a:ext cx="2394418" cy="278003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394418">
                  <a:extLst>
                    <a:ext uri="{9D8B030D-6E8A-4147-A177-3AD203B41FA5}">
                      <a16:colId xmlns:a16="http://schemas.microsoft.com/office/drawing/2014/main" val="13984135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950111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49864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56154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761476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821082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247463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418690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086981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kern="150" dirty="0">
                          <a:effectLst/>
                        </a:rPr>
                        <a:t> </a:t>
                      </a: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6491569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kern="150">
                          <a:effectLst/>
                        </a:rPr>
                        <a:t> </a:t>
                      </a: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488852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kern="150" dirty="0">
                          <a:effectLst/>
                        </a:rPr>
                        <a:t> </a:t>
                      </a: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799505376"/>
                  </a:ext>
                </a:extLst>
              </a:tr>
            </a:tbl>
          </a:graphicData>
        </a:graphic>
      </p:graphicFrame>
      <p:pic>
        <p:nvPicPr>
          <p:cNvPr id="7" name="Slika 6">
            <a:extLst>
              <a:ext uri="{FF2B5EF4-FFF2-40B4-BE49-F238E27FC236}">
                <a16:creationId xmlns:a16="http://schemas.microsoft.com/office/drawing/2014/main" id="{7CB01E6B-C3FD-4FD0-9EB3-81CD4EE89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221" y="2637141"/>
            <a:ext cx="4115948" cy="414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2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2179" y="781235"/>
            <a:ext cx="8451434" cy="825623"/>
          </a:xfrm>
        </p:spPr>
        <p:txBody>
          <a:bodyPr>
            <a:normAutofit fontScale="90000"/>
          </a:bodyPr>
          <a:lstStyle/>
          <a:p>
            <a:r>
              <a:rPr lang="hr-HR" dirty="0"/>
              <a:t>Što nas očekuje?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5142" y="1606857"/>
            <a:ext cx="8158470" cy="4598633"/>
          </a:xfrm>
        </p:spPr>
        <p:txBody>
          <a:bodyPr>
            <a:normAutofit fontScale="92500" lnSpcReduction="10000"/>
          </a:bodyPr>
          <a:lstStyle/>
          <a:p>
            <a:r>
              <a:rPr lang="hr-HR" dirty="0"/>
              <a:t>PREDMETI:</a:t>
            </a:r>
          </a:p>
          <a:p>
            <a:r>
              <a:rPr lang="hr-HR" dirty="0"/>
              <a:t>Hrvatski jezik: Željka </a:t>
            </a:r>
            <a:r>
              <a:rPr lang="hr-HR" dirty="0" err="1"/>
              <a:t>Pavlic</a:t>
            </a:r>
            <a:endParaRPr lang="hr-HR" dirty="0"/>
          </a:p>
          <a:p>
            <a:r>
              <a:rPr lang="hr-HR" dirty="0"/>
              <a:t>Likovna kultura: Veljko Posavec</a:t>
            </a:r>
          </a:p>
          <a:p>
            <a:r>
              <a:rPr lang="hr-HR" dirty="0"/>
              <a:t>Glazbena kultura: Zvonimir </a:t>
            </a:r>
            <a:r>
              <a:rPr lang="hr-HR" dirty="0" err="1"/>
              <a:t>Hajdarović</a:t>
            </a:r>
            <a:endParaRPr lang="hr-HR" dirty="0"/>
          </a:p>
          <a:p>
            <a:r>
              <a:rPr lang="hr-HR" dirty="0"/>
              <a:t>Engleski jezik: Dubravka </a:t>
            </a:r>
            <a:r>
              <a:rPr lang="hr-HR" dirty="0" err="1"/>
              <a:t>Vukšić</a:t>
            </a:r>
            <a:endParaRPr lang="hr-HR" dirty="0"/>
          </a:p>
          <a:p>
            <a:r>
              <a:rPr lang="hr-HR" dirty="0"/>
              <a:t>Matematika: Tina </a:t>
            </a:r>
            <a:r>
              <a:rPr lang="hr-HR" dirty="0" err="1"/>
              <a:t>Grofelnik</a:t>
            </a:r>
            <a:endParaRPr lang="hr-HR" dirty="0"/>
          </a:p>
          <a:p>
            <a:r>
              <a:rPr lang="hr-HR" dirty="0"/>
              <a:t>Priroda: Irena </a:t>
            </a:r>
            <a:r>
              <a:rPr lang="hr-HR" dirty="0" err="1"/>
              <a:t>Zagoracz</a:t>
            </a:r>
            <a:endParaRPr lang="hr-HR" dirty="0"/>
          </a:p>
          <a:p>
            <a:r>
              <a:rPr lang="hr-HR" dirty="0"/>
              <a:t>Geografija: Sanja </a:t>
            </a:r>
            <a:r>
              <a:rPr lang="hr-HR" dirty="0" err="1"/>
              <a:t>Crnčec</a:t>
            </a:r>
            <a:endParaRPr lang="hr-HR" dirty="0"/>
          </a:p>
          <a:p>
            <a:r>
              <a:rPr lang="hr-HR" dirty="0"/>
              <a:t>Povijest: Sanja </a:t>
            </a:r>
            <a:r>
              <a:rPr lang="hr-HR" dirty="0" err="1"/>
              <a:t>Špiranec</a:t>
            </a:r>
            <a:endParaRPr lang="hr-HR" dirty="0"/>
          </a:p>
          <a:p>
            <a:r>
              <a:rPr lang="hr-HR" dirty="0"/>
              <a:t>Tehnička kultura: Smiljana </a:t>
            </a:r>
            <a:r>
              <a:rPr lang="hr-HR" dirty="0" err="1"/>
              <a:t>Colar</a:t>
            </a:r>
            <a:endParaRPr lang="hr-HR" dirty="0"/>
          </a:p>
          <a:p>
            <a:r>
              <a:rPr lang="hr-HR" dirty="0"/>
              <a:t>Tjelesna i zdravstvena kultura: Kristina Horvat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9A531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Informatika: Maja Barbić</a:t>
            </a:r>
          </a:p>
          <a:p>
            <a:r>
              <a:rPr lang="hr-HR" dirty="0"/>
              <a:t>Njemački jezik, izborni: Lana Matić- Pintarić</a:t>
            </a:r>
          </a:p>
          <a:p>
            <a:r>
              <a:rPr lang="hr-HR" dirty="0"/>
              <a:t>Vjeronauk, izborni: Josip Jelušić</a:t>
            </a:r>
          </a:p>
          <a:p>
            <a:endParaRPr lang="hr-HR" dirty="0"/>
          </a:p>
          <a:p>
            <a:endParaRPr lang="hr-H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25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821B2DC9-7A07-4A0A-8D28-FA079AA9EE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624" y="680339"/>
            <a:ext cx="11642725" cy="5497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267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15634707-FA42-4DAE-B17C-15D4BEB2FE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906579"/>
              </p:ext>
            </p:extLst>
          </p:nvPr>
        </p:nvGraphicFramePr>
        <p:xfrm>
          <a:off x="488273" y="461639"/>
          <a:ext cx="5468642" cy="5780155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10737">
                  <a:extLst>
                    <a:ext uri="{9D8B030D-6E8A-4147-A177-3AD203B41FA5}">
                      <a16:colId xmlns:a16="http://schemas.microsoft.com/office/drawing/2014/main" val="3356099768"/>
                    </a:ext>
                  </a:extLst>
                </a:gridCol>
                <a:gridCol w="902484">
                  <a:extLst>
                    <a:ext uri="{9D8B030D-6E8A-4147-A177-3AD203B41FA5}">
                      <a16:colId xmlns:a16="http://schemas.microsoft.com/office/drawing/2014/main" val="689904893"/>
                    </a:ext>
                  </a:extLst>
                </a:gridCol>
                <a:gridCol w="890894">
                  <a:extLst>
                    <a:ext uri="{9D8B030D-6E8A-4147-A177-3AD203B41FA5}">
                      <a16:colId xmlns:a16="http://schemas.microsoft.com/office/drawing/2014/main" val="2626045261"/>
                    </a:ext>
                  </a:extLst>
                </a:gridCol>
                <a:gridCol w="923031">
                  <a:extLst>
                    <a:ext uri="{9D8B030D-6E8A-4147-A177-3AD203B41FA5}">
                      <a16:colId xmlns:a16="http://schemas.microsoft.com/office/drawing/2014/main" val="3293739926"/>
                    </a:ext>
                  </a:extLst>
                </a:gridCol>
                <a:gridCol w="1283392">
                  <a:extLst>
                    <a:ext uri="{9D8B030D-6E8A-4147-A177-3AD203B41FA5}">
                      <a16:colId xmlns:a16="http://schemas.microsoft.com/office/drawing/2014/main" val="269421086"/>
                    </a:ext>
                  </a:extLst>
                </a:gridCol>
                <a:gridCol w="1258104">
                  <a:extLst>
                    <a:ext uri="{9D8B030D-6E8A-4147-A177-3AD203B41FA5}">
                      <a16:colId xmlns:a16="http://schemas.microsoft.com/office/drawing/2014/main" val="391525563"/>
                    </a:ext>
                  </a:extLst>
                </a:gridCol>
              </a:tblGrid>
              <a:tr h="574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4070495453"/>
                  </a:ext>
                </a:extLst>
              </a:tr>
              <a:tr h="2402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145112399"/>
                  </a:ext>
                </a:extLst>
              </a:tr>
              <a:tr h="807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352572138"/>
                  </a:ext>
                </a:extLst>
              </a:tr>
              <a:tr h="909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741167984"/>
                  </a:ext>
                </a:extLst>
              </a:tr>
              <a:tr h="1076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347793527"/>
                  </a:ext>
                </a:extLst>
              </a:tr>
              <a:tr h="10095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720134853"/>
                  </a:ext>
                </a:extLst>
              </a:tr>
              <a:tr h="574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198904836"/>
                  </a:ext>
                </a:extLst>
              </a:tr>
              <a:tr h="574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133973915"/>
                  </a:ext>
                </a:extLst>
              </a:tr>
            </a:tbl>
          </a:graphicData>
        </a:graphic>
      </p:graphicFrame>
      <p:graphicFrame>
        <p:nvGraphicFramePr>
          <p:cNvPr id="5" name="Tablica 4">
            <a:extLst>
              <a:ext uri="{FF2B5EF4-FFF2-40B4-BE49-F238E27FC236}">
                <a16:creationId xmlns:a16="http://schemas.microsoft.com/office/drawing/2014/main" id="{C2987430-DF05-4277-BCBE-5E1E58350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900389"/>
              </p:ext>
            </p:extLst>
          </p:nvPr>
        </p:nvGraphicFramePr>
        <p:xfrm>
          <a:off x="11161986" y="1020932"/>
          <a:ext cx="890751" cy="50546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81908">
                  <a:extLst>
                    <a:ext uri="{9D8B030D-6E8A-4147-A177-3AD203B41FA5}">
                      <a16:colId xmlns:a16="http://schemas.microsoft.com/office/drawing/2014/main" val="4280186839"/>
                    </a:ext>
                  </a:extLst>
                </a:gridCol>
                <a:gridCol w="145647">
                  <a:extLst>
                    <a:ext uri="{9D8B030D-6E8A-4147-A177-3AD203B41FA5}">
                      <a16:colId xmlns:a16="http://schemas.microsoft.com/office/drawing/2014/main" val="3736002933"/>
                    </a:ext>
                  </a:extLst>
                </a:gridCol>
                <a:gridCol w="150815">
                  <a:extLst>
                    <a:ext uri="{9D8B030D-6E8A-4147-A177-3AD203B41FA5}">
                      <a16:colId xmlns:a16="http://schemas.microsoft.com/office/drawing/2014/main" val="2603054475"/>
                    </a:ext>
                  </a:extLst>
                </a:gridCol>
                <a:gridCol w="209728">
                  <a:extLst>
                    <a:ext uri="{9D8B030D-6E8A-4147-A177-3AD203B41FA5}">
                      <a16:colId xmlns:a16="http://schemas.microsoft.com/office/drawing/2014/main" val="1959569098"/>
                    </a:ext>
                  </a:extLst>
                </a:gridCol>
                <a:gridCol w="202653">
                  <a:extLst>
                    <a:ext uri="{9D8B030D-6E8A-4147-A177-3AD203B41FA5}">
                      <a16:colId xmlns:a16="http://schemas.microsoft.com/office/drawing/2014/main" val="1799625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61116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47838134"/>
                  </a:ext>
                </a:extLst>
              </a:tr>
            </a:tbl>
          </a:graphicData>
        </a:graphic>
      </p:graphicFrame>
      <p:pic>
        <p:nvPicPr>
          <p:cNvPr id="3" name="Slika 2">
            <a:extLst>
              <a:ext uri="{FF2B5EF4-FFF2-40B4-BE49-F238E27FC236}">
                <a16:creationId xmlns:a16="http://schemas.microsoft.com/office/drawing/2014/main" id="{2D4BF61A-3157-4B2F-8C3D-B1794C01A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73" y="314325"/>
            <a:ext cx="9884452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4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6BA6B98-F332-4470-94CD-EB1F11878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hr-HR" b="0" i="0" u="none" strike="noStrike" dirty="0">
                <a:effectLst/>
              </a:rPr>
              <a:t>Epidemiološke mjere u školi</a:t>
            </a:r>
            <a:r>
              <a:rPr lang="hr-HR" b="0" i="0" dirty="0">
                <a:effectLst/>
              </a:rPr>
              <a:t> -PROTOKOL</a:t>
            </a:r>
            <a:endParaRPr lang="hr-H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84B5177-89F4-4EC6-A50C-DED9383AB78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5212" y="2005891"/>
            <a:ext cx="4954588" cy="382741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1" name="Content Placeholder 3">
            <a:extLst>
              <a:ext uri="{FF2B5EF4-FFF2-40B4-BE49-F238E27FC236}">
                <a16:creationId xmlns:a16="http://schemas.microsoft.com/office/drawing/2014/main" id="{C0524942-A572-4CE4-B9EC-274AAC681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>
            <a:normAutofit/>
          </a:bodyPr>
          <a:lstStyle/>
          <a:p>
            <a:r>
              <a:rPr lang="hr-HR" b="0" i="0" u="none" strike="noStrike" dirty="0">
                <a:solidFill>
                  <a:srgbClr val="9A5315"/>
                </a:solidFill>
                <a:effectLst/>
                <a:latin typeface="Segoe Print" panose="02000600000000000000" pitchFamily="2" charset="0"/>
              </a:rPr>
              <a:t>Maske – hodnik</a:t>
            </a:r>
          </a:p>
          <a:p>
            <a:r>
              <a:rPr lang="hr-HR" dirty="0">
                <a:solidFill>
                  <a:srgbClr val="9A5315"/>
                </a:solidFill>
                <a:latin typeface="Segoe Print" panose="02000600000000000000" pitchFamily="2" charset="0"/>
              </a:rPr>
              <a:t>Bolest djeteta- javiti se liječniku i obavijestiti razrednicu</a:t>
            </a:r>
            <a:endParaRPr lang="en-US" b="0" i="0" dirty="0">
              <a:solidFill>
                <a:srgbClr val="9A5315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63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B27EEB4-AACE-47B4-BBFD-18A070DC9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565" y="568171"/>
            <a:ext cx="10076049" cy="541352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hr-HR" dirty="0"/>
              <a:t>U pravilu u školi </a:t>
            </a:r>
            <a:r>
              <a:rPr lang="hr-HR" b="1" dirty="0"/>
              <a:t>mogu biti</a:t>
            </a:r>
            <a:r>
              <a:rPr lang="hr-HR" dirty="0"/>
              <a:t> </a:t>
            </a:r>
            <a:r>
              <a:rPr lang="hr-HR" b="1" dirty="0"/>
              <a:t>svi učenici svih razreda</a:t>
            </a:r>
            <a:r>
              <a:rPr lang="hr-HR" dirty="0"/>
              <a:t>.</a:t>
            </a:r>
          </a:p>
          <a:p>
            <a:pPr lvl="0"/>
            <a:r>
              <a:rPr lang="hr-HR" dirty="0"/>
              <a:t>U školu </a:t>
            </a:r>
            <a:r>
              <a:rPr lang="hr-HR" b="1" dirty="0"/>
              <a:t>ne mogu ići</a:t>
            </a:r>
            <a:r>
              <a:rPr lang="hr-HR" dirty="0"/>
              <a:t> učenici ako su </a:t>
            </a:r>
            <a:r>
              <a:rPr lang="hr-HR" b="1" dirty="0"/>
              <a:t>zaraženi s COVID-19</a:t>
            </a:r>
            <a:r>
              <a:rPr lang="hr-HR" dirty="0"/>
              <a:t>  ili ako im je </a:t>
            </a:r>
            <a:r>
              <a:rPr lang="hr-HR" b="1" dirty="0"/>
              <a:t>izrečena mjera samoizolacije</a:t>
            </a:r>
            <a:r>
              <a:rPr lang="hr-HR" dirty="0"/>
              <a:t>.</a:t>
            </a:r>
          </a:p>
          <a:p>
            <a:pPr lvl="0"/>
            <a:r>
              <a:rPr lang="hr-HR" dirty="0"/>
              <a:t>U školu </a:t>
            </a:r>
            <a:r>
              <a:rPr lang="hr-HR" b="1" dirty="0"/>
              <a:t>ne mogu ići</a:t>
            </a:r>
            <a:r>
              <a:rPr lang="hr-HR" dirty="0"/>
              <a:t> učenici koji imaju </a:t>
            </a:r>
            <a:r>
              <a:rPr lang="hr-HR" b="1" dirty="0"/>
              <a:t>simptome </a:t>
            </a:r>
            <a:r>
              <a:rPr lang="hr-HR" dirty="0"/>
              <a:t>COVID-19 (povišena temperatura, kašalj, poteškoće u disanju, poremećaj osjeta njuha i okusa), </a:t>
            </a:r>
          </a:p>
          <a:p>
            <a:pPr lvl="0"/>
            <a:r>
              <a:rPr lang="hr-HR" dirty="0"/>
              <a:t>Prije </a:t>
            </a:r>
            <a:r>
              <a:rPr lang="hr-HR" b="1" dirty="0"/>
              <a:t>svakog dolaska </a:t>
            </a:r>
            <a:r>
              <a:rPr lang="hr-HR" dirty="0"/>
              <a:t>u školu roditelji trebaju izmjeriti temperaturu učeniku (i druge simptome), </a:t>
            </a:r>
            <a:r>
              <a:rPr lang="hr-HR" b="1" dirty="0"/>
              <a:t>ako </a:t>
            </a:r>
            <a:r>
              <a:rPr lang="hr-HR" dirty="0"/>
              <a:t>učenik </a:t>
            </a:r>
            <a:r>
              <a:rPr lang="hr-HR" b="1" dirty="0"/>
              <a:t>ima </a:t>
            </a:r>
            <a:r>
              <a:rPr lang="hr-HR" b="1" u="sng" dirty="0"/>
              <a:t>37,5</a:t>
            </a:r>
            <a:r>
              <a:rPr lang="hr-HR" b="1" u="sng" baseline="30000" dirty="0"/>
              <a:t>0</a:t>
            </a:r>
            <a:r>
              <a:rPr lang="hr-HR" b="1" u="sng" dirty="0"/>
              <a:t>C </a:t>
            </a:r>
            <a:r>
              <a:rPr lang="hr-HR" b="1" dirty="0"/>
              <a:t> i više ne </a:t>
            </a:r>
            <a:r>
              <a:rPr lang="hr-HR" b="1" dirty="0" err="1"/>
              <a:t>dolaz</a:t>
            </a:r>
            <a:r>
              <a:rPr lang="hr-HR" b="1" dirty="0"/>
              <a:t> u školu</a:t>
            </a:r>
            <a:r>
              <a:rPr lang="hr-HR" dirty="0"/>
              <a:t>.</a:t>
            </a:r>
          </a:p>
          <a:p>
            <a:pPr lvl="0"/>
            <a:r>
              <a:rPr lang="hr-HR" dirty="0"/>
              <a:t>Roditelji </a:t>
            </a:r>
            <a:r>
              <a:rPr lang="hr-HR" b="1" dirty="0"/>
              <a:t>ne ulaze u školsku zgradu</a:t>
            </a:r>
            <a:r>
              <a:rPr lang="hr-HR" dirty="0"/>
              <a:t>, iznimno uz dopuštenje učiteljice i uz </a:t>
            </a:r>
            <a:r>
              <a:rPr lang="hr-HR" dirty="0" err="1"/>
              <a:t>anti</a:t>
            </a:r>
            <a:r>
              <a:rPr lang="hr-HR" dirty="0"/>
              <a:t>-COVID mjere (maska).</a:t>
            </a:r>
          </a:p>
          <a:p>
            <a:pPr lvl="0"/>
            <a:r>
              <a:rPr lang="hr-HR" dirty="0"/>
              <a:t>prilikom boravka u tim prostorima mora imati masku. </a:t>
            </a:r>
          </a:p>
          <a:p>
            <a:pPr lvl="0"/>
            <a:r>
              <a:rPr lang="hr-HR" dirty="0"/>
              <a:t>Za </a:t>
            </a:r>
            <a:r>
              <a:rPr lang="hr-HR" b="1" dirty="0"/>
              <a:t>učenike putnike</a:t>
            </a:r>
            <a:r>
              <a:rPr lang="hr-HR" dirty="0"/>
              <a:t> organiziran je </a:t>
            </a:r>
            <a:r>
              <a:rPr lang="hr-HR" b="1" dirty="0"/>
              <a:t>prijevoz autobusom uz obavezu nošenja maski tijekom vožnje</a:t>
            </a:r>
            <a:r>
              <a:rPr lang="hr-HR" dirty="0"/>
              <a:t> i </a:t>
            </a:r>
            <a:r>
              <a:rPr lang="hr-HR" b="1" dirty="0"/>
              <a:t>dezinfekciju ruku na ulazu u autobus</a:t>
            </a:r>
            <a:r>
              <a:rPr lang="hr-HR" dirty="0"/>
              <a:t>.</a:t>
            </a:r>
          </a:p>
          <a:p>
            <a:pPr lvl="0"/>
            <a:r>
              <a:rPr lang="hr-HR" dirty="0"/>
              <a:t>Učenici putnici </a:t>
            </a:r>
            <a:r>
              <a:rPr lang="hr-HR" b="1" dirty="0"/>
              <a:t>ulaze u školu</a:t>
            </a:r>
            <a:r>
              <a:rPr lang="hr-HR" dirty="0"/>
              <a:t> po dolasku autobusa </a:t>
            </a:r>
            <a:r>
              <a:rPr lang="hr-HR" b="1" dirty="0"/>
              <a:t>pojedinačno</a:t>
            </a:r>
            <a:r>
              <a:rPr lang="hr-HR" dirty="0"/>
              <a:t> (uz dezinfekciju ruku) i odlaze u svoju učionicu bez zadržavanja na hodnicima.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7510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12DF577-2D94-4D37-A4B8-721AFEC1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379" y="656948"/>
            <a:ext cx="10280235" cy="5324752"/>
          </a:xfrm>
        </p:spPr>
        <p:txBody>
          <a:bodyPr/>
          <a:lstStyle/>
          <a:p>
            <a:pPr lvl="0"/>
            <a:r>
              <a:rPr lang="hr-HR" dirty="0"/>
              <a:t>Osigurati učeniku </a:t>
            </a:r>
            <a:r>
              <a:rPr lang="hr-HR" b="1" dirty="0"/>
              <a:t>posebnu bilježnicu</a:t>
            </a:r>
            <a:r>
              <a:rPr lang="hr-HR" dirty="0"/>
              <a:t> u kojoj će biti </a:t>
            </a:r>
            <a:r>
              <a:rPr lang="hr-HR" b="1" dirty="0"/>
              <a:t>upisane temperature</a:t>
            </a:r>
            <a:r>
              <a:rPr lang="hr-HR" dirty="0"/>
              <a:t> za svaki dan </a:t>
            </a:r>
            <a:r>
              <a:rPr lang="hr-HR" b="1" dirty="0"/>
              <a:t>(bez toga neće moći ući u školu</a:t>
            </a:r>
            <a:r>
              <a:rPr lang="hr-HR" dirty="0"/>
              <a:t>).</a:t>
            </a:r>
          </a:p>
          <a:p>
            <a:pPr lvl="0"/>
            <a:r>
              <a:rPr lang="hr-HR" b="1" dirty="0"/>
              <a:t>Svaki dan izmjeriti učeniku temperaturu i upisati u bilježnicu</a:t>
            </a:r>
            <a:r>
              <a:rPr lang="hr-HR" dirty="0"/>
              <a:t> i voditi brigu da je učenik ima svakodnevno u školi.</a:t>
            </a:r>
          </a:p>
          <a:p>
            <a:pPr lvl="0"/>
            <a:r>
              <a:rPr lang="hr-HR" dirty="0"/>
              <a:t>U slučaju </a:t>
            </a:r>
            <a:r>
              <a:rPr lang="hr-HR" b="1" dirty="0"/>
              <a:t>poziva iz škole doći po dijete u najkraćem mogućem roku.</a:t>
            </a: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9049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utnik 3">
            <a:extLst>
              <a:ext uri="{FF2B5EF4-FFF2-40B4-BE49-F238E27FC236}">
                <a16:creationId xmlns:a16="http://schemas.microsoft.com/office/drawing/2014/main" id="{E471252D-C3F3-48C2-B3DE-6CE17C8934FF}"/>
              </a:ext>
            </a:extLst>
          </p:cNvPr>
          <p:cNvSpPr/>
          <p:nvPr/>
        </p:nvSpPr>
        <p:spPr>
          <a:xfrm>
            <a:off x="781235" y="612559"/>
            <a:ext cx="9303798" cy="6238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Nastavni </a:t>
            </a:r>
            <a:r>
              <a:rPr lang="hr-HR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sati će trajati 45 minuta</a:t>
            </a: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sve učenike od 1.-8. razreda.</a:t>
            </a:r>
            <a:endParaRPr lang="hr-H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Gdje je god moguće </a:t>
            </a:r>
            <a:r>
              <a:rPr lang="hr-HR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predmeti će biti u blok-satovima</a:t>
            </a: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(da se smanji broj učitelja koji dnevno ulaze u razred).</a:t>
            </a:r>
            <a:endParaRPr lang="hr-H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Učenici borave </a:t>
            </a:r>
            <a:r>
              <a:rPr lang="hr-HR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stalno u istoj učionici</a:t>
            </a: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(osim satova informatike i tjelesne kulture).</a:t>
            </a:r>
          </a:p>
          <a:p>
            <a:pPr lvl="0"/>
            <a:endParaRPr lang="hr-HR" dirty="0"/>
          </a:p>
          <a:p>
            <a:pPr lvl="0"/>
            <a:r>
              <a:rPr lang="hr-HR" dirty="0"/>
              <a:t>-Učenici koji su oboljeli od COVID-19 ili su u samoizolaciji imati će </a:t>
            </a:r>
            <a:r>
              <a:rPr lang="hr-HR" b="1" dirty="0"/>
              <a:t>on-line konzultacije</a:t>
            </a:r>
            <a:r>
              <a:rPr lang="hr-HR" dirty="0"/>
              <a:t> (1 sat tjedno sa svakim učiteljem na </a:t>
            </a:r>
            <a:r>
              <a:rPr lang="hr-HR" dirty="0" err="1"/>
              <a:t>Teams</a:t>
            </a:r>
            <a:r>
              <a:rPr lang="hr-HR" dirty="0"/>
              <a:t>-u).</a:t>
            </a:r>
          </a:p>
          <a:p>
            <a:pPr lvl="0"/>
            <a:endParaRPr lang="hr-HR" dirty="0"/>
          </a:p>
          <a:p>
            <a:pPr lvl="0"/>
            <a:r>
              <a:rPr lang="hr-HR" dirty="0"/>
              <a:t>-Aktivnosti DOOP, DOOD i INA mogu se izvoditi u školi i za učenike različitih razreda istovremeno samo uz obaveznu distancu (2 m) ili maske.</a:t>
            </a:r>
          </a:p>
          <a:p>
            <a:pPr lvl="0"/>
            <a:endParaRPr lang="hr-HR" dirty="0"/>
          </a:p>
          <a:p>
            <a:pPr lvl="0"/>
            <a:r>
              <a:rPr lang="hr-HR" dirty="0"/>
              <a:t>-Užina u </a:t>
            </a:r>
            <a:r>
              <a:rPr lang="hr-HR" b="1" dirty="0"/>
              <a:t>prijepodnevnoj</a:t>
            </a:r>
            <a:r>
              <a:rPr lang="hr-HR" dirty="0"/>
              <a:t> smijeni je u </a:t>
            </a:r>
            <a:r>
              <a:rPr lang="hr-HR" b="1" dirty="0"/>
              <a:t>pravilu kuhana</a:t>
            </a:r>
            <a:r>
              <a:rPr lang="hr-HR" dirty="0"/>
              <a:t>, a </a:t>
            </a:r>
            <a:r>
              <a:rPr lang="hr-HR" b="1" dirty="0"/>
              <a:t>poslijepodne nije kuhana</a:t>
            </a:r>
            <a:r>
              <a:rPr lang="hr-HR" dirty="0"/>
              <a:t>.</a:t>
            </a:r>
          </a:p>
          <a:p>
            <a:pPr lvl="0"/>
            <a:endParaRPr lang="hr-HR" dirty="0"/>
          </a:p>
          <a:p>
            <a:pPr lvl="0"/>
            <a:r>
              <a:rPr lang="hr-HR" dirty="0"/>
              <a:t>-Učenici </a:t>
            </a:r>
            <a:r>
              <a:rPr lang="hr-HR" b="1" dirty="0"/>
              <a:t>PN</a:t>
            </a:r>
            <a:r>
              <a:rPr lang="hr-HR" dirty="0"/>
              <a:t> konzumiraju </a:t>
            </a:r>
            <a:r>
              <a:rPr lang="hr-HR" b="1" dirty="0"/>
              <a:t>užinu u blagovaonici </a:t>
            </a:r>
            <a:r>
              <a:rPr lang="hr-HR" dirty="0"/>
              <a:t>pod velikim odmorom (nakon 2 i 3 sata). Razredi 5. i 7. nakon 2. a 6. i 8. nakon trećeg sata.</a:t>
            </a:r>
          </a:p>
          <a:p>
            <a:pPr lvl="0"/>
            <a:endParaRPr lang="hr-HR" dirty="0"/>
          </a:p>
          <a:p>
            <a:pPr lvl="0"/>
            <a:r>
              <a:rPr lang="hr-HR" dirty="0"/>
              <a:t>-Učenik može </a:t>
            </a:r>
            <a:r>
              <a:rPr lang="hr-HR" b="1" dirty="0"/>
              <a:t>otići na WC</a:t>
            </a:r>
            <a:r>
              <a:rPr lang="hr-HR" dirty="0"/>
              <a:t> kada </a:t>
            </a:r>
            <a:r>
              <a:rPr lang="hr-HR" b="1" dirty="0"/>
              <a:t>za to ima potrebu</a:t>
            </a:r>
            <a:r>
              <a:rPr lang="hr-HR" dirty="0"/>
              <a:t> u </a:t>
            </a:r>
            <a:r>
              <a:rPr lang="hr-HR" b="1" dirty="0"/>
              <a:t>bilo koje vrijeme</a:t>
            </a:r>
            <a:r>
              <a:rPr lang="hr-HR" dirty="0"/>
              <a:t>, ali samo po jedan učenik i nakon njegovog povratka može ići slijedeći.</a:t>
            </a:r>
          </a:p>
          <a:p>
            <a:pPr lvl="0"/>
            <a:endParaRPr lang="hr-HR" dirty="0"/>
          </a:p>
          <a:p>
            <a:pPr lvl="0"/>
            <a:endParaRPr lang="hr-HR" dirty="0"/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hr-H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4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r-HR" dirty="0"/>
              <a:t>Pravilnik o kućnom redu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10222898" cy="4187952"/>
          </a:xfrm>
        </p:spPr>
        <p:txBody>
          <a:bodyPr rtlCol="0">
            <a:normAutofit/>
          </a:bodyPr>
          <a:lstStyle/>
          <a:p>
            <a:r>
              <a:rPr lang="hr-HR" sz="1400" dirty="0"/>
              <a:t>- NEPOTREBNO  ZADRŽAVANJE U HODNICIMA I WC-ima ZA VRIJEME TRAJANJA SATA</a:t>
            </a:r>
          </a:p>
          <a:p>
            <a:r>
              <a:rPr lang="hr-HR" sz="1400" dirty="0"/>
              <a:t> - STVARANJE BUKE I NEREDA, TRČANJE HODNICIMA</a:t>
            </a:r>
          </a:p>
          <a:p>
            <a:r>
              <a:rPr lang="hr-HR" dirty="0"/>
              <a:t>Učenik je dužan:</a:t>
            </a:r>
          </a:p>
          <a:p>
            <a:pPr lvl="0"/>
            <a:r>
              <a:rPr lang="hr-HR" dirty="0"/>
              <a:t>kulturno se ponašati za vrijeme boravka u Školi i izvan nje te na školskom autobusu </a:t>
            </a:r>
          </a:p>
          <a:p>
            <a:pPr lvl="0"/>
            <a:r>
              <a:rPr lang="hr-HR" dirty="0"/>
              <a:t>održavati čistima  i urednima  prostore Škole</a:t>
            </a:r>
          </a:p>
          <a:p>
            <a:pPr lvl="0"/>
            <a:r>
              <a:rPr lang="hr-HR" dirty="0"/>
              <a:t>dolaziti uredan u Školu</a:t>
            </a:r>
          </a:p>
          <a:p>
            <a:pPr lvl="0"/>
            <a:r>
              <a:rPr lang="hr-HR" dirty="0"/>
              <a:t>u školi nositi papuče, a u sportskoj dvorani sportsku obuću </a:t>
            </a:r>
          </a:p>
          <a:p>
            <a:endParaRPr lang="hr-HR" sz="1400" dirty="0"/>
          </a:p>
          <a:p>
            <a:endParaRPr lang="hr-HR" sz="1400" dirty="0"/>
          </a:p>
          <a:p>
            <a:endParaRPr lang="hr-HR" sz="1400" dirty="0"/>
          </a:p>
        </p:txBody>
      </p:sp>
    </p:spTree>
    <p:extLst>
      <p:ext uri="{BB962C8B-B14F-4D97-AF65-F5344CB8AC3E}">
        <p14:creationId xmlns:p14="http://schemas.microsoft.com/office/powerpoint/2010/main" val="64538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209214" cy="1219200"/>
          </a:xfrm>
        </p:spPr>
        <p:txBody>
          <a:bodyPr rtlCol="0">
            <a:noAutofit/>
          </a:bodyPr>
          <a:lstStyle/>
          <a:p>
            <a:r>
              <a:rPr lang="hr-HR" sz="2800" dirty="0"/>
              <a:t>Pravilnik o načinima, postupcima i elementima vrednovanja učenika u osnovnoj i srednjoj školi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689113" y="1656812"/>
            <a:ext cx="10659788" cy="4527551"/>
          </a:xfrm>
        </p:spPr>
        <p:txBody>
          <a:bodyPr rtlCol="0">
            <a:normAutofit fontScale="70000" lnSpcReduction="20000"/>
          </a:bodyPr>
          <a:lstStyle/>
          <a:p>
            <a:pPr fontAlgn="base"/>
            <a:r>
              <a:rPr lang="hr-HR" b="1" dirty="0"/>
              <a:t>Vrednovanje</a:t>
            </a:r>
            <a:r>
              <a:rPr lang="hr-HR" dirty="0"/>
              <a:t> je sustavno prikupljanje podataka u procesu učenja i postignutoj razini ostvarenosti odgojno-obrazovnih ishoda, kompetencijama, znanjima, vještinama, sposobnostima, samostalnosti i odgovornosti prema radu, u skladu s unaprijed definiranim i prihvaćenim metodama i elementima. </a:t>
            </a:r>
            <a:r>
              <a:rPr lang="hr-HR" b="1" dirty="0"/>
              <a:t>Vrednovanje obuhvaća tri pristupa vrednovanju: vrednovanje za učenje, vrednovanje kao učenje, vrednovanje naučenog. </a:t>
            </a:r>
            <a:r>
              <a:rPr lang="hr-HR" dirty="0"/>
              <a:t>Vrednovanje za učenje služi unapređivanju i planiranju budućega učenja i poučavanja. Vrednovanje kao učenje podrazumijeva aktivno uključivanje učenika u proces vrednovanja te razvoj učeničkoga autonomnog i </a:t>
            </a:r>
            <a:r>
              <a:rPr lang="hr-HR" dirty="0" err="1"/>
              <a:t>samoreguliranog</a:t>
            </a:r>
            <a:r>
              <a:rPr lang="hr-HR" dirty="0"/>
              <a:t> pristupa učenju. Vrednovanje naučenog je ocjenjivanje razine postignuća učenika. Vrednovanje za učenje i vrednovanje kao učenje ne rezultiraju ocjenom, nego kvalitativnom povratnom informacijom.</a:t>
            </a:r>
          </a:p>
          <a:p>
            <a:pPr fontAlgn="base"/>
            <a:r>
              <a:rPr lang="hr-HR" b="1" dirty="0"/>
              <a:t>Praćenje</a:t>
            </a:r>
            <a:r>
              <a:rPr lang="hr-HR" dirty="0"/>
              <a:t> je sustavno uočavanje i bilježenje zapažanja o postignutoj razini ostvarenosti odgojno-obrazovnih ishoda u svrhu poticanja učenja i provjere postignute razine ostvarenosti odgojno-obrazovnih ishoda i očekivanja definiranih nacionalnim, predmetnim i </a:t>
            </a:r>
            <a:r>
              <a:rPr lang="hr-HR" dirty="0" err="1"/>
              <a:t>međupredmetnim</a:t>
            </a:r>
            <a:r>
              <a:rPr lang="hr-HR" dirty="0"/>
              <a:t> </a:t>
            </a:r>
            <a:r>
              <a:rPr lang="hr-HR" dirty="0" err="1"/>
              <a:t>kuriklulumima</a:t>
            </a:r>
            <a:r>
              <a:rPr lang="hr-HR" dirty="0"/>
              <a:t>, nastavnim programima te strukovnim i školskim </a:t>
            </a:r>
            <a:r>
              <a:rPr lang="hr-HR" dirty="0" err="1"/>
              <a:t>kurikulumima</a:t>
            </a:r>
            <a:r>
              <a:rPr lang="hr-HR" dirty="0"/>
              <a:t>. </a:t>
            </a:r>
            <a:r>
              <a:rPr lang="hr-HR" b="1" dirty="0"/>
              <a:t>Uključuje sva tri pristupa vrednovanju: vrednovanje za učenje, vrednovanje kao učenje i vrednovanje naučenog.</a:t>
            </a:r>
          </a:p>
          <a:p>
            <a:pPr fontAlgn="base"/>
            <a:r>
              <a:rPr lang="hr-HR" b="1" dirty="0"/>
              <a:t>Provjeravanje</a:t>
            </a:r>
            <a:r>
              <a:rPr lang="hr-HR" dirty="0"/>
              <a:t> je procjena postignute razine ostvarenosti odgojno-obrazovnih ishoda, kompetencija i očekivanja u nastavnome predmetu ili području i drugim oblicima rada u školi tijekom školske godine.</a:t>
            </a:r>
          </a:p>
        </p:txBody>
      </p:sp>
    </p:spTree>
    <p:extLst>
      <p:ext uri="{BB962C8B-B14F-4D97-AF65-F5344CB8AC3E}">
        <p14:creationId xmlns:p14="http://schemas.microsoft.com/office/powerpoint/2010/main" val="272337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hr-HR" dirty="0"/>
              <a:t>Pravilnik o načinima, postupcima i elementima vrednovanja učenika u osnovnoj i srednjoj školi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5211" y="2051530"/>
            <a:ext cx="10058402" cy="4187952"/>
          </a:xfrm>
        </p:spPr>
        <p:txBody>
          <a:bodyPr rtlCol="0">
            <a:normAutofit lnSpcReduction="10000"/>
          </a:bodyPr>
          <a:lstStyle/>
          <a:p>
            <a:pPr marL="0" indent="0" fontAlgn="base">
              <a:buNone/>
            </a:pPr>
            <a:r>
              <a:rPr lang="hr-HR" i="1" dirty="0"/>
              <a:t>Metode i elementi vrednovanja</a:t>
            </a:r>
            <a:endParaRPr lang="hr-HR" dirty="0"/>
          </a:p>
          <a:p>
            <a:pPr fontAlgn="base"/>
            <a:r>
              <a:rPr lang="hr-HR" b="1" dirty="0"/>
              <a:t>Metode i elementi vrednovanja </a:t>
            </a:r>
            <a:r>
              <a:rPr lang="hr-HR" dirty="0"/>
              <a:t>postignute razine ostvarenosti odgojno-obrazovnih ishoda, kompetencija i očekivanja proizlaze iz </a:t>
            </a:r>
            <a:r>
              <a:rPr lang="hr-HR" b="1" dirty="0"/>
              <a:t>nacionalnoga, predmetnih i </a:t>
            </a:r>
            <a:r>
              <a:rPr lang="hr-HR" b="1" dirty="0" err="1"/>
              <a:t>međupredmetnih</a:t>
            </a:r>
            <a:r>
              <a:rPr lang="hr-HR" b="1" dirty="0"/>
              <a:t> kurikuluma, nastavnih programa, strukovnih kurikuluma, školskoga kurikuluma</a:t>
            </a:r>
            <a:r>
              <a:rPr lang="hr-HR" dirty="0"/>
              <a:t> te ovoga Pravilnika i pravila ponašanja učenika koje donosi škola.</a:t>
            </a:r>
          </a:p>
          <a:p>
            <a:pPr fontAlgn="base"/>
            <a:r>
              <a:rPr lang="hr-HR" b="1" dirty="0"/>
              <a:t>Postignuća učenika </a:t>
            </a:r>
            <a:r>
              <a:rPr lang="hr-HR" dirty="0"/>
              <a:t>pri izradi uratka, praktičnoga rada, pokusa, izvođenja laboratorijske i druge </a:t>
            </a:r>
            <a:r>
              <a:rPr lang="hr-HR" dirty="0" err="1"/>
              <a:t>vježbevrednuju</a:t>
            </a:r>
            <a:r>
              <a:rPr lang="hr-HR" dirty="0"/>
              <a:t> se različitim metodama u skladu s predmetnim </a:t>
            </a:r>
            <a:r>
              <a:rPr lang="hr-HR" dirty="0" err="1"/>
              <a:t>kurikulumima</a:t>
            </a:r>
            <a:r>
              <a:rPr lang="hr-HR" dirty="0"/>
              <a:t>.</a:t>
            </a:r>
          </a:p>
          <a:p>
            <a:endParaRPr lang="hr-HR" dirty="0"/>
          </a:p>
          <a:p>
            <a:pPr fontAlgn="base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8060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hr-HR" dirty="0"/>
              <a:t>Pravilnik o načinima, postupcima i elementima vrednovanja učenika u osnovnoj i srednjoj školi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26942" y="1871825"/>
            <a:ext cx="10607040" cy="4367657"/>
          </a:xfrm>
        </p:spPr>
        <p:txBody>
          <a:bodyPr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600" b="1" i="1" dirty="0">
                <a:solidFill>
                  <a:srgbClr val="FF0000"/>
                </a:solidFill>
              </a:rPr>
              <a:t>Usmeno provjeravanje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Kontinuirano tijekom školske godine, a može se provoditi na svakom satu bez obvezne najave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altLang="sr-Latn-RS" sz="1400" dirty="0">
                <a:solidFill>
                  <a:srgbClr val="FF0000"/>
                </a:solidFill>
              </a:rPr>
              <a:t>U</a:t>
            </a:r>
            <a:r>
              <a:rPr lang="en-US" altLang="sr-Latn-RS" sz="1400" dirty="0" err="1">
                <a:solidFill>
                  <a:srgbClr val="FF0000"/>
                </a:solidFill>
              </a:rPr>
              <a:t>čenik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može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biti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usmeno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provjeravan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samo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iz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jednoga</a:t>
            </a:r>
            <a:r>
              <a:rPr lang="hr-HR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predmeta</a:t>
            </a:r>
            <a:r>
              <a:rPr lang="hr-HR" altLang="sr-Latn-RS" sz="1400" dirty="0">
                <a:solidFill>
                  <a:srgbClr val="FF0000"/>
                </a:solidFill>
              </a:rPr>
              <a:t> u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danu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kada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piše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pisanu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provjeru</a:t>
            </a:r>
            <a:r>
              <a:rPr lang="en-US" altLang="sr-Latn-RS" sz="1400" dirty="0">
                <a:solidFill>
                  <a:srgbClr val="FF0000"/>
                </a:solidFill>
              </a:rPr>
              <a:t>, </a:t>
            </a:r>
            <a:r>
              <a:rPr lang="en-US" altLang="sr-Latn-RS" sz="1400" dirty="0" err="1">
                <a:solidFill>
                  <a:srgbClr val="FF0000"/>
                </a:solidFill>
              </a:rPr>
              <a:t>odnosno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iz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dva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nastavna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predmeta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ako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taj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dan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nema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pisanih</a:t>
            </a:r>
            <a:r>
              <a:rPr lang="hr-HR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provjera</a:t>
            </a:r>
            <a:r>
              <a:rPr lang="en-US" altLang="sr-Latn-RS" sz="1400" dirty="0">
                <a:solidFill>
                  <a:srgbClr val="FF0000"/>
                </a:solidFill>
              </a:rPr>
              <a:t>. </a:t>
            </a:r>
            <a:endParaRPr lang="hr-HR" altLang="sr-Latn-RS" sz="1400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en-US" altLang="sr-Latn-RS" sz="1400" dirty="0">
                <a:solidFill>
                  <a:srgbClr val="FF0000"/>
                </a:solidFill>
              </a:rPr>
              <a:t>Datum </a:t>
            </a:r>
            <a:r>
              <a:rPr lang="en-US" altLang="sr-Latn-RS" sz="1400" dirty="0" err="1">
                <a:solidFill>
                  <a:srgbClr val="FF0000"/>
                </a:solidFill>
              </a:rPr>
              <a:t>svake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usmene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provjere</a:t>
            </a:r>
            <a:r>
              <a:rPr lang="en-US" altLang="sr-Latn-RS" sz="1400" dirty="0">
                <a:solidFill>
                  <a:srgbClr val="FF0000"/>
                </a:solidFill>
              </a:rPr>
              <a:t> mora </a:t>
            </a:r>
            <a:r>
              <a:rPr lang="en-US" altLang="sr-Latn-RS" sz="1400" dirty="0" err="1">
                <a:solidFill>
                  <a:srgbClr val="FF0000"/>
                </a:solidFill>
              </a:rPr>
              <a:t>biti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unesen</a:t>
            </a:r>
            <a:r>
              <a:rPr lang="en-US" altLang="sr-Latn-RS" sz="1400" dirty="0">
                <a:solidFill>
                  <a:srgbClr val="FF0000"/>
                </a:solidFill>
              </a:rPr>
              <a:t> u </a:t>
            </a:r>
            <a:r>
              <a:rPr lang="en-US" altLang="sr-Latn-RS" sz="1400" dirty="0" err="1">
                <a:solidFill>
                  <a:srgbClr val="FF0000"/>
                </a:solidFill>
              </a:rPr>
              <a:t>rubriku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bilježaka</a:t>
            </a:r>
            <a:endParaRPr lang="en-US" altLang="sr-Latn-RS" sz="1400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600" b="1" i="1" dirty="0"/>
              <a:t>Pisano provjeravanje</a:t>
            </a:r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Pod pisanim provjeravanjem podrazumijevaju </a:t>
            </a:r>
            <a:r>
              <a:rPr lang="hr-HR" sz="1400" b="1" dirty="0"/>
              <a:t>se svi oblici provjere koji rezultiraju ocjenom učenikovog pisanoga uratka</a:t>
            </a:r>
            <a:r>
              <a:rPr lang="hr-HR" sz="1400" dirty="0"/>
              <a:t>, a provode se kontinuirano tijekom nastavne godine.</a:t>
            </a:r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Učitelj/nastavnik je dužan obavijestiti učenike o opsegu sadržaja i odgojno-obrazovnim ishodima koji će se provjeravati i načinu provođenja pisane provjere.</a:t>
            </a:r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</a:pPr>
            <a:r>
              <a:rPr lang="hr-HR" sz="1400" b="1" dirty="0">
                <a:solidFill>
                  <a:srgbClr val="FF0000"/>
                </a:solidFill>
              </a:rPr>
              <a:t>U jednome danu učenik može pisati samo jednu pisanu provjeru, a u jednome tjednu najviše četiri pisane provjere.</a:t>
            </a:r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Učitelj/nastavnik </a:t>
            </a:r>
            <a:r>
              <a:rPr lang="hr-HR" sz="1400" b="1" dirty="0">
                <a:solidFill>
                  <a:srgbClr val="FF0000"/>
                </a:solidFill>
              </a:rPr>
              <a:t>obavezan je najaviti pisanu provjeru najmanje mjesec dana prije provjere </a:t>
            </a:r>
            <a:r>
              <a:rPr lang="hr-HR" sz="1400" dirty="0">
                <a:solidFill>
                  <a:srgbClr val="FF0000"/>
                </a:solidFill>
              </a:rPr>
              <a:t>te termin provjere upisati u Razrednu knjigu.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600" b="1" dirty="0">
                <a:solidFill>
                  <a:srgbClr val="FF0000"/>
                </a:solidFill>
              </a:rPr>
              <a:t>Zaključna ocjena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Zaključna ocjena iz nastavnog predmeta na kraju godine ne mora proizlaziti iz aritmetičke sredine upisanih ocjena – posebice ako je učenik pokazao napredak u 2. polugodištu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I</a:t>
            </a:r>
            <a:r>
              <a:rPr lang="pt-BR" sz="1400" dirty="0">
                <a:solidFill>
                  <a:srgbClr val="FF0000"/>
                </a:solidFill>
              </a:rPr>
              <a:t>zvodi se temeljem elemenata vrednovanja</a:t>
            </a:r>
            <a:endParaRPr lang="hr-HR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26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hr-HR" dirty="0"/>
              <a:t>Pravilnik o načinima, postupcima i elementima vrednovanja učenika u osnovnoj i srednjoj školi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12873" y="1956231"/>
            <a:ext cx="11071274" cy="4283251"/>
          </a:xfrm>
        </p:spPr>
        <p:txBody>
          <a:bodyPr rtlCol="0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hr-HR" sz="1800" b="1" dirty="0"/>
              <a:t>Prava i obveze učitelja</a:t>
            </a:r>
          </a:p>
          <a:p>
            <a:pPr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Učitelj ocjenjuje javno u razrednome odjelu ili odgojno-obrazovnoj skupini</a:t>
            </a:r>
          </a:p>
          <a:p>
            <a:pPr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Učitelj je dužan svaku ocjenu javno priopćiti i obrazložiti učeniku.</a:t>
            </a:r>
          </a:p>
          <a:p>
            <a:pPr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Učitelj je dužan priopćenu ocjenu upisati u imenik</a:t>
            </a:r>
          </a:p>
          <a:p>
            <a:pPr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Ocijenjeni pisani rad te druge vrste radova, učitelj je dužan dati učeniku na uvid i čuvati u školi do kraja školske godine.</a:t>
            </a:r>
          </a:p>
          <a:p>
            <a:pPr>
              <a:spcBef>
                <a:spcPts val="600"/>
              </a:spcBef>
            </a:pPr>
            <a:r>
              <a:rPr lang="hr-HR" sz="1400" dirty="0"/>
              <a:t>Učitelj/nastavnik svakog nastavnoga predmeta je na početku i tijekom nastavne godine dužan upoznati učenike s elementima vrednovanja, odgojno-obrazovnim ishodima, kompetencijama, razinom dobar ostvarenosti iz kurikuluma nastavnog predmeta, planiranim metodama vrednovanja te planiranoj učestalosti vrednovanja, a vrednovanje postignuća učenika s teškoćama dužan je uskladiti s preporukama stručnih suradnika.</a:t>
            </a:r>
          </a:p>
          <a:p>
            <a:pPr>
              <a:spcBef>
                <a:spcPts val="600"/>
              </a:spcBef>
            </a:pPr>
            <a:r>
              <a:rPr lang="hr-HR" sz="1400" b="1" dirty="0">
                <a:solidFill>
                  <a:srgbClr val="FF0000"/>
                </a:solidFill>
              </a:rPr>
              <a:t>Svi učitelji dužni su planirati termine za individualne informativne razgovore. Termini se javno objavljuju na mrežnim stranicama škole.</a:t>
            </a:r>
          </a:p>
          <a:p>
            <a:pPr>
              <a:spcBef>
                <a:spcPts val="600"/>
              </a:spcBef>
            </a:pPr>
            <a:r>
              <a:rPr lang="hr-HR" sz="1400" b="1" dirty="0"/>
              <a:t>Razrednik</a:t>
            </a:r>
            <a:r>
              <a:rPr lang="hr-HR" sz="1400" dirty="0"/>
              <a:t> je dužan jed</a:t>
            </a:r>
            <a:r>
              <a:rPr lang="hr-HR" sz="1400" b="1" dirty="0"/>
              <a:t>nom tjedno organizirati individualni informativni razgovor za roditelje </a:t>
            </a:r>
            <a:r>
              <a:rPr lang="hr-HR" sz="1400" dirty="0"/>
              <a:t>na kojemu izvješćuje roditelja o postignutim kompetencija, izostancima i vladanju, </a:t>
            </a:r>
          </a:p>
          <a:p>
            <a:pPr>
              <a:spcBef>
                <a:spcPts val="600"/>
              </a:spcBef>
            </a:pPr>
            <a:r>
              <a:rPr lang="hr-HR" sz="1400" b="1" dirty="0"/>
              <a:t>Razrednik je dužan tijekom nastavne godine održati najmanje tri roditeljska sastanka </a:t>
            </a:r>
            <a:r>
              <a:rPr lang="hr-HR" sz="1400" dirty="0"/>
              <a:t>na kojima daje pregled razrednih postignuća u prethodnome razdoblju, informira roditelje o aktivnostima u razrednome odjelu te osigurava razmjenu informacija između roditelja i učitelja/nastavnika, stručne službe i ravnatelja.</a:t>
            </a:r>
          </a:p>
          <a:p>
            <a:pPr marL="0" indent="0">
              <a:spcBef>
                <a:spcPts val="600"/>
              </a:spcBef>
              <a:buNone/>
            </a:pPr>
            <a:endParaRPr lang="hr-HR" sz="1800" dirty="0"/>
          </a:p>
        </p:txBody>
      </p:sp>
    </p:spTree>
    <p:extLst>
      <p:ext uri="{BB962C8B-B14F-4D97-AF65-F5344CB8AC3E}">
        <p14:creationId xmlns:p14="http://schemas.microsoft.com/office/powerpoint/2010/main" val="285427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hr-HR" dirty="0"/>
              <a:t>Pravilnik o načinima, postupcima i elementima vrednovanja učenika u osnovnoj i srednjoj školi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141413" y="1974166"/>
            <a:ext cx="10365959" cy="4489577"/>
          </a:xfrm>
        </p:spPr>
        <p:txBody>
          <a:bodyPr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800" b="1" dirty="0"/>
              <a:t>Prava i obveze učenika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Učenik ima pravo znati </a:t>
            </a:r>
            <a:r>
              <a:rPr lang="hr-HR" sz="1400" b="1" dirty="0"/>
              <a:t>elemente vrednovanja, kao i planirane metode, načine i postupke vrednovanja </a:t>
            </a:r>
            <a:r>
              <a:rPr lang="hr-HR" sz="1400" dirty="0"/>
              <a:t>od svakoga učitelja/nastavnika za svaki nastavni predmet.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b="1" dirty="0"/>
              <a:t>Učenik je dužan pridržavati se svih pravila koja se odnose na načine i postupke vrednovanja, te na pravila ponašanja učenika u školi.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Ukoliko se </a:t>
            </a:r>
            <a:r>
              <a:rPr lang="hr-HR" sz="1400" b="1" dirty="0"/>
              <a:t>učenik ne pridržava pravila,</a:t>
            </a:r>
            <a:r>
              <a:rPr lang="hr-HR" sz="1400" dirty="0"/>
              <a:t> učitelj može predložiti određenu pedagošku mjeru razredniku, razrednome vijeću ili učiteljskome vijeću.</a:t>
            </a:r>
            <a:endParaRPr lang="hr-HR" sz="1400" b="1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800" b="1" dirty="0"/>
              <a:t>Prava i obveze roditelja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b="1" dirty="0"/>
              <a:t>Roditelj ima pravo znati elemente ocjenjivanja</a:t>
            </a:r>
            <a:r>
              <a:rPr lang="hr-HR" sz="1400" dirty="0"/>
              <a:t>, kao i načine i postupke vrednovanja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O načinima i postupcima vrednovanja i ocjenjivanja roditelje </a:t>
            </a:r>
            <a:r>
              <a:rPr lang="hr-HR" sz="1400" b="1" dirty="0"/>
              <a:t>informira razrednik na roditeljskim sastancima i individualnim informativnim razgovorima</a:t>
            </a:r>
            <a:r>
              <a:rPr lang="hr-HR" sz="14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Roditelj je </a:t>
            </a:r>
            <a:r>
              <a:rPr lang="hr-HR" sz="1400" b="1" dirty="0"/>
              <a:t>dužan redovito dolaziti na roditeljske sastanke</a:t>
            </a:r>
            <a:r>
              <a:rPr lang="hr-HR" sz="1400" dirty="0"/>
              <a:t> i razgovore s razrednikom.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b="1" dirty="0"/>
              <a:t>Roditelj ima pravo uvida u pisane i druge radove i ocjene djeteta </a:t>
            </a:r>
            <a:r>
              <a:rPr lang="hr-HR" sz="1400" dirty="0"/>
              <a:t>na organiziranim individualnim informativnim razgovorima s razrednikom ili predmetnim učiteljem/nastavnikom.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U </a:t>
            </a:r>
            <a:r>
              <a:rPr lang="hr-HR" sz="1400" b="1" dirty="0">
                <a:solidFill>
                  <a:srgbClr val="FF0000"/>
                </a:solidFill>
              </a:rPr>
              <a:t>posljednja dva tjedna prije završetka nastavne godine </a:t>
            </a:r>
            <a:r>
              <a:rPr lang="hr-HR" sz="1400" dirty="0">
                <a:solidFill>
                  <a:srgbClr val="FF0000"/>
                </a:solidFill>
              </a:rPr>
              <a:t>ne organiziraju se roditeljski sastanci i individualni informativni razgovori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hr-HR" sz="1600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endParaRPr lang="hr-HR" sz="16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hr-HR" sz="1600" b="1" dirty="0"/>
          </a:p>
        </p:txBody>
      </p:sp>
    </p:spTree>
    <p:extLst>
      <p:ext uri="{BB962C8B-B14F-4D97-AF65-F5344CB8AC3E}">
        <p14:creationId xmlns:p14="http://schemas.microsoft.com/office/powerpoint/2010/main" val="281904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r-HR" dirty="0"/>
              <a:t>Pravilnik o kriterijima za izricanje pedagoških mjera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10058402" cy="4187952"/>
          </a:xfrm>
        </p:spPr>
        <p:txBody>
          <a:bodyPr rtlCol="0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hr-HR" sz="1600" b="1" dirty="0"/>
              <a:t>Svrha izricanja pedagoške mjere je da se njezinim izricanjem:</a:t>
            </a:r>
          </a:p>
          <a:p>
            <a:pPr>
              <a:spcBef>
                <a:spcPts val="600"/>
              </a:spcBef>
            </a:pPr>
            <a:r>
              <a:rPr lang="hr-HR" sz="1600" dirty="0"/>
              <a:t>utječe na promjenu ponašanja učenika </a:t>
            </a:r>
          </a:p>
          <a:p>
            <a:pPr>
              <a:spcBef>
                <a:spcPts val="600"/>
              </a:spcBef>
            </a:pPr>
            <a:r>
              <a:rPr lang="hr-HR" sz="1600" dirty="0"/>
              <a:t>da bude poticaj na odgovorno i primjerno ponašanje drugim učenicima. </a:t>
            </a:r>
          </a:p>
          <a:p>
            <a:pPr>
              <a:spcBef>
                <a:spcPts val="600"/>
              </a:spcBef>
            </a:pPr>
            <a:r>
              <a:rPr lang="hr-HR" sz="1600" dirty="0"/>
              <a:t>potaknuti učenike na preuzimanje odgovornosti </a:t>
            </a:r>
          </a:p>
          <a:p>
            <a:pPr>
              <a:spcBef>
                <a:spcPts val="600"/>
              </a:spcBef>
            </a:pPr>
            <a:r>
              <a:rPr lang="hr-HR" sz="1600" dirty="0"/>
              <a:t>usvajanje pozitivnog odnosa prema školskim obvezama i okruženju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r-HR" sz="1600" b="1" dirty="0">
                <a:solidFill>
                  <a:srgbClr val="FF0000"/>
                </a:solidFill>
              </a:rPr>
              <a:t>Pedagoške mjere za koje se utvrđuju kriteriji u osnovnoj školi su: </a:t>
            </a:r>
          </a:p>
          <a:p>
            <a:pPr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opomena, ukor, strogi ukor i preseljenje u drugu školu.</a:t>
            </a:r>
          </a:p>
          <a:p>
            <a:pPr marL="0" indent="0">
              <a:spcBef>
                <a:spcPts val="600"/>
              </a:spcBef>
              <a:buNone/>
            </a:pPr>
            <a:endParaRPr lang="hr-HR" sz="1600" dirty="0"/>
          </a:p>
          <a:p>
            <a:pPr marL="0" indent="0">
              <a:spcBef>
                <a:spcPts val="600"/>
              </a:spcBef>
              <a:buNone/>
            </a:pPr>
            <a:r>
              <a:rPr lang="hr-HR" sz="1600" dirty="0"/>
              <a:t>Pedagoške mjere izriču se zbog povrede dužnosti, neispunjavanja obveza, nasilničkog ponašanja i drugih neprimjerenih ponašanja.</a:t>
            </a:r>
          </a:p>
          <a:p>
            <a:pPr marL="0" indent="0">
              <a:spcBef>
                <a:spcPts val="600"/>
              </a:spcBef>
              <a:buNone/>
            </a:pPr>
            <a:endParaRPr lang="hr-HR" sz="1600" dirty="0"/>
          </a:p>
          <a:p>
            <a:pPr marL="0" indent="0">
              <a:spcBef>
                <a:spcPts val="600"/>
              </a:spcBef>
              <a:buNone/>
            </a:pPr>
            <a:r>
              <a:rPr lang="hr-HR" sz="1600" dirty="0"/>
              <a:t>Kriteriji na temelju kojih se izriče pedagoška mjera su takvi da </a:t>
            </a:r>
            <a:r>
              <a:rPr lang="hr-HR" sz="1600" b="1" dirty="0"/>
              <a:t>potaknu učenika na odustajanje od neprihvatljivih oblika ponašanja </a:t>
            </a:r>
            <a:r>
              <a:rPr lang="hr-HR" sz="1600" dirty="0"/>
              <a:t>i usvajanje prihvatljivih oblika ponašanja, u skladu s pravilima i kućnim redom škole</a:t>
            </a:r>
          </a:p>
          <a:p>
            <a:pPr>
              <a:spcBef>
                <a:spcPts val="600"/>
              </a:spcBef>
            </a:pPr>
            <a:endParaRPr lang="hr-HR" sz="1600" dirty="0"/>
          </a:p>
        </p:txBody>
      </p:sp>
    </p:spTree>
    <p:extLst>
      <p:ext uri="{BB962C8B-B14F-4D97-AF65-F5344CB8AC3E}">
        <p14:creationId xmlns:p14="http://schemas.microsoft.com/office/powerpoint/2010/main" val="109463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r-HR" dirty="0"/>
              <a:t>Pravilnik o kriterijima za izricanje pedagoških mjera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5211" y="1524000"/>
            <a:ext cx="10255932" cy="4489577"/>
          </a:xfrm>
        </p:spPr>
        <p:txBody>
          <a:bodyPr rtlCol="0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hr-HR" sz="1800" b="1" dirty="0"/>
              <a:t>Neopravdani izostanak</a:t>
            </a:r>
          </a:p>
          <a:p>
            <a:pPr>
              <a:spcBef>
                <a:spcPts val="600"/>
              </a:spcBef>
            </a:pPr>
            <a:r>
              <a:rPr lang="hr-HR" sz="1800" dirty="0"/>
              <a:t>Svaki izostanak koji </a:t>
            </a:r>
            <a:r>
              <a:rPr lang="hr-HR" sz="1800" b="1" dirty="0"/>
              <a:t>nije odobren ili opravdan </a:t>
            </a:r>
            <a:r>
              <a:rPr lang="hr-HR" sz="1800" dirty="0"/>
              <a:t>sukladno navedenom: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hr-HR" sz="1600" dirty="0">
                <a:solidFill>
                  <a:srgbClr val="FF0000"/>
                </a:solidFill>
              </a:rPr>
              <a:t>Roditelj može, </a:t>
            </a:r>
            <a:r>
              <a:rPr lang="hr-HR" sz="1600" b="1" dirty="0">
                <a:solidFill>
                  <a:srgbClr val="FF0000"/>
                </a:solidFill>
              </a:rPr>
              <a:t>više puta godišnje</a:t>
            </a:r>
            <a:r>
              <a:rPr lang="hr-HR" sz="1600" dirty="0">
                <a:solidFill>
                  <a:srgbClr val="FF0000"/>
                </a:solidFill>
              </a:rPr>
              <a:t>, opravdati izostanak svoga djeteta u trajanju </a:t>
            </a:r>
            <a:r>
              <a:rPr lang="hr-HR" sz="1600" b="1" dirty="0">
                <a:solidFill>
                  <a:srgbClr val="FF0000"/>
                </a:solidFill>
              </a:rPr>
              <a:t>do tri radna dana</a:t>
            </a:r>
            <a:r>
              <a:rPr lang="hr-HR" sz="1600" dirty="0">
                <a:solidFill>
                  <a:srgbClr val="FF0000"/>
                </a:solidFill>
              </a:rPr>
              <a:t>, </a:t>
            </a:r>
            <a:r>
              <a:rPr lang="hr-HR" sz="1600" dirty="0"/>
              <a:t>a za koje nije pravodobno podnesen zahtjev za odobrenjem.</a:t>
            </a:r>
          </a:p>
          <a:p>
            <a:pPr lvl="1"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Opravdanost izostanka s nastave zbog zdravstvenih razloga </a:t>
            </a:r>
            <a:r>
              <a:rPr lang="hr-HR" sz="1600" b="1" dirty="0">
                <a:solidFill>
                  <a:srgbClr val="FF0000"/>
                </a:solidFill>
              </a:rPr>
              <a:t>u trajanju duljem od tri radna dana uzastopno dokazuje se liječničkom potvrdom.</a:t>
            </a:r>
          </a:p>
          <a:p>
            <a:pPr lvl="1">
              <a:spcBef>
                <a:spcPts val="600"/>
              </a:spcBef>
            </a:pPr>
            <a:r>
              <a:rPr lang="hr-HR" sz="1600" dirty="0"/>
              <a:t>Izostanak učenika s nastave može se opravdati i </a:t>
            </a:r>
            <a:r>
              <a:rPr lang="hr-HR" sz="1600" b="1" dirty="0"/>
              <a:t>odgovarajućom potvrdom nadležne institucije, ustanove ili druge nadležne fizičke ili pravne osobe 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 startAt="2"/>
            </a:pPr>
            <a:r>
              <a:rPr lang="hr-HR" sz="1600" b="1" u="sng" dirty="0">
                <a:solidFill>
                  <a:srgbClr val="FF0000"/>
                </a:solidFill>
              </a:rPr>
              <a:t>Izostanak s nastave, u slučaju pravodobnog zahtjeva roditelja, može (unaprijed) odobriti uz pravodobno podnesen zahtjev:</a:t>
            </a:r>
          </a:p>
          <a:p>
            <a:pPr lvl="1"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učitelj za izostanak tijekom nastavnoga dana,</a:t>
            </a:r>
          </a:p>
          <a:p>
            <a:pPr lvl="1"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razrednik za izostanak do tri (pojedinačna ili uzastopna) radna dana,</a:t>
            </a:r>
          </a:p>
          <a:p>
            <a:pPr lvl="1"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ravnatelj za izostanak do sedam (uzastopnih) radnih dana,</a:t>
            </a:r>
          </a:p>
          <a:p>
            <a:pPr lvl="1"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učiteljsko/nastavničko vijeće za izostanak do petnaest (uzastopnih) radnih dana.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r-HR" sz="1600" b="1" dirty="0"/>
              <a:t>Načini opravdavanja izostanaka učenika, rokovi za dostavu ispričnica, kao i primjereni rok javljanja o razlogu izostanka uređuju se statutom škole.</a:t>
            </a:r>
          </a:p>
        </p:txBody>
      </p:sp>
    </p:spTree>
    <p:extLst>
      <p:ext uri="{BB962C8B-B14F-4D97-AF65-F5344CB8AC3E}">
        <p14:creationId xmlns:p14="http://schemas.microsoft.com/office/powerpoint/2010/main" val="144938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5211" y="96214"/>
            <a:ext cx="10058402" cy="817222"/>
          </a:xfrm>
        </p:spPr>
        <p:txBody>
          <a:bodyPr rtlCol="0">
            <a:normAutofit/>
          </a:bodyPr>
          <a:lstStyle/>
          <a:p>
            <a:r>
              <a:rPr lang="pl-PL" dirty="0"/>
              <a:t>Kalendar školske godine 2021./2022.</a:t>
            </a:r>
            <a:endParaRPr lang="hr-HR" dirty="0"/>
          </a:p>
        </p:txBody>
      </p:sp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id="{B0459BD6-86C0-4EF5-A29F-62673F3D66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850" y="1138335"/>
            <a:ext cx="9789763" cy="5131836"/>
          </a:xfrm>
        </p:spPr>
      </p:pic>
    </p:spTree>
    <p:extLst>
      <p:ext uri="{BB962C8B-B14F-4D97-AF65-F5344CB8AC3E}">
        <p14:creationId xmlns:p14="http://schemas.microsoft.com/office/powerpoint/2010/main" val="107786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5212" y="263751"/>
            <a:ext cx="10357531" cy="1117600"/>
          </a:xfrm>
        </p:spPr>
        <p:txBody>
          <a:bodyPr rtlCol="0">
            <a:normAutofit/>
          </a:bodyPr>
          <a:lstStyle/>
          <a:p>
            <a:r>
              <a:rPr lang="hr-HR" dirty="0"/>
              <a:t>Izbor roditelja za Vijeće roditelja</a:t>
            </a:r>
          </a:p>
        </p:txBody>
      </p:sp>
      <p:sp>
        <p:nvSpPr>
          <p:cNvPr id="6" name="Rezervirano mjesto za sadržaj 3">
            <a:extLst>
              <a:ext uri="{FF2B5EF4-FFF2-40B4-BE49-F238E27FC236}">
                <a16:creationId xmlns:a16="http://schemas.microsoft.com/office/drawing/2014/main" id="{BFA6F6B7-040E-4494-B462-DDF3FD78A6B1}"/>
              </a:ext>
            </a:extLst>
          </p:cNvPr>
          <p:cNvSpPr txBox="1">
            <a:spLocks/>
          </p:cNvSpPr>
          <p:nvPr/>
        </p:nvSpPr>
        <p:spPr>
          <a:xfrm>
            <a:off x="3089993" y="2131908"/>
            <a:ext cx="8737600" cy="3502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Škola svake školske godine ustrojava </a:t>
            </a:r>
            <a:r>
              <a:rPr lang="pl-PL" sz="1800" b="1" dirty="0"/>
              <a:t>Vijeće roditelja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Vijeće roditelja sastavljeno je od preds</a:t>
            </a:r>
            <a:r>
              <a:rPr lang="pl-PL" sz="1800" b="1" dirty="0"/>
              <a:t>tavnika roditelja učenika svakog razrednog odjela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Roditelji učenika svakog razrednog odjela na početku školske godine na </a:t>
            </a:r>
            <a:r>
              <a:rPr lang="pl-PL" sz="1800" b="1" dirty="0"/>
              <a:t>roditeljskom sastanku razrednog odjela između sebe biraju jednog predstavnika</a:t>
            </a:r>
            <a:r>
              <a:rPr lang="pl-PL" sz="1800" dirty="0"/>
              <a:t> za Vijeće roditelja</a:t>
            </a:r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636233"/>
          </a:xfrm>
        </p:spPr>
        <p:txBody>
          <a:bodyPr>
            <a:normAutofit fontScale="90000"/>
          </a:bodyPr>
          <a:lstStyle/>
          <a:p>
            <a:r>
              <a:rPr lang="hr-HR" dirty="0"/>
              <a:t>RAZNE OBAVIJESTI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1852" y="1100831"/>
            <a:ext cx="9951762" cy="5757169"/>
          </a:xfrm>
        </p:spPr>
        <p:txBody>
          <a:bodyPr>
            <a:normAutofit fontScale="77500" lnSpcReduction="20000"/>
          </a:bodyPr>
          <a:lstStyle/>
          <a:p>
            <a:r>
              <a:rPr lang="hr-HR" dirty="0"/>
              <a:t>ŠKOLSKA KUHINJA – 5kn po danu (uplatnica)</a:t>
            </a:r>
          </a:p>
          <a:p>
            <a:r>
              <a:rPr lang="hr-HR" dirty="0"/>
              <a:t>OSIGURANJE – 30,00 KN </a:t>
            </a:r>
          </a:p>
          <a:p>
            <a:r>
              <a:rPr lang="hr-HR" dirty="0"/>
              <a:t>INDIVIDUALNI RAZGOVOR – četvrtak </a:t>
            </a:r>
          </a:p>
          <a:p>
            <a:r>
              <a:rPr lang="hr-HR" dirty="0"/>
              <a:t>- smjena 7./8. 3.sat</a:t>
            </a:r>
          </a:p>
          <a:p>
            <a:r>
              <a:rPr lang="hr-HR" dirty="0"/>
              <a:t>IZVANNASTAVNE AKTIVNOSTI – </a:t>
            </a:r>
            <a:r>
              <a:rPr lang="hr-HR" dirty="0" err="1"/>
              <a:t>međusmjena</a:t>
            </a:r>
            <a:endParaRPr lang="hr-HR" dirty="0"/>
          </a:p>
          <a:p>
            <a:r>
              <a:rPr lang="hr-HR" dirty="0"/>
              <a:t>ISPITI – hrvatski jezik 22 kn  + zadaćnica 3kn</a:t>
            </a:r>
          </a:p>
          <a:p>
            <a:pPr marL="0" indent="0">
              <a:buNone/>
            </a:pPr>
            <a:r>
              <a:rPr lang="hr-HR" dirty="0"/>
              <a:t>            -  matematika 22,50 kn</a:t>
            </a:r>
          </a:p>
          <a:p>
            <a:r>
              <a:rPr lang="hr-HR" dirty="0"/>
              <a:t>SUGLASNOSTI – udžbenici, privola, izjava ( prikupljeno od strane učenika)</a:t>
            </a:r>
          </a:p>
          <a:p>
            <a:r>
              <a:rPr lang="hr-HR" dirty="0"/>
              <a:t>IZLETI- Čakovec, Zagreb,  </a:t>
            </a:r>
            <a:r>
              <a:rPr lang="hr-HR" dirty="0" err="1"/>
              <a:t>Ščitarjevo</a:t>
            </a:r>
            <a:r>
              <a:rPr lang="hr-HR" dirty="0"/>
              <a:t> ( Velika Gorica)</a:t>
            </a:r>
          </a:p>
          <a:p>
            <a:r>
              <a:rPr lang="hr-HR" dirty="0"/>
              <a:t>TABLETI- učiteljica informatike Maja Barbić zadužena za podjelu</a:t>
            </a:r>
          </a:p>
          <a:p>
            <a:r>
              <a:rPr lang="hr-HR" dirty="0"/>
              <a:t>BESPLATNA UŽINA-http://os-nedelisce.skole.hr/?</a:t>
            </a:r>
            <a:r>
              <a:rPr lang="hr-HR" dirty="0" err="1"/>
              <a:t>news_hk</a:t>
            </a:r>
            <a:r>
              <a:rPr lang="hr-HR" dirty="0"/>
              <a:t>=1&amp;news_id=1800&amp;mshow=3578#mod_news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2208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7BB7F8E-ADAD-49C5-99E3-2174BB30B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408373"/>
            <a:ext cx="10209214" cy="5573327"/>
          </a:xfrm>
        </p:spPr>
        <p:txBody>
          <a:bodyPr/>
          <a:lstStyle/>
          <a:p>
            <a:r>
              <a:rPr lang="hr-HR" dirty="0"/>
              <a:t>Predsjednik razreda : Marin </a:t>
            </a:r>
            <a:r>
              <a:rPr lang="hr-HR" dirty="0" err="1"/>
              <a:t>Mihaljuš</a:t>
            </a:r>
            <a:endParaRPr lang="hr-HR" dirty="0"/>
          </a:p>
          <a:p>
            <a:endParaRPr lang="hr-HR" dirty="0"/>
          </a:p>
          <a:p>
            <a:r>
              <a:rPr lang="hr-HR" dirty="0"/>
              <a:t>Zamjenik predsjednika razreda: Ivan </a:t>
            </a:r>
            <a:r>
              <a:rPr lang="hr-HR" dirty="0" err="1"/>
              <a:t>Zdolec</a:t>
            </a:r>
            <a:endParaRPr lang="hr-HR" dirty="0"/>
          </a:p>
          <a:p>
            <a:endParaRPr lang="hr-HR" dirty="0"/>
          </a:p>
          <a:p>
            <a:r>
              <a:rPr lang="hr-HR" dirty="0"/>
              <a:t>Oni su ujedno i predstavnici </a:t>
            </a:r>
            <a:r>
              <a:rPr lang="hr-HR"/>
              <a:t>Razrednog odjela </a:t>
            </a:r>
            <a:r>
              <a:rPr lang="hr-HR" dirty="0"/>
              <a:t>5. B u Vijeću učenika</a:t>
            </a:r>
          </a:p>
        </p:txBody>
      </p:sp>
    </p:spTree>
    <p:extLst>
      <p:ext uri="{BB962C8B-B14F-4D97-AF65-F5344CB8AC3E}">
        <p14:creationId xmlns:p14="http://schemas.microsoft.com/office/powerpoint/2010/main" val="177015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7E74A2-879D-4DB3-AF61-6E77BC41D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E –mail: dubravka.vuksic@skole.hr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4AA4DED-FD0B-4220-9ADD-22366FB0D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Mob: 098 / 539 120</a:t>
            </a:r>
          </a:p>
        </p:txBody>
      </p:sp>
    </p:spTree>
    <p:extLst>
      <p:ext uri="{BB962C8B-B14F-4D97-AF65-F5344CB8AC3E}">
        <p14:creationId xmlns:p14="http://schemas.microsoft.com/office/powerpoint/2010/main" val="163032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8064" y="1317398"/>
            <a:ext cx="4272872" cy="2177143"/>
          </a:xfrm>
        </p:spPr>
        <p:txBody>
          <a:bodyPr rtlCol="0"/>
          <a:lstStyle/>
          <a:p>
            <a:r>
              <a:rPr lang="hr-HR" dirty="0"/>
              <a:t>Pitanja i prijedlozi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E5CED78-58B2-4397-A562-401DE84A2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9486"/>
            <a:ext cx="6628882" cy="397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0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717143" y="1330346"/>
            <a:ext cx="7213600" cy="3604511"/>
          </a:xfrm>
        </p:spPr>
        <p:txBody>
          <a:bodyPr rtlCol="0">
            <a:normAutofit/>
          </a:bodyPr>
          <a:lstStyle/>
          <a:p>
            <a:pPr algn="ctr"/>
            <a:r>
              <a:rPr lang="hr-HR" sz="4000" b="1" dirty="0"/>
              <a:t>ZAHVALJUJEM NA POZORNOSTI!</a:t>
            </a:r>
            <a:br>
              <a:rPr lang="hr-HR" dirty="0"/>
            </a:br>
            <a:br>
              <a:rPr lang="hr-HR" dirty="0"/>
            </a:br>
            <a:r>
              <a:rPr lang="hr-HR" sz="2800" dirty="0"/>
              <a:t>ŽELIM NAM USPJEŠNU SURADNJU! </a:t>
            </a:r>
            <a:endParaRPr lang="hr-HR" dirty="0"/>
          </a:p>
        </p:txBody>
      </p:sp>
      <p:pic>
        <p:nvPicPr>
          <p:cNvPr id="6" name="Rezervirano mjesto sadržaja 5" descr="Slika na kojoj se prikazuje posjetnica&#10;&#10;Opis je generiran uz visoku pouzdanost">
            <a:extLst>
              <a:ext uri="{FF2B5EF4-FFF2-40B4-BE49-F238E27FC236}">
                <a16:creationId xmlns:a16="http://schemas.microsoft.com/office/drawing/2014/main" id="{42A234F9-8B42-4D43-A1D3-EF272FB3C7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32" y="1330346"/>
            <a:ext cx="3327854" cy="2946165"/>
          </a:xfrm>
        </p:spPr>
      </p:pic>
    </p:spTree>
    <p:extLst>
      <p:ext uri="{BB962C8B-B14F-4D97-AF65-F5344CB8AC3E}">
        <p14:creationId xmlns:p14="http://schemas.microsoft.com/office/powerpoint/2010/main" val="40057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Ilustracija s motivom prirode 16 x 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30_TF03431377_TF03431377" id="{D4ED4346-F4E3-40A8-BC6D-36BD32B5F881}" vid="{9ADDA41D-E435-49AB-88B3-62A3FD334FC0}"/>
    </a:ext>
  </a:extLst>
</a:theme>
</file>

<file path=ppt/theme/theme2.xml><?xml version="1.0" encoding="utf-8"?>
<a:theme xmlns:a="http://schemas.openxmlformats.org/drawingml/2006/main" name="Tema sustava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Prezentacija s temom prirode, ilustracija krajobraza (široki zaslon)</Template>
  <TotalTime>1831</TotalTime>
  <Words>2129</Words>
  <Application>Microsoft Office PowerPoint</Application>
  <PresentationFormat>Široki zaslon</PresentationFormat>
  <Paragraphs>181</Paragraphs>
  <Slides>25</Slides>
  <Notes>14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25</vt:i4>
      </vt:variant>
    </vt:vector>
  </HeadingPairs>
  <TitlesOfParts>
    <vt:vector size="31" baseType="lpstr">
      <vt:lpstr>Arial</vt:lpstr>
      <vt:lpstr>Calibri</vt:lpstr>
      <vt:lpstr>Liberation Serif</vt:lpstr>
      <vt:lpstr>Segoe Print</vt:lpstr>
      <vt:lpstr>Symbol</vt:lpstr>
      <vt:lpstr>Ilustracija s motivom prirode 16 x 9</vt:lpstr>
      <vt:lpstr>1. roditeljski sastanak</vt:lpstr>
      <vt:lpstr>DNEVNI RED:</vt:lpstr>
      <vt:lpstr>                                     5.B razred -18 učenika -učenici iz Nedelišća (9 učenika) i Pušćina                                           (9 učenika)</vt:lpstr>
      <vt:lpstr>Što nas očekuje?</vt:lpstr>
      <vt:lpstr>PowerPoint prezentacija</vt:lpstr>
      <vt:lpstr>PowerPoint prezentacija</vt:lpstr>
      <vt:lpstr>Epidemiološke mjere u školi -PROTOKOL</vt:lpstr>
      <vt:lpstr>PowerPoint prezentacija</vt:lpstr>
      <vt:lpstr>PowerPoint prezentacija</vt:lpstr>
      <vt:lpstr>PowerPoint prezentacija</vt:lpstr>
      <vt:lpstr>Pravilnik o kućnom redu</vt:lpstr>
      <vt:lpstr>Pravilnik o načinima, postupcima i elementima vrednovanja učenika u osnovnoj i srednjoj školi</vt:lpstr>
      <vt:lpstr>Pravilnik o načinima, postupcima i elementima vrednovanja učenika u osnovnoj i srednjoj školi</vt:lpstr>
      <vt:lpstr>Pravilnik o načinima, postupcima i elementima vrednovanja učenika u osnovnoj i srednjoj školi</vt:lpstr>
      <vt:lpstr>Pravilnik o načinima, postupcima i elementima vrednovanja učenika u osnovnoj i srednjoj školi</vt:lpstr>
      <vt:lpstr>Pravilnik o načinima, postupcima i elementima vrednovanja učenika u osnovnoj i srednjoj školi</vt:lpstr>
      <vt:lpstr>Pravilnik o kriterijima za izricanje pedagoških mjera</vt:lpstr>
      <vt:lpstr>Pravilnik o kriterijima za izricanje pedagoških mjera</vt:lpstr>
      <vt:lpstr>Kalendar školske godine 2021./2022.</vt:lpstr>
      <vt:lpstr>Izbor roditelja za Vijeće roditelja</vt:lpstr>
      <vt:lpstr>RAZNE OBAVIJESTI</vt:lpstr>
      <vt:lpstr>PowerPoint prezentacija</vt:lpstr>
      <vt:lpstr>E –mail: dubravka.vuksic@skole.hr</vt:lpstr>
      <vt:lpstr>Pitanja i prijedlozi</vt:lpstr>
      <vt:lpstr>ZAHVALJUJEM NA POZORNOSTI!  ŽELIM NAM USPJEŠNU SURADNJU! </vt:lpstr>
    </vt:vector>
  </TitlesOfParts>
  <Manager>www.ucenici.com</Manager>
  <Company>www.ucenici.com</Company>
  <LinksUpToDate>false</LinksUpToDate>
  <SharedDoc>false</SharedDoc>
  <HyperlinkBase>www.ucenici.com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Prvi Roditeljski sastanak prezentacija</dc:title>
  <dc:creator>www.ucenici.com</dc:creator>
  <cp:keywords>Prvi Roditeljski sastanak prezentacija</cp:keywords>
  <cp:lastModifiedBy>DUBRAVKA VUKŠIĆ</cp:lastModifiedBy>
  <cp:revision>77</cp:revision>
  <dcterms:created xsi:type="dcterms:W3CDTF">2017-08-20T15:57:53Z</dcterms:created>
  <dcterms:modified xsi:type="dcterms:W3CDTF">2021-09-15T08:47:06Z</dcterms:modified>
  <cp:category>Prvi Roditeljski sastanak prezentacija</cp:category>
</cp:coreProperties>
</file>