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57" r:id="rId4"/>
    <p:sldId id="259" r:id="rId5"/>
    <p:sldId id="262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10"/>
  </p:normalViewPr>
  <p:slideViewPr>
    <p:cSldViewPr>
      <p:cViewPr varScale="1">
        <p:scale>
          <a:sx n="86" d="100"/>
          <a:sy n="86" d="100"/>
        </p:scale>
        <p:origin x="1864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9/21/21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4286248" y="2357430"/>
            <a:ext cx="449999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altLang="ko-KR" sz="3600" b="1" dirty="0">
                <a:solidFill>
                  <a:schemeClr val="bg1"/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NAŠA RAZREDNA PRAVILA</a:t>
            </a:r>
            <a:endParaRPr lang="en-US" altLang="ko-KR" sz="3600" b="1" dirty="0">
              <a:solidFill>
                <a:schemeClr val="bg1"/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sp>
        <p:nvSpPr>
          <p:cNvPr id="3" name="Pravokutnik 2"/>
          <p:cNvSpPr/>
          <p:nvPr/>
        </p:nvSpPr>
        <p:spPr>
          <a:xfrm>
            <a:off x="642910" y="6072206"/>
            <a:ext cx="828680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r-HR" dirty="0"/>
              <a:t>Prema priručniku “Za sigurno i poticajno  okruženje u školama” - UNICEF</a:t>
            </a:r>
          </a:p>
          <a:p>
            <a:r>
              <a:rPr lang="hr-HR" dirty="0"/>
              <a:t>pripremila </a:t>
            </a:r>
            <a:r>
              <a:rPr lang="hr-HR" dirty="0" err="1"/>
              <a:t>Agnes</a:t>
            </a:r>
            <a:r>
              <a:rPr lang="hr-HR" dirty="0"/>
              <a:t> Jelačić, pedagoginja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9" name="Rectangle 3"/>
          <p:cNvSpPr>
            <a:spLocks noGrp="1" noChangeArrowheads="1"/>
          </p:cNvSpPr>
          <p:nvPr>
            <p:ph idx="1"/>
          </p:nvPr>
        </p:nvSpPr>
        <p:spPr>
          <a:xfrm>
            <a:off x="500034" y="1857364"/>
            <a:ext cx="8229600" cy="4214842"/>
          </a:xfrm>
        </p:spPr>
        <p:txBody>
          <a:bodyPr/>
          <a:lstStyle/>
          <a:p>
            <a:pPr marL="571500" indent="-571500"/>
            <a:r>
              <a:rPr lang="hr-HR" sz="2800" b="1" dirty="0">
                <a:latin typeface="Verdana" pitchFamily="34" charset="0"/>
                <a:ea typeface="Verdana" pitchFamily="34" charset="0"/>
                <a:cs typeface="Verdana" pitchFamily="34" charset="0"/>
              </a:rPr>
              <a:t>Zatvorite na trenutak oči i zamislite: </a:t>
            </a:r>
          </a:p>
          <a:p>
            <a:r>
              <a:rPr lang="hr-HR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Što bi se dogodilo kada bi na svijetu nestalo          prometnih pravila, kada bi ljudi vozili          automobile onako kako kome padne na um?</a:t>
            </a:r>
          </a:p>
          <a:p>
            <a:pPr marL="571500" indent="-571500"/>
            <a:endParaRPr lang="hr-HR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0" indent="-571500" algn="ctr"/>
            <a:r>
              <a:rPr lang="hr-HR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A što bi bilo da nema pravila u igri ili </a:t>
            </a:r>
          </a:p>
          <a:p>
            <a:pPr marL="571500" indent="-571500" algn="ctr"/>
            <a:r>
              <a:rPr lang="hr-HR" sz="2800" dirty="0">
                <a:latin typeface="Verdana" pitchFamily="34" charset="0"/>
                <a:ea typeface="Verdana" pitchFamily="34" charset="0"/>
                <a:cs typeface="Verdana" pitchFamily="34" charset="0"/>
              </a:rPr>
              <a:t>u sportu?</a:t>
            </a:r>
          </a:p>
          <a:p>
            <a:pPr marL="571500" indent="-571500" algn="ctr"/>
            <a:endParaRPr lang="hr-HR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71500" indent="-571500" algn="ctr"/>
            <a:r>
              <a:rPr lang="hr-HR" sz="2800" b="1" dirty="0">
                <a:solidFill>
                  <a:srgbClr val="FF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u školi?</a:t>
            </a: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22600" y="1000108"/>
            <a:ext cx="61214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hr-HR" sz="3600" b="1" dirty="0"/>
          </a:p>
          <a:p>
            <a:r>
              <a:rPr lang="hr-HR" sz="2800" b="1" dirty="0"/>
              <a:t>             </a:t>
            </a:r>
            <a:r>
              <a:rPr lang="hr-HR" sz="3600" b="1" dirty="0">
                <a:solidFill>
                  <a:srgbClr val="FF0000"/>
                </a:solidFill>
              </a:rPr>
              <a:t>ŠTITE!</a:t>
            </a:r>
            <a:endParaRPr lang="hr-HR" sz="3600" b="1" dirty="0"/>
          </a:p>
          <a:p>
            <a:endParaRPr lang="hr-HR" sz="3600" b="1" dirty="0"/>
          </a:p>
          <a:p>
            <a:r>
              <a:rPr lang="hr-HR" sz="2800" b="1" dirty="0" err="1"/>
              <a:t>..</a:t>
            </a:r>
            <a:r>
              <a:rPr lang="hr-HR" sz="2800" b="1" dirty="0"/>
              <a:t>. od povrede tijela i boli</a:t>
            </a:r>
          </a:p>
          <a:p>
            <a:endParaRPr lang="hr-HR" sz="2800" b="1" dirty="0"/>
          </a:p>
          <a:p>
            <a:endParaRPr lang="hr-HR" sz="2800" b="1" dirty="0"/>
          </a:p>
          <a:p>
            <a:r>
              <a:rPr lang="hr-HR" sz="2800" b="1" dirty="0"/>
              <a:t>                   </a:t>
            </a:r>
            <a:r>
              <a:rPr lang="hr-HR" sz="2800" b="1" dirty="0" err="1"/>
              <a:t>..</a:t>
            </a:r>
            <a:r>
              <a:rPr lang="hr-HR" sz="2800" b="1" dirty="0"/>
              <a:t>. stvari </a:t>
            </a:r>
            <a:r>
              <a:rPr lang="hr-HR" sz="2800" dirty="0"/>
              <a:t>(imovinu)</a:t>
            </a:r>
          </a:p>
          <a:p>
            <a:endParaRPr lang="hr-HR" sz="2800" dirty="0"/>
          </a:p>
          <a:p>
            <a:endParaRPr lang="hr-HR" sz="2800" dirty="0"/>
          </a:p>
          <a:p>
            <a:r>
              <a:rPr lang="hr-HR" sz="2800" b="1" dirty="0" err="1"/>
              <a:t>..</a:t>
            </a:r>
            <a:r>
              <a:rPr lang="hr-HR" sz="2800" b="1" dirty="0"/>
              <a:t>. od povrede osjećaja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785926"/>
            <a:ext cx="1071570" cy="189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857620" y="3357562"/>
            <a:ext cx="833438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16614" y="4572008"/>
            <a:ext cx="1237718" cy="157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ravokutnik 7"/>
          <p:cNvSpPr/>
          <p:nvPr/>
        </p:nvSpPr>
        <p:spPr>
          <a:xfrm>
            <a:off x="2357422" y="357166"/>
            <a:ext cx="5214974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hr-HR" sz="3600" b="1" dirty="0">
                <a:solidFill>
                  <a:schemeClr val="bg1"/>
                </a:solidFill>
              </a:rPr>
              <a:t>Čemu služe pravila?</a:t>
            </a:r>
          </a:p>
        </p:txBody>
      </p:sp>
      <p:sp>
        <p:nvSpPr>
          <p:cNvPr id="9" name="Pravokutnik 8"/>
          <p:cNvSpPr/>
          <p:nvPr/>
        </p:nvSpPr>
        <p:spPr>
          <a:xfrm>
            <a:off x="4286248" y="6000768"/>
            <a:ext cx="4572032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hr-HR" sz="3600" b="1" dirty="0">
                <a:solidFill>
                  <a:schemeClr val="bg1"/>
                </a:solidFill>
              </a:rPr>
              <a:t>Objasnite kako!</a:t>
            </a: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857364"/>
            <a:ext cx="2928926" cy="3034067"/>
          </a:xfrm>
          <a:prstGeom prst="rect">
            <a:avLst/>
          </a:prstGeom>
          <a:noFill/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2500298" y="2071678"/>
            <a:ext cx="3286148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hr-HR" sz="3200" dirty="0"/>
              <a:t>Dignemo ruku kad želimo</a:t>
            </a:r>
          </a:p>
          <a:p>
            <a:pPr marL="342900" indent="-342900"/>
            <a:r>
              <a:rPr lang="hr-HR" sz="3200" dirty="0"/>
              <a:t>   nešto reći.</a:t>
            </a:r>
          </a:p>
        </p:txBody>
      </p:sp>
      <p:sp>
        <p:nvSpPr>
          <p:cNvPr id="14" name="Pravokutnik 13"/>
          <p:cNvSpPr/>
          <p:nvPr/>
        </p:nvSpPr>
        <p:spPr>
          <a:xfrm>
            <a:off x="3214678" y="4857760"/>
            <a:ext cx="5357850" cy="13849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71463"/>
            <a:r>
              <a:rPr lang="pl-PL" sz="2800" dirty="0">
                <a:latin typeface="Arial" pitchFamily="34" charset="0"/>
                <a:cs typeface="Arial" pitchFamily="34" charset="0"/>
              </a:rPr>
              <a:t>Tako dajemo znak da nešto </a:t>
            </a:r>
          </a:p>
          <a:p>
            <a:pPr marL="271463"/>
            <a:r>
              <a:rPr lang="pl-PL" sz="2800" dirty="0">
                <a:latin typeface="Arial" pitchFamily="34" charset="0"/>
                <a:cs typeface="Arial" pitchFamily="34" charset="0"/>
              </a:rPr>
              <a:t>želimo reći i ne upadamo </a:t>
            </a:r>
          </a:p>
          <a:p>
            <a:pPr marL="271463"/>
            <a:r>
              <a:rPr lang="pl-PL" sz="2800" dirty="0">
                <a:latin typeface="Arial" pitchFamily="34" charset="0"/>
                <a:cs typeface="Arial" pitchFamily="34" charset="0"/>
              </a:rPr>
              <a:t>drugome u riječ.</a:t>
            </a:r>
            <a:endParaRPr lang="hr-H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71472" y="0"/>
            <a:ext cx="7543800" cy="128586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</a:t>
            </a:r>
            <a:r>
              <a:rPr kumimoji="0" lang="hr-H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risjetimo</a:t>
            </a: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se</a:t>
            </a:r>
            <a:r>
              <a:rPr kumimoji="0" lang="hr-HR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osnovnih pravila:</a:t>
            </a:r>
            <a:endParaRPr kumimoji="0" lang="hr-HR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85926"/>
            <a:ext cx="2214578" cy="318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2643174" y="2071678"/>
            <a:ext cx="2857520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Tx/>
              <a:buAutoNum type="arabicPeriod" startAt="2"/>
            </a:pPr>
            <a:r>
              <a:rPr lang="hr-HR" sz="3200" dirty="0"/>
              <a:t>Dok jedan</a:t>
            </a:r>
          </a:p>
          <a:p>
            <a:pPr marL="342900" indent="-342900"/>
            <a:r>
              <a:rPr lang="hr-HR" sz="3200" dirty="0"/>
              <a:t>govori, ostali</a:t>
            </a:r>
          </a:p>
          <a:p>
            <a:pPr marL="342900" indent="-342900"/>
            <a:r>
              <a:rPr lang="hr-HR" sz="3200" dirty="0"/>
              <a:t>slušaju.</a:t>
            </a:r>
          </a:p>
        </p:txBody>
      </p:sp>
      <p:sp>
        <p:nvSpPr>
          <p:cNvPr id="14" name="Pravokutnik 13"/>
          <p:cNvSpPr/>
          <p:nvPr/>
        </p:nvSpPr>
        <p:spPr>
          <a:xfrm>
            <a:off x="3286116" y="4143380"/>
            <a:ext cx="5715040" cy="212365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r-HR" sz="2200" dirty="0">
                <a:latin typeface="Arial" pitchFamily="34" charset="0"/>
                <a:cs typeface="Arial" pitchFamily="34" charset="0"/>
              </a:rPr>
              <a:t>Dopuštamo drugima da govore, bez upadica i komentara. Tako bolje slušamo i lakše </a:t>
            </a:r>
          </a:p>
          <a:p>
            <a:r>
              <a:rPr lang="hr-HR" sz="2200" dirty="0">
                <a:latin typeface="Arial" pitchFamily="34" charset="0"/>
                <a:cs typeface="Arial" pitchFamily="34" charset="0"/>
              </a:rPr>
              <a:t>razumijemo onoga koji govori. Poručujemo mu da nam je važan i kako nam je stalo da  čujemo što će reći. Lijepo je i ugodno kada  se osjećamo važnima.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571472" y="0"/>
            <a:ext cx="7543800" cy="128586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</a:t>
            </a:r>
            <a:r>
              <a:rPr kumimoji="0" lang="hr-H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risjetimo</a:t>
            </a: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se</a:t>
            </a:r>
            <a:r>
              <a:rPr kumimoji="0" lang="hr-HR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osnovnih pravila:</a:t>
            </a:r>
            <a:endParaRPr kumimoji="0" lang="hr-HR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000240"/>
            <a:ext cx="2643206" cy="303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214678" y="2357430"/>
            <a:ext cx="3857652" cy="156966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Tx/>
              <a:buAutoNum type="arabicPeriod" startAt="3"/>
            </a:pPr>
            <a:r>
              <a:rPr lang="hr-HR" sz="3200" dirty="0"/>
              <a:t>Svatko ima pravo izraziti svoje </a:t>
            </a:r>
          </a:p>
          <a:p>
            <a:pPr marL="514350" indent="-514350"/>
            <a:r>
              <a:rPr lang="hr-HR" sz="3200" dirty="0"/>
              <a:t>  mišljenje.</a:t>
            </a:r>
          </a:p>
        </p:txBody>
      </p:sp>
      <p:sp>
        <p:nvSpPr>
          <p:cNvPr id="14" name="Pravokutnik 13"/>
          <p:cNvSpPr/>
          <p:nvPr/>
        </p:nvSpPr>
        <p:spPr>
          <a:xfrm>
            <a:off x="3571868" y="5000636"/>
            <a:ext cx="5214974" cy="11079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200" dirty="0"/>
              <a:t>Tvoje mišljenje je tvoje. Poštuj i tuđe,  </a:t>
            </a:r>
          </a:p>
          <a:p>
            <a:r>
              <a:rPr lang="pl-PL" sz="2200" dirty="0"/>
              <a:t>naročito ako je drugačije od tvoga.</a:t>
            </a:r>
          </a:p>
          <a:p>
            <a:r>
              <a:rPr lang="hr-HR" sz="2200" dirty="0"/>
              <a:t>Nema ruganja, </a:t>
            </a:r>
            <a:r>
              <a:rPr lang="hr-HR" sz="2200" dirty="0" err="1"/>
              <a:t>vrijeđ</a:t>
            </a:r>
            <a:r>
              <a:rPr lang="hr-HR" sz="2200" dirty="0"/>
              <a:t>anja ili ismijavanja!</a:t>
            </a: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571472" y="0"/>
            <a:ext cx="7543800" cy="1285860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3200" b="1" dirty="0">
                <a:solidFill>
                  <a:srgbClr val="002060"/>
                </a:solidFill>
                <a:latin typeface="Arial" pitchFamily="34" charset="0"/>
                <a:ea typeface="+mj-ea"/>
                <a:cs typeface="Arial" pitchFamily="34" charset="0"/>
              </a:rPr>
              <a:t>P</a:t>
            </a:r>
            <a:r>
              <a:rPr kumimoji="0" lang="hr-HR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risjetimo</a:t>
            </a:r>
            <a:r>
              <a:rPr kumimoji="0" lang="hr-H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se</a:t>
            </a:r>
            <a:r>
              <a:rPr kumimoji="0" lang="hr-HR" sz="3200" b="1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osnovnih pravila:</a:t>
            </a:r>
            <a:endParaRPr kumimoji="0" lang="hr-HR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571612"/>
            <a:ext cx="3646488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643438" y="2428868"/>
            <a:ext cx="4268788" cy="264320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Dogovorit ćemo pravila koja će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pomoći da 5.a razred bude         </a:t>
            </a:r>
            <a:r>
              <a:rPr kumimoji="0" lang="hr-HR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najbolje </a:t>
            </a: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mjesto za svih.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Pravila će se odnositi na vaše         međusobne odnose.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slov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01090" cy="1069514"/>
          </a:xfrm>
        </p:spPr>
        <p:txBody>
          <a:bodyPr/>
          <a:lstStyle/>
          <a:p>
            <a:r>
              <a:rPr lang="hr-HR" dirty="0"/>
              <a:t>Zadatak 1. 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2214546" y="2000240"/>
            <a:ext cx="5929355" cy="308293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Nabrojite što više ponašanja jednih prema drugima zbog  kojih bi TAKAV RAZRED    bio “grozno” mjesto? Što</a:t>
            </a:r>
            <a:r>
              <a:rPr kumimoji="0" lang="hr-HR" sz="24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bi u tom razredu učenici radili jedni drugima?</a:t>
            </a: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Kako biste se osjećali?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Biste li voljeli biti u tom razredu? Zašto?</a:t>
            </a:r>
          </a:p>
        </p:txBody>
      </p:sp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71604" y="214290"/>
            <a:ext cx="7272338" cy="2092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hr-HR" sz="2800" dirty="0">
                <a:solidFill>
                  <a:schemeClr val="tx2"/>
                </a:solidFill>
              </a:rPr>
              <a:t>Kada se netko ružno, neprimjereno ponaša– to boli! </a:t>
            </a:r>
          </a:p>
          <a:p>
            <a:r>
              <a:rPr lang="hr-HR" sz="2800" dirty="0">
                <a:solidFill>
                  <a:schemeClr val="tx2"/>
                </a:solidFill>
              </a:rPr>
              <a:t>Takvim ponašanjem povrjeđujemo:</a:t>
            </a:r>
          </a:p>
          <a:p>
            <a:r>
              <a:rPr lang="hr-HR" sz="2800" dirty="0">
                <a:solidFill>
                  <a:schemeClr val="tx2"/>
                </a:solidFill>
              </a:rPr>
              <a:t>            </a:t>
            </a:r>
            <a:r>
              <a:rPr lang="hr-HR" sz="2800" b="1" dirty="0">
                <a:solidFill>
                  <a:schemeClr val="tx2"/>
                </a:solidFill>
              </a:rPr>
              <a:t>tijelo, osjećaje ili osobu.</a:t>
            </a:r>
            <a:endParaRPr lang="hr-HR" sz="2800" b="1" dirty="0"/>
          </a:p>
          <a:p>
            <a:endParaRPr lang="hr-HR" b="1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668328" y="1928803"/>
            <a:ext cx="2251672" cy="1571636"/>
          </a:xfrm>
          <a:prstGeom prst="rect">
            <a:avLst/>
          </a:prstGeom>
          <a:noFill/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714612" y="2714620"/>
            <a:ext cx="6226833" cy="461665"/>
          </a:xfrm>
          <a:prstGeom prst="rect">
            <a:avLst/>
          </a:prstGeom>
          <a:solidFill>
            <a:schemeClr val="accent1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400" b="1" dirty="0"/>
              <a:t>1. Riječima se </a:t>
            </a:r>
            <a:r>
              <a:rPr lang="hr-HR" sz="2400" dirty="0"/>
              <a:t>povrjeđuju osjećaji i osoba.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18" y="3718834"/>
            <a:ext cx="2500330" cy="1424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598379" y="4500570"/>
            <a:ext cx="5163593" cy="830997"/>
          </a:xfrm>
          <a:prstGeom prst="rect">
            <a:avLst/>
          </a:prstGeom>
          <a:solidFill>
            <a:schemeClr val="accent1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400" b="1" dirty="0"/>
              <a:t>2. Rukama/nogama se </a:t>
            </a:r>
            <a:r>
              <a:rPr lang="hr-HR" sz="2400" dirty="0"/>
              <a:t>povrjeđuje </a:t>
            </a:r>
          </a:p>
          <a:p>
            <a:r>
              <a:rPr lang="hr-HR" sz="2400" dirty="0"/>
              <a:t>nečije </a:t>
            </a:r>
            <a:r>
              <a:rPr lang="hr-HR" sz="2400" b="1" dirty="0"/>
              <a:t>tijelo</a:t>
            </a:r>
            <a:r>
              <a:rPr lang="hr-HR" sz="2400" dirty="0"/>
              <a:t>:</a:t>
            </a: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4572008"/>
            <a:ext cx="1071570" cy="204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00166" y="5643578"/>
            <a:ext cx="5412059" cy="830997"/>
          </a:xfrm>
          <a:prstGeom prst="rect">
            <a:avLst/>
          </a:prstGeom>
          <a:solidFill>
            <a:schemeClr val="accent1"/>
          </a:solidFill>
          <a:ln w="9525">
            <a:solidFill>
              <a:srgbClr val="6699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hr-HR" sz="2400" b="1" dirty="0"/>
              <a:t>3. Jednim i drugim se </a:t>
            </a:r>
            <a:r>
              <a:rPr lang="hr-HR" sz="2400" dirty="0"/>
              <a:t>izaziva strah, </a:t>
            </a:r>
          </a:p>
          <a:p>
            <a:r>
              <a:rPr lang="hr-HR" sz="2400" dirty="0"/>
              <a:t>sram ili neki drugi </a:t>
            </a:r>
            <a:r>
              <a:rPr lang="hr-HR" sz="2400" b="1" dirty="0"/>
              <a:t>neugodni osjećaj</a:t>
            </a:r>
            <a:r>
              <a:rPr lang="hr-HR" sz="2400" dirty="0"/>
              <a:t>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835696" y="2420888"/>
            <a:ext cx="7072362" cy="184665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r-HR" sz="2400" dirty="0">
                <a:latin typeface="Arial" pitchFamily="34" charset="0"/>
                <a:cs typeface="Arial" pitchFamily="34" charset="0"/>
              </a:rPr>
              <a:t>Učenici često kažu, nakon što su nešto                      neprimjereno rekli ili napravili, da su se samo šalili.</a:t>
            </a:r>
          </a:p>
          <a:p>
            <a:endParaRPr lang="hr-HR" b="1" dirty="0"/>
          </a:p>
          <a:p>
            <a:r>
              <a:rPr lang="hr-HR" sz="2400" dirty="0">
                <a:latin typeface="Arial" pitchFamily="34" charset="0"/>
                <a:cs typeface="Arial" pitchFamily="34" charset="0"/>
              </a:rPr>
              <a:t>Promislite koja je razlika između neprimjerenog         ponašanja i šale?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95288" y="1557338"/>
            <a:ext cx="8229600" cy="3455987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Koja je razlika između neprimjerenoga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hr-HR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ponašanja i šale?</a:t>
            </a:r>
          </a:p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hr-HR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5475288" marR="0" lvl="0" indent="-5475288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hr-H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šaljiva situacija </a:t>
            </a:r>
            <a:r>
              <a:rPr kumimoji="0" lang="hr-HR" sz="2400" b="1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                   </a:t>
            </a:r>
            <a:r>
              <a:rPr kumimoji="0" lang="hr-HR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situacija u kojoj je netko povrijeđen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hr-HR" sz="21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00034" y="4714884"/>
            <a:ext cx="3311525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/>
            <a:r>
              <a:rPr lang="hr-HR" sz="2400" b="1" dirty="0"/>
              <a:t>svi se smijemo i </a:t>
            </a:r>
          </a:p>
          <a:p>
            <a:pPr algn="ctr"/>
            <a:r>
              <a:rPr lang="hr-HR" sz="2400" b="1" dirty="0"/>
              <a:t>nikoga ništa ne boli</a:t>
            </a:r>
            <a:r>
              <a:rPr lang="hr-HR" sz="2400" dirty="0"/>
              <a:t> 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5500694" y="5072074"/>
            <a:ext cx="2706688" cy="83099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r-HR" sz="2400" b="1" dirty="0"/>
              <a:t>netko se smije, a </a:t>
            </a:r>
          </a:p>
          <a:p>
            <a:r>
              <a:rPr lang="hr-HR" sz="2400" b="1" dirty="0"/>
              <a:t>nekoga boli</a:t>
            </a:r>
          </a:p>
        </p:txBody>
      </p:sp>
      <p:sp>
        <p:nvSpPr>
          <p:cNvPr id="11" name="Strelica dolje 10"/>
          <p:cNvSpPr/>
          <p:nvPr/>
        </p:nvSpPr>
        <p:spPr>
          <a:xfrm>
            <a:off x="1714480" y="3929066"/>
            <a:ext cx="857256" cy="642942"/>
          </a:xfrm>
          <a:prstGeom prst="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2" name="Strelica dolje 11"/>
          <p:cNvSpPr/>
          <p:nvPr/>
        </p:nvSpPr>
        <p:spPr>
          <a:xfrm>
            <a:off x="6286512" y="4214818"/>
            <a:ext cx="857256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sadržaja 3"/>
          <p:cNvSpPr>
            <a:spLocks noGrp="1"/>
          </p:cNvSpPr>
          <p:nvPr>
            <p:ph idx="10"/>
          </p:nvPr>
        </p:nvSpPr>
        <p:spPr>
          <a:xfrm>
            <a:off x="357158" y="1928802"/>
            <a:ext cx="8319298" cy="3866772"/>
          </a:xfrm>
        </p:spPr>
        <p:txBody>
          <a:bodyPr/>
          <a:lstStyle/>
          <a:p>
            <a:r>
              <a:rPr lang="hr-HR" sz="2400" dirty="0"/>
              <a:t>Prisjetite se jedne šaljive situacije u kojoj nitko nije bio     </a:t>
            </a:r>
            <a:r>
              <a:rPr lang="hr-HR" sz="2400" dirty="0" err="1"/>
              <a:t>povrijeđ</a:t>
            </a:r>
            <a:r>
              <a:rPr lang="hr-HR" sz="2400" dirty="0"/>
              <a:t></a:t>
            </a:r>
            <a:r>
              <a:rPr lang="hr-HR" sz="2400" dirty="0" err="1"/>
              <a:t>en</a:t>
            </a:r>
            <a:r>
              <a:rPr lang="hr-HR" sz="2400" dirty="0"/>
              <a:t> i jedne situacije u kojoj je netko bio </a:t>
            </a:r>
            <a:r>
              <a:rPr lang="hr-HR" sz="2400" dirty="0" err="1"/>
              <a:t>povrije</a:t>
            </a:r>
            <a:r>
              <a:rPr lang="hr-HR" sz="2400" dirty="0"/>
              <a:t></a:t>
            </a:r>
            <a:r>
              <a:rPr lang="hr-HR" sz="2400" dirty="0" err="1"/>
              <a:t>đen</a:t>
            </a:r>
            <a:r>
              <a:rPr lang="hr-HR" sz="2400" dirty="0"/>
              <a:t> </a:t>
            </a:r>
            <a:r>
              <a:rPr lang="hr-HR" sz="2400" dirty="0" err="1"/>
              <a:t>npr</a:t>
            </a:r>
            <a:r>
              <a:rPr lang="hr-HR" sz="2400" dirty="0"/>
              <a:t>. riječima.</a:t>
            </a:r>
          </a:p>
          <a:p>
            <a:endParaRPr lang="hr-HR" dirty="0"/>
          </a:p>
          <a:p>
            <a:r>
              <a:rPr lang="it-IT" sz="3200" b="1" dirty="0"/>
              <a:t>UPAMTITE: </a:t>
            </a:r>
            <a:endParaRPr lang="hr-HR" sz="3200" b="1" dirty="0"/>
          </a:p>
          <a:p>
            <a:r>
              <a:rPr lang="it-IT" sz="3200" b="1" dirty="0" err="1"/>
              <a:t>Nemamo</a:t>
            </a:r>
            <a:r>
              <a:rPr lang="it-IT" sz="3200" b="1" dirty="0"/>
              <a:t> pravo </a:t>
            </a:r>
            <a:r>
              <a:rPr lang="it-IT" sz="3200" b="1" dirty="0" err="1"/>
              <a:t>namjerno</a:t>
            </a:r>
            <a:r>
              <a:rPr lang="it-IT" sz="3200" b="1" dirty="0"/>
              <a:t> </a:t>
            </a:r>
            <a:r>
              <a:rPr lang="it-IT" sz="3200" b="1" dirty="0" err="1"/>
              <a:t>povrijediti</a:t>
            </a:r>
            <a:r>
              <a:rPr lang="hr-HR" sz="3200" b="1" dirty="0"/>
              <a:t>     </a:t>
            </a:r>
            <a:r>
              <a:rPr lang="it-IT" sz="3200" b="1" dirty="0"/>
              <a:t> </a:t>
            </a:r>
            <a:r>
              <a:rPr lang="it-IT" sz="3200" b="1" dirty="0" err="1"/>
              <a:t>druge</a:t>
            </a:r>
            <a:r>
              <a:rPr lang="it-IT" sz="3200" b="1" dirty="0"/>
              <a:t>!</a:t>
            </a:r>
          </a:p>
          <a:p>
            <a:r>
              <a:rPr lang="hr-HR" sz="3200" b="1" dirty="0"/>
              <a:t>Imamo pravo osjećati se sigurno,           slobodno i prihvaćeno!</a:t>
            </a:r>
            <a:endParaRPr lang="hr-HR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1142976" y="1714488"/>
            <a:ext cx="7429552" cy="3844925"/>
          </a:xfrm>
          <a:prstGeom prst="rect">
            <a:avLst/>
          </a:prstGeom>
        </p:spPr>
        <p:txBody>
          <a:bodyPr anchor="ctr"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hr-HR" sz="24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r-HR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Napišite</a:t>
            </a:r>
            <a:r>
              <a:rPr kumimoji="0" lang="hr-HR" sz="24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5 – 8 pravila za vaš razred koja će svima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hr-H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omogućiti da se osjećaju sigurno i zadovoljno u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hr-H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razredu i na odmorima.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r-HR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Naslov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501090" cy="1069514"/>
          </a:xfrm>
        </p:spPr>
        <p:txBody>
          <a:bodyPr/>
          <a:lstStyle/>
          <a:p>
            <a:r>
              <a:rPr lang="hr-HR" dirty="0">
                <a:solidFill>
                  <a:srgbClr val="002060"/>
                </a:solidFill>
              </a:rPr>
              <a:t>Zadatak 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Naša razredna pravila</a:t>
            </a:r>
          </a:p>
        </p:txBody>
      </p:sp>
      <p:pic>
        <p:nvPicPr>
          <p:cNvPr id="1026" name="Picture 2" descr="Image result for razredna pravil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05779">
            <a:off x="516831" y="2077321"/>
            <a:ext cx="2195736" cy="29319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zervirano mjesto sadržaja 3"/>
          <p:cNvSpPr>
            <a:spLocks noGrp="1"/>
          </p:cNvSpPr>
          <p:nvPr>
            <p:ph idx="10"/>
          </p:nvPr>
        </p:nvSpPr>
        <p:spPr>
          <a:xfrm>
            <a:off x="2699792" y="1412776"/>
            <a:ext cx="5472608" cy="1944216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hr-HR" sz="3600" dirty="0"/>
              <a:t>Napravite plakat s vašim  razrednim pravilima koja  ste dogovorili.</a:t>
            </a:r>
          </a:p>
        </p:txBody>
      </p:sp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81857">
            <a:off x="5325669" y="3576033"/>
            <a:ext cx="3168352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34" name="Picture 10" descr="Image result for razredna pravil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3212976"/>
            <a:ext cx="2304256" cy="3072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502</Words>
  <Application>Microsoft Macintosh PowerPoint</Application>
  <PresentationFormat>On-screen Show (4:3)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맑은 고딕</vt:lpstr>
      <vt:lpstr>Arial</vt:lpstr>
      <vt:lpstr>Calibri</vt:lpstr>
      <vt:lpstr>Verdana</vt:lpstr>
      <vt:lpstr>Wingdings</vt:lpstr>
      <vt:lpstr>Office Theme</vt:lpstr>
      <vt:lpstr>Custom Design</vt:lpstr>
      <vt:lpstr>PowerPoint Presentation</vt:lpstr>
      <vt:lpstr> </vt:lpstr>
      <vt:lpstr>PowerPoint Presentation</vt:lpstr>
      <vt:lpstr> </vt:lpstr>
      <vt:lpstr> </vt:lpstr>
      <vt:lpstr> </vt:lpstr>
      <vt:lpstr>PowerPoint Presentation</vt:lpstr>
      <vt:lpstr>Zadatak 1. </vt:lpstr>
      <vt:lpstr>PowerPoint Presentation</vt:lpstr>
      <vt:lpstr>PowerPoint Presentation</vt:lpstr>
      <vt:lpstr> </vt:lpstr>
      <vt:lpstr>PowerPoint Presentation</vt:lpstr>
      <vt:lpstr>Zadatak 3.</vt:lpstr>
      <vt:lpstr>Naša razredna pravila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Krešimir Grofelnik</cp:lastModifiedBy>
  <cp:revision>58</cp:revision>
  <dcterms:created xsi:type="dcterms:W3CDTF">2014-04-01T16:35:38Z</dcterms:created>
  <dcterms:modified xsi:type="dcterms:W3CDTF">2021-09-21T21:05:28Z</dcterms:modified>
</cp:coreProperties>
</file>