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8" r:id="rId10"/>
    <p:sldId id="267" r:id="rId11"/>
    <p:sldId id="262" r:id="rId12"/>
    <p:sldId id="264" r:id="rId13"/>
    <p:sldId id="269" r:id="rId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926D60-31E0-4F63-8332-EE6376693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071AF2B-4193-4D63-A17A-DD73C804E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4383705-00F5-422E-9683-BCD793624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E0236D4-4ADA-4837-81A6-2D899A7DF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14DF0F3-66BC-425C-B533-DC049D90B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563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E878E1-CB4E-4010-BBFD-20947DA44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4A53D88-0BDB-4C9D-B046-FC180E44B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1E28DEE-5E95-4988-A566-EE47CAC0E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2A74B28-D4DB-43D9-823D-CF2FCB932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D22AFCF-0EE0-45E4-A8EB-029F8B5AD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313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8BAFCE8-FDA9-41BA-85CF-98E512C2C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463CCBB-5B25-45E6-B7BC-B02F1A81E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B8A981D-0CBC-40B7-B547-B947843BE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9B79A75-E0D6-4A41-AEA4-235962104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864B070-5C47-4E79-A3CD-5EF43F22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53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69AEA26-4C0A-4FDD-9284-0AC0454F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636D81F-B2D4-43E9-B73F-D57CF00D23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2C6DE9D-8181-40BC-A283-BD61B0B7E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9ACB8B0-3820-4875-BAB6-A8A1E2D03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867D2D1-BC09-4565-BB65-5F4F6144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FCA7E03-24A5-4766-94EB-E9F89D1EF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729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7AA140-8E95-42E8-99C2-CFF7B310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BACA1EC-60E2-4A7A-8341-B082CA2CF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93A2FAB-E4AD-4B5E-995D-5449082B7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36F2CE1-883D-4D00-9A21-B25C63435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723C89A-8807-4383-ABC3-D93D40C869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98BFD855-9684-4218-8778-BDD65A8B3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03B96BBB-078E-4272-B12E-77CEFA31F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296707A6-5D83-4D33-B499-09B62417B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10176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4F9E2EE-BCE3-4A73-9E95-FBD60551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AA3FAB2E-7DBD-49E2-97CD-DBF453B5E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E7B369B8-5BF4-44D8-8384-01136772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DFC6C75-DB9D-424A-A721-81396F58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466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780C5CE8-A5F3-4374-AA6E-37B24441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478CAA2-F74B-4BFC-AB97-819E04C04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58600DD-95BC-4FC8-9591-0EB4E2F57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9518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A5B3152-9507-40E5-8C6C-A34E1CE6B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64BE4AE-51DA-4811-A6DE-C30452C0D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4316842-F919-4F52-8DCC-D87D8B0BE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67A79A8-0B62-45D7-B34A-A7873F379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6420E58-C20A-4501-B469-A823C474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864008E-4FE6-490A-820C-3D9A861E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2689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B7F16D-E5ED-4913-988C-6932F8F15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1CFB0EEF-5736-48C5-BBA1-9551BF3B6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D88B915-5DD5-424F-A0BD-004380DB0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70CD1375-CB27-4C6B-8A20-DD13C194D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C55560F-9FC1-48DB-875C-FC00A836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FE25783-0646-4141-8F81-BB459DB07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076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44EF26-E331-4FC0-8432-79CA9C0C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725D133-16C8-47D6-B797-419C77505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65F76BB-37FE-4C82-B85A-037BE3DD4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79001F3-C7FA-4110-A023-8A71410F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796EABC-AB42-4935-9D80-4187C43C8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2013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94FE0AF-8BB3-4DFD-9F78-D33AE3210A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29DB199-DE8F-490C-BAB1-CF88B615A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D233363-1BCC-4DAC-8E72-A0ECA94F2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CAB69E8-7C6F-4ADF-821D-2FA44B65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9C3403D-3222-4022-B48C-ACAF9CAA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5001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0667B093-B314-413D-8FC7-317C770F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6CA031F-DFA6-484F-B204-BF14A54FE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341C134-43E5-4FCC-8793-BE5BCB123A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46734-F730-42E2-B8BA-72970F415A26}" type="datetimeFigureOut">
              <a:rPr lang="hr-HR" smtClean="0"/>
              <a:t>21.11.2021.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312731A-74C0-4BCB-8669-615C2E686C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FC6D6E4-AD47-4F79-AD7E-6B2703840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A51F7-A0DA-4FE5-B3CB-386CB077439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590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ebp"/><Relationship Id="rId2" Type="http://schemas.openxmlformats.org/officeDocument/2006/relationships/hyperlink" Target="https://www.youtube.com/watch?v=77E-rS6UteM&amp;t=1s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AF4C68-3FA1-4BC7-82DF-E58128CC3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8613" y="821146"/>
            <a:ext cx="4051177" cy="1047566"/>
          </a:xfrm>
        </p:spPr>
        <p:txBody>
          <a:bodyPr>
            <a:noAutofit/>
          </a:bodyPr>
          <a:lstStyle/>
          <a:p>
            <a:r>
              <a:rPr lang="hr-HR" sz="7000" dirty="0"/>
              <a:t>PUŠENJE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483DAD4-7732-483A-A1E7-49C495056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8685" y="4880422"/>
            <a:ext cx="3819331" cy="1655762"/>
          </a:xfrm>
        </p:spPr>
        <p:txBody>
          <a:bodyPr/>
          <a:lstStyle/>
          <a:p>
            <a:endParaRPr lang="hr-HR" dirty="0"/>
          </a:p>
          <a:p>
            <a:endParaRPr lang="hr-HR" dirty="0"/>
          </a:p>
          <a:p>
            <a:r>
              <a:rPr lang="hr-HR" dirty="0"/>
              <a:t>Magdalena Dolar, 5.B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D91E43C-E079-4F35-A2AB-5352B7727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84" y="2221637"/>
            <a:ext cx="7069259" cy="490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545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1854BC2-C3B8-413D-BEDE-BA2195C98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351"/>
            <a:ext cx="10515600" cy="526958"/>
          </a:xfrm>
        </p:spPr>
        <p:txBody>
          <a:bodyPr>
            <a:noAutofit/>
          </a:bodyPr>
          <a:lstStyle/>
          <a:p>
            <a:r>
              <a:rPr lang="hr-HR" sz="2000" dirty="0"/>
              <a:t>Pušenje je način konzumiranja duhana.</a:t>
            </a:r>
          </a:p>
          <a:p>
            <a:r>
              <a:rPr lang="hr-HR" sz="2000" dirty="0"/>
              <a:t>Duhan se uzgaja na polju. Nakon što se ubere, listovi duhana suše se na suncu. Zatim se suhi listovi usitnjavaju i dodatno obrađuju u tvornicama.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AC41751-BA85-4175-87D8-2998A749E0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8" y="1467837"/>
            <a:ext cx="4419644" cy="2740179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58FF921A-2BDB-44B1-A097-118F3B724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07" y="1467837"/>
            <a:ext cx="3653570" cy="2740178"/>
          </a:xfrm>
          <a:prstGeom prst="rect">
            <a:avLst/>
          </a:prstGeom>
        </p:spPr>
      </p:pic>
      <p:sp>
        <p:nvSpPr>
          <p:cNvPr id="8" name="Strelica: desno 7">
            <a:extLst>
              <a:ext uri="{FF2B5EF4-FFF2-40B4-BE49-F238E27FC236}">
                <a16:creationId xmlns:a16="http://schemas.microsoft.com/office/drawing/2014/main" id="{CF9CDF97-99C4-442C-8F47-EEE933FC3EF9}"/>
              </a:ext>
            </a:extLst>
          </p:cNvPr>
          <p:cNvSpPr/>
          <p:nvPr/>
        </p:nvSpPr>
        <p:spPr>
          <a:xfrm>
            <a:off x="5166804" y="2388093"/>
            <a:ext cx="929196" cy="905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  <p:sp>
        <p:nvSpPr>
          <p:cNvPr id="9" name="Strelica: desno 8">
            <a:extLst>
              <a:ext uri="{FF2B5EF4-FFF2-40B4-BE49-F238E27FC236}">
                <a16:creationId xmlns:a16="http://schemas.microsoft.com/office/drawing/2014/main" id="{A182E98D-39DA-472C-8DEF-081D21FE4EC6}"/>
              </a:ext>
            </a:extLst>
          </p:cNvPr>
          <p:cNvSpPr/>
          <p:nvPr/>
        </p:nvSpPr>
        <p:spPr>
          <a:xfrm>
            <a:off x="568171" y="5344357"/>
            <a:ext cx="1020932" cy="745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CF09BEDD-1B93-4EE8-8E16-774B7B726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44" y="4394446"/>
            <a:ext cx="3750706" cy="2356160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5946C585-CFB8-4525-A1AC-B54D3A4CBE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103" y="4394446"/>
            <a:ext cx="4076708" cy="2291771"/>
          </a:xfrm>
          <a:prstGeom prst="rect">
            <a:avLst/>
          </a:prstGeom>
        </p:spPr>
      </p:pic>
      <p:sp>
        <p:nvSpPr>
          <p:cNvPr id="14" name="Strelica: desno 13">
            <a:extLst>
              <a:ext uri="{FF2B5EF4-FFF2-40B4-BE49-F238E27FC236}">
                <a16:creationId xmlns:a16="http://schemas.microsoft.com/office/drawing/2014/main" id="{A8C78E2B-F8E7-46C5-9852-C08987EA4344}"/>
              </a:ext>
            </a:extLst>
          </p:cNvPr>
          <p:cNvSpPr/>
          <p:nvPr/>
        </p:nvSpPr>
        <p:spPr>
          <a:xfrm>
            <a:off x="5959876" y="5406501"/>
            <a:ext cx="929196" cy="7546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7185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51A179-DCBC-4A3D-A86C-7D33B4CB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932938" cy="629174"/>
          </a:xfrm>
        </p:spPr>
        <p:txBody>
          <a:bodyPr>
            <a:normAutofit fontScale="90000"/>
          </a:bodyPr>
          <a:lstStyle/>
          <a:p>
            <a:r>
              <a:rPr lang="hr-HR" dirty="0"/>
              <a:t>Pušenjem se duhan uzima u obliku: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279A32D-1449-40C2-9B0E-AD3A7BE24E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05144"/>
            <a:ext cx="3625048" cy="271878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475AC3C8-A2A2-4956-A9CE-F51BAB1E1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226" y="1205144"/>
            <a:ext cx="4644190" cy="2718786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A07F0F0F-3820-403D-A5E1-AE5C279495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983" y="4287845"/>
            <a:ext cx="2761372" cy="2354271"/>
          </a:xfrm>
          <a:prstGeom prst="rect">
            <a:avLst/>
          </a:prstGeom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8CE4D876-937A-464C-A816-8D65B911D743}"/>
              </a:ext>
            </a:extLst>
          </p:cNvPr>
          <p:cNvSpPr txBox="1"/>
          <p:nvPr/>
        </p:nvSpPr>
        <p:spPr>
          <a:xfrm>
            <a:off x="2283780" y="3241232"/>
            <a:ext cx="1027590" cy="37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>
                <a:solidFill>
                  <a:srgbClr val="FFFF00"/>
                </a:solidFill>
              </a:rPr>
              <a:t>Cigareta</a:t>
            </a:r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CC135145-19E2-4505-A549-500ACF3904FB}"/>
              </a:ext>
            </a:extLst>
          </p:cNvPr>
          <p:cNvSpPr txBox="1"/>
          <p:nvPr/>
        </p:nvSpPr>
        <p:spPr>
          <a:xfrm>
            <a:off x="7797242" y="1396013"/>
            <a:ext cx="14865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>
                <a:solidFill>
                  <a:srgbClr val="FFFF00"/>
                </a:solidFill>
              </a:rPr>
              <a:t>Cigara</a:t>
            </a:r>
          </a:p>
        </p:txBody>
      </p:sp>
      <p:sp>
        <p:nvSpPr>
          <p:cNvPr id="13" name="TekstniOkvir 12">
            <a:extLst>
              <a:ext uri="{FF2B5EF4-FFF2-40B4-BE49-F238E27FC236}">
                <a16:creationId xmlns:a16="http://schemas.microsoft.com/office/drawing/2014/main" id="{5ED36350-87FF-46BE-AD9E-492860CF0D06}"/>
              </a:ext>
            </a:extLst>
          </p:cNvPr>
          <p:cNvSpPr txBox="1"/>
          <p:nvPr/>
        </p:nvSpPr>
        <p:spPr>
          <a:xfrm>
            <a:off x="3777079" y="4446519"/>
            <a:ext cx="1027590" cy="375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Lula</a:t>
            </a:r>
          </a:p>
        </p:txBody>
      </p:sp>
    </p:spTree>
    <p:extLst>
      <p:ext uri="{BB962C8B-B14F-4D97-AF65-F5344CB8AC3E}">
        <p14:creationId xmlns:p14="http://schemas.microsoft.com/office/powerpoint/2010/main" val="320509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74A6917-D9C6-48A0-8F04-0D9023C65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3672"/>
            <a:ext cx="10515600" cy="5871314"/>
          </a:xfrm>
        </p:spPr>
        <p:txBody>
          <a:bodyPr>
            <a:normAutofit fontScale="40000" lnSpcReduction="20000"/>
          </a:bodyPr>
          <a:lstStyle/>
          <a:p>
            <a:r>
              <a:rPr lang="hr-HR" sz="10500" dirty="0"/>
              <a:t>Pušenje duhana:</a:t>
            </a:r>
          </a:p>
          <a:p>
            <a:endParaRPr lang="hr-HR" sz="10500" dirty="0"/>
          </a:p>
          <a:p>
            <a:pPr lvl="1"/>
            <a:r>
              <a:rPr lang="hr-HR" sz="10100" dirty="0"/>
              <a:t> izaziva </a:t>
            </a:r>
            <a:r>
              <a:rPr lang="hr-HR" sz="10100" b="1" dirty="0"/>
              <a:t>OVISNOST!</a:t>
            </a:r>
          </a:p>
          <a:p>
            <a:pPr marL="0" indent="0">
              <a:buNone/>
            </a:pPr>
            <a:endParaRPr lang="hr-HR" sz="10500" dirty="0"/>
          </a:p>
          <a:p>
            <a:pPr lvl="1"/>
            <a:r>
              <a:rPr lang="hr-HR" sz="10100" dirty="0"/>
              <a:t> oštećuje organizam te može uzrokovati više od </a:t>
            </a:r>
            <a:r>
              <a:rPr lang="hr-HR" sz="10100" b="1" dirty="0"/>
              <a:t>TRIDESET BOLESTI!</a:t>
            </a:r>
            <a:endParaRPr lang="hr-HR" sz="10100" dirty="0"/>
          </a:p>
          <a:p>
            <a:pPr marL="0" indent="0">
              <a:buNone/>
            </a:pPr>
            <a:endParaRPr lang="hr-HR" sz="10500" dirty="0"/>
          </a:p>
          <a:p>
            <a:r>
              <a:rPr lang="hr-HR" sz="10500" dirty="0"/>
              <a:t>Izloženost dimu duhana </a:t>
            </a:r>
            <a:r>
              <a:rPr lang="hr-HR" sz="10500" b="1" dirty="0"/>
              <a:t>ugrožava i ZDRAVLJE NEPUŠAČA</a:t>
            </a:r>
            <a:r>
              <a:rPr lang="hr-HR" sz="10500" dirty="0"/>
              <a:t>, </a:t>
            </a:r>
            <a:r>
              <a:rPr lang="hr-HR" sz="10500" b="1" dirty="0">
                <a:solidFill>
                  <a:srgbClr val="FF0000"/>
                </a:solidFill>
              </a:rPr>
              <a:t>a osobito šteti zdravlju djece!</a:t>
            </a:r>
          </a:p>
          <a:p>
            <a:endParaRPr lang="hr-HR" sz="10500" b="1" dirty="0">
              <a:solidFill>
                <a:srgbClr val="FF0000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0995423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CCBC6D-8070-495F-8B36-9CD062061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3480"/>
            <a:ext cx="10515600" cy="541348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r-HR" sz="3000" b="1" dirty="0">
                <a:solidFill>
                  <a:schemeClr val="accent1"/>
                </a:solidFill>
              </a:rPr>
              <a:t>SVIJET</a:t>
            </a:r>
          </a:p>
          <a:p>
            <a:r>
              <a:rPr lang="hr-HR" sz="3000" dirty="0"/>
              <a:t>Od pušenja u svijetu svake godine umre više od 8 milijuna ljudi (kao broj stanovnika </a:t>
            </a:r>
            <a:r>
              <a:rPr lang="hr-HR" sz="3000" b="1" dirty="0"/>
              <a:t>dvije </a:t>
            </a:r>
            <a:r>
              <a:rPr lang="hr-HR" sz="3000" dirty="0"/>
              <a:t>Hrvatske!)</a:t>
            </a:r>
          </a:p>
          <a:p>
            <a:r>
              <a:rPr lang="hr-HR" sz="3000" dirty="0"/>
              <a:t>Više od 7 milijuna tih smrtnih slučajeva posljedica je </a:t>
            </a:r>
            <a:r>
              <a:rPr lang="hr-HR" sz="3000" b="1" u="sng" dirty="0"/>
              <a:t>izravne</a:t>
            </a:r>
            <a:r>
              <a:rPr lang="hr-HR" sz="3000" b="1" dirty="0"/>
              <a:t> </a:t>
            </a:r>
            <a:r>
              <a:rPr lang="hr-HR" sz="3000" dirty="0"/>
              <a:t>uporabe duhana, dok je oko 1.2 milijuna posljedica </a:t>
            </a:r>
            <a:r>
              <a:rPr lang="hr-HR" sz="3000" b="1" u="sng" dirty="0"/>
              <a:t>izloženosti nepušača</a:t>
            </a:r>
            <a:r>
              <a:rPr lang="hr-HR" sz="3000" dirty="0"/>
              <a:t> duhanskom dimu.</a:t>
            </a:r>
          </a:p>
          <a:p>
            <a:pPr marL="0" indent="0">
              <a:buNone/>
            </a:pPr>
            <a:endParaRPr lang="hr-HR" sz="3000" dirty="0"/>
          </a:p>
          <a:p>
            <a:pPr marL="0" indent="0" algn="ctr">
              <a:buNone/>
            </a:pPr>
            <a:r>
              <a:rPr lang="hr-HR" sz="3000" b="1" dirty="0">
                <a:solidFill>
                  <a:schemeClr val="accent1"/>
                </a:solidFill>
              </a:rPr>
              <a:t>REPUBLIKA HRVATSKA</a:t>
            </a:r>
          </a:p>
          <a:p>
            <a:r>
              <a:rPr lang="hr-HR" sz="3000" dirty="0"/>
              <a:t>U Republici Hrvatskoj je skoro </a:t>
            </a:r>
            <a:r>
              <a:rPr lang="hr-HR" sz="3000" b="1" dirty="0"/>
              <a:t>svaka treća odrasla osoba</a:t>
            </a:r>
            <a:r>
              <a:rPr lang="hr-HR" sz="3000" dirty="0"/>
              <a:t> pušač.</a:t>
            </a:r>
          </a:p>
          <a:p>
            <a:r>
              <a:rPr lang="hr-HR" sz="3000" dirty="0"/>
              <a:t>Od bolesti vezanih uz pušenje godišnje umire oko 11 – 12.000 ljudi (kao broj stanovnika dva Nedelišća), </a:t>
            </a:r>
            <a:r>
              <a:rPr lang="hr-HR" sz="3000" b="1" dirty="0"/>
              <a:t>to je 30 osoba dnevno! </a:t>
            </a:r>
          </a:p>
        </p:txBody>
      </p:sp>
    </p:spTree>
    <p:extLst>
      <p:ext uri="{BB962C8B-B14F-4D97-AF65-F5344CB8AC3E}">
        <p14:creationId xmlns:p14="http://schemas.microsoft.com/office/powerpoint/2010/main" val="28836618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F6D19FB-0BBD-45B0-BDF3-F7834884D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0517"/>
            <a:ext cx="10515600" cy="618773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hr-HR" sz="5400" b="1" dirty="0"/>
              <a:t>BOLESTI SRCA I KRVNIH ŽILA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Pušenje je jedan od glavnih rizika za nastanak </a:t>
            </a:r>
            <a:r>
              <a:rPr lang="hr-HR" b="1" dirty="0"/>
              <a:t>bolesti srca i krvnih žila </a:t>
            </a:r>
            <a:r>
              <a:rPr lang="hr-HR" dirty="0"/>
              <a:t>i to posebice srčanog udara i moždanog udara.</a:t>
            </a:r>
          </a:p>
          <a:p>
            <a:r>
              <a:rPr lang="hr-HR" dirty="0"/>
              <a:t>Duhanski dim sadrži preko 7 000 različitih kemijskih sastojaka (otrova), a najštetniji su </a:t>
            </a:r>
            <a:r>
              <a:rPr lang="hr-HR" b="1" dirty="0"/>
              <a:t>nikotin, katran i ugljični monoksid.</a:t>
            </a:r>
          </a:p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20702A5-01E0-4DF4-ADAA-AC3F9C5D0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115" y="1616640"/>
            <a:ext cx="6925766" cy="295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734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7F2F0F5-C08B-4649-AE67-F35FB7FB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b="1" dirty="0"/>
              <a:t>Pušenje može uzrokovati RAK, </a:t>
            </a:r>
            <a:br>
              <a:rPr lang="hr-HR" b="1" dirty="0"/>
            </a:br>
            <a:r>
              <a:rPr lang="hr-HR" b="1" dirty="0"/>
              <a:t>najčešće rak pluća!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0D73BDB5-1832-451E-8CE3-ED6111334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21" y="1690688"/>
            <a:ext cx="10541879" cy="4502261"/>
          </a:xfrm>
        </p:spPr>
      </p:pic>
    </p:spTree>
    <p:extLst>
      <p:ext uri="{BB962C8B-B14F-4D97-AF65-F5344CB8AC3E}">
        <p14:creationId xmlns:p14="http://schemas.microsoft.com/office/powerpoint/2010/main" val="17403210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7E0E24-EEFD-4F98-A084-6339CEE73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Pušači umiru 10 godina ranije od nepušača!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BC117EB-290D-4356-AADF-BE6A0551B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633" y="1825625"/>
            <a:ext cx="7726733" cy="4351338"/>
          </a:xfrm>
        </p:spPr>
      </p:pic>
    </p:spTree>
    <p:extLst>
      <p:ext uri="{BB962C8B-B14F-4D97-AF65-F5344CB8AC3E}">
        <p14:creationId xmlns:p14="http://schemas.microsoft.com/office/powerpoint/2010/main" val="1040470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68CBCFF-C938-4849-9C4C-EA025B437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45724"/>
            <a:ext cx="5331781" cy="5431239"/>
          </a:xfrm>
        </p:spPr>
        <p:txBody>
          <a:bodyPr>
            <a:normAutofit/>
          </a:bodyPr>
          <a:lstStyle/>
          <a:p>
            <a:r>
              <a:rPr lang="hr-HR" dirty="0">
                <a:effectLst/>
                <a:latin typeface="Arial" panose="020B0604020202020204" pitchFamily="34" charset="0"/>
              </a:rPr>
              <a:t>Pušači:</a:t>
            </a:r>
          </a:p>
          <a:p>
            <a:pPr marL="0" indent="0">
              <a:buNone/>
            </a:pPr>
            <a:endParaRPr lang="hr-HR" dirty="0">
              <a:effectLst/>
              <a:latin typeface="Arial" panose="020B0604020202020204" pitchFamily="34" charset="0"/>
            </a:endParaRPr>
          </a:p>
          <a:p>
            <a:pPr lvl="1"/>
            <a:r>
              <a:rPr lang="hr-HR" dirty="0">
                <a:effectLst/>
                <a:latin typeface="Arial" panose="020B0604020202020204" pitchFamily="34" charset="0"/>
              </a:rPr>
              <a:t>ne osjećaju potpuni okus hrane!</a:t>
            </a:r>
          </a:p>
          <a:p>
            <a:pPr lvl="1"/>
            <a:endParaRPr lang="hr-HR" dirty="0">
              <a:latin typeface="Arial" panose="020B0604020202020204" pitchFamily="34" charset="0"/>
            </a:endParaRPr>
          </a:p>
          <a:p>
            <a:pPr lvl="1"/>
            <a:r>
              <a:rPr lang="hr-HR" dirty="0">
                <a:latin typeface="Arial" panose="020B0604020202020204" pitchFamily="34" charset="0"/>
              </a:rPr>
              <a:t>imaju slabiji osjet mirisa!</a:t>
            </a:r>
          </a:p>
          <a:p>
            <a:pPr lvl="1"/>
            <a:endParaRPr lang="hr-HR" dirty="0">
              <a:latin typeface="Arial" panose="020B0604020202020204" pitchFamily="34" charset="0"/>
            </a:endParaRPr>
          </a:p>
          <a:p>
            <a:pPr lvl="1"/>
            <a:r>
              <a:rPr lang="hr-HR" dirty="0">
                <a:effectLst/>
                <a:latin typeface="Arial" panose="020B0604020202020204" pitchFamily="34" charset="0"/>
              </a:rPr>
              <a:t>Imaju žute zube! </a:t>
            </a:r>
          </a:p>
          <a:p>
            <a:pPr lvl="1"/>
            <a:endParaRPr lang="hr-HR" dirty="0">
              <a:latin typeface="Arial" panose="020B0604020202020204" pitchFamily="34" charset="0"/>
            </a:endParaRPr>
          </a:p>
          <a:p>
            <a:pPr lvl="1"/>
            <a:r>
              <a:rPr lang="hr-HR" dirty="0">
                <a:effectLst/>
                <a:latin typeface="Arial" panose="020B0604020202020204" pitchFamily="34" charset="0"/>
              </a:rPr>
              <a:t>Smrdi im iz usta!</a:t>
            </a:r>
          </a:p>
          <a:p>
            <a:pPr lvl="1"/>
            <a:endParaRPr lang="hr-HR" dirty="0">
              <a:latin typeface="Arial" panose="020B0604020202020204" pitchFamily="34" charset="0"/>
            </a:endParaRPr>
          </a:p>
          <a:p>
            <a:pPr lvl="1"/>
            <a:r>
              <a:rPr lang="hr-HR" dirty="0">
                <a:effectLst/>
                <a:latin typeface="Arial" panose="020B0604020202020204" pitchFamily="34" charset="0"/>
              </a:rPr>
              <a:t>Smrdi im odjeća!</a:t>
            </a:r>
          </a:p>
          <a:p>
            <a:pPr lvl="1"/>
            <a:endParaRPr lang="hr-HR" dirty="0">
              <a:latin typeface="Arial" panose="020B0604020202020204" pitchFamily="34" charset="0"/>
            </a:endParaRPr>
          </a:p>
          <a:p>
            <a:pPr lvl="1"/>
            <a:r>
              <a:rPr lang="hr-HR" dirty="0">
                <a:effectLst/>
                <a:latin typeface="Arial" panose="020B0604020202020204" pitchFamily="34" charset="0"/>
              </a:rPr>
              <a:t>Prsti su im žuti!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99163F6-430E-4AD1-8AD2-C61A07342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167" y="3052735"/>
            <a:ext cx="7745833" cy="3308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05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55656E-EDA5-4063-AA3E-D80D2D014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 prestanak pušenja potreban je </a:t>
            </a:r>
            <a:r>
              <a:rPr lang="hr-HR" b="1" dirty="0"/>
              <a:t>plan borbe protiv pušenja</a:t>
            </a:r>
            <a:r>
              <a:rPr lang="hr-HR" dirty="0"/>
              <a:t>: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A8F4D0A-50DD-4B76-85E8-4819C11E5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hr-HR" sz="4000" b="1" dirty="0">
              <a:solidFill>
                <a:srgbClr val="FF0000"/>
              </a:solidFill>
            </a:endParaRPr>
          </a:p>
          <a:p>
            <a:r>
              <a:rPr lang="hr-HR" sz="4000" b="1" dirty="0">
                <a:solidFill>
                  <a:srgbClr val="FF0000"/>
                </a:solidFill>
              </a:rPr>
              <a:t>EDUKACIJA</a:t>
            </a:r>
            <a:r>
              <a:rPr lang="hr-HR" sz="4000" dirty="0">
                <a:solidFill>
                  <a:srgbClr val="FF0000"/>
                </a:solidFill>
              </a:rPr>
              <a:t> djece i odraslih o štetnosti pušenja i bolestima koje uzrokuje: </a:t>
            </a:r>
          </a:p>
          <a:p>
            <a:pPr marL="0" indent="0">
              <a:buNone/>
            </a:pPr>
            <a:r>
              <a:rPr lang="hr-HR" sz="4000" dirty="0">
                <a:solidFill>
                  <a:srgbClr val="FF0000"/>
                </a:solidFill>
              </a:rPr>
              <a:t>	</a:t>
            </a:r>
            <a:r>
              <a:rPr lang="hr-HR" sz="40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hr-HR" sz="4000" dirty="0">
                <a:solidFill>
                  <a:srgbClr val="FF0000"/>
                </a:solidFill>
              </a:rPr>
              <a:t>predavanja, radionice, TV i radio reklame, letci, novine, školske prezentacije </a:t>
            </a:r>
            <a:r>
              <a:rPr lang="hr-HR" sz="4000" dirty="0">
                <a:solidFill>
                  <a:srgbClr val="FF0000"/>
                </a:solidFill>
                <a:sym typeface="Wingdings" panose="05000000000000000000" pitchFamily="2" charset="2"/>
              </a:rPr>
              <a:t></a:t>
            </a:r>
            <a:endParaRPr lang="hr-HR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hr-HR" dirty="0"/>
          </a:p>
          <a:p>
            <a:r>
              <a:rPr lang="hr-HR" dirty="0"/>
              <a:t>Zabraniti pušenje u svim zatvorenim prostorima i na što više mjesta (kao što je pušenje zabranjeno u bolnicama i školama)</a:t>
            </a:r>
          </a:p>
        </p:txBody>
      </p:sp>
    </p:spTree>
    <p:extLst>
      <p:ext uri="{BB962C8B-B14F-4D97-AF65-F5344CB8AC3E}">
        <p14:creationId xmlns:p14="http://schemas.microsoft.com/office/powerpoint/2010/main" val="17162966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>
            <a:extLst>
              <a:ext uri="{FF2B5EF4-FFF2-40B4-BE49-F238E27FC236}">
                <a16:creationId xmlns:a16="http://schemas.microsoft.com/office/drawing/2014/main" id="{38074DA4-9F86-462D-9B07-4BAA3A30D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Čuvajmo svoje </a:t>
            </a:r>
            <a:r>
              <a:rPr lang="hr-HR" b="1" dirty="0"/>
              <a:t>srce i krvne žile</a:t>
            </a:r>
            <a:r>
              <a:rPr lang="hr-HR" dirty="0"/>
              <a:t>!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F9160AF-AD8D-4059-9C68-F3708793F48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76400" y="5972175"/>
            <a:ext cx="10515600" cy="819150"/>
          </a:xfrm>
        </p:spPr>
        <p:txBody>
          <a:bodyPr/>
          <a:lstStyle/>
          <a:p>
            <a:r>
              <a:rPr lang="hr-HR" dirty="0">
                <a:hlinkClick r:id="rId2"/>
              </a:rPr>
              <a:t>https://www.youtube.com/watch?v=77E-rS6UteM&amp;t=1s</a:t>
            </a:r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0A2B088-CECC-4D92-A574-F29038907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615" y="1833471"/>
            <a:ext cx="5852481" cy="390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17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slov 13">
            <a:extLst>
              <a:ext uri="{FF2B5EF4-FFF2-40B4-BE49-F238E27FC236}">
                <a16:creationId xmlns:a16="http://schemas.microsoft.com/office/drawing/2014/main" id="{0F085512-C393-46F9-8FB9-EB5F8AF9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494" y="4679672"/>
            <a:ext cx="6969812" cy="2244910"/>
          </a:xfrm>
        </p:spPr>
        <p:txBody>
          <a:bodyPr>
            <a:normAutofit/>
          </a:bodyPr>
          <a:lstStyle/>
          <a:p>
            <a:r>
              <a:rPr lang="hr-HR" b="1" dirty="0"/>
              <a:t>Recimo </a:t>
            </a:r>
            <a:br>
              <a:rPr lang="hr-HR" b="1" dirty="0"/>
            </a:br>
            <a:r>
              <a:rPr lang="hr-HR" b="1" dirty="0">
                <a:solidFill>
                  <a:srgbClr val="FF0000"/>
                </a:solidFill>
              </a:rPr>
              <a:t>STOP</a:t>
            </a:r>
            <a:r>
              <a:rPr lang="hr-HR" b="1" dirty="0"/>
              <a:t> PUŠENJU I SAČUVAJMO SVOJE ZDRAVLJE!</a:t>
            </a:r>
          </a:p>
        </p:txBody>
      </p:sp>
      <p:pic>
        <p:nvPicPr>
          <p:cNvPr id="11" name="Rezervirano mjesto sadržaja 10">
            <a:extLst>
              <a:ext uri="{FF2B5EF4-FFF2-40B4-BE49-F238E27FC236}">
                <a16:creationId xmlns:a16="http://schemas.microsoft.com/office/drawing/2014/main" id="{FD4838E0-823A-4F4D-A02A-A9909D50B50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06" y="4378693"/>
            <a:ext cx="4114506" cy="2314214"/>
          </a:xfr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86542BE9-8BA0-434F-B246-2D4B728ED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07" y="165093"/>
            <a:ext cx="8809480" cy="37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725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784BFDD0-52B1-4798-AE12-8CEFA8744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32" y="268248"/>
            <a:ext cx="9291731" cy="645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09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359</Words>
  <Application>Microsoft Office PowerPoint</Application>
  <PresentationFormat>Široki zaslon</PresentationFormat>
  <Paragraphs>59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sustava Office</vt:lpstr>
      <vt:lpstr>PUŠENJE</vt:lpstr>
      <vt:lpstr>PowerPoint prezentacija</vt:lpstr>
      <vt:lpstr>Pušenjem se duhan uzima u obliku:</vt:lpstr>
      <vt:lpstr>PowerPoint prezentacija</vt:lpstr>
      <vt:lpstr>PowerPoint prezentacija</vt:lpstr>
      <vt:lpstr>PowerPoint prezentacija</vt:lpstr>
      <vt:lpstr>Pušenje može uzrokovati RAK,  najčešće rak pluća!</vt:lpstr>
      <vt:lpstr>Pušači umiru 10 godina ranije od nepušača!</vt:lpstr>
      <vt:lpstr>PowerPoint prezentacija</vt:lpstr>
      <vt:lpstr>Za prestanak pušenja potreban je plan borbe protiv pušenja: </vt:lpstr>
      <vt:lpstr>Čuvajmo svoje srce i krvne žile!</vt:lpstr>
      <vt:lpstr>Recimo  STOP PUŠENJU I SAČUVAJMO SVOJE ZDRAVLJE!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Nikola Dolar - posao</dc:creator>
  <cp:lastModifiedBy>Nikola Dolar - posao</cp:lastModifiedBy>
  <cp:revision>10</cp:revision>
  <dcterms:created xsi:type="dcterms:W3CDTF">2021-11-20T14:34:54Z</dcterms:created>
  <dcterms:modified xsi:type="dcterms:W3CDTF">2021-11-21T09:28:14Z</dcterms:modified>
</cp:coreProperties>
</file>