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3/21/2022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A3B7113-93D7-4094-A8EA-A21C609912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>
                <a:solidFill>
                  <a:schemeClr val="tx2"/>
                </a:solidFill>
              </a:rPr>
              <a:t>SVJETSKI DAN VODE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CB373F9-88B9-4D95-8AA9-818A4FE2F0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6236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FE3C56-6C1B-4F43-8D39-E807C3C02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SVJESKI DAN VODE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A6DCADD-5866-4BDC-863F-35D95662A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Već dvadeset i osmu godinu zaredom, 22. ožujka obilježit će se Svjetski dan voda koji naglašava vrijednost vode i podiže svijest o globalnoj krizi s vodama.</a:t>
            </a:r>
          </a:p>
          <a:p>
            <a:r>
              <a:rPr lang="hr-HR" sz="3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Zbog ekonomskog razvoja i rastuće globalne populacije, sve je veća potražnja za vodom i sve se više iskorištava ovaj prirodni resurs.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29255046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DDC379-7805-40D2-B12B-98049BBB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SVJETSKI DAN VODE</a:t>
            </a:r>
          </a:p>
        </p:txBody>
      </p:sp>
      <p:pic>
        <p:nvPicPr>
          <p:cNvPr id="1026" name="Picture 2" descr="Danas je svjetski dan voda :: Društvo">
            <a:extLst>
              <a:ext uri="{FF2B5EF4-FFF2-40B4-BE49-F238E27FC236}">
                <a16:creationId xmlns:a16="http://schemas.microsoft.com/office/drawing/2014/main" id="{0A97003F-145D-4041-B3E4-DADB16B7C8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02361"/>
            <a:ext cx="4848808" cy="277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1D14BFB7-3B47-47AD-A4C7-75A02D49355A}"/>
              </a:ext>
            </a:extLst>
          </p:cNvPr>
          <p:cNvSpPr txBox="1"/>
          <p:nvPr/>
        </p:nvSpPr>
        <p:spPr>
          <a:xfrm>
            <a:off x="6419461" y="2796062"/>
            <a:ext cx="496077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400" b="0" i="0" dirty="0">
                <a:solidFill>
                  <a:srgbClr val="646464"/>
                </a:solidFill>
                <a:effectLst/>
                <a:latin typeface="Helvetica Neue"/>
              </a:rPr>
              <a:t>Cilj svjetskog dana vode je upozoriti i podići svijest o 2 milijarde ljudi koji žive bez pristupa pitkoj vodi s fokusom na podržavanje postizanja ciljeva UN-ove Agende 2030 održivih razvoja (SDG 6): Voda i odvodnja za sve do 2030. g.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34484698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4FBEAC-59EB-4EBE-92B7-E20A9E7AB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SVJETSKI DAN VODE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F3879E3-6EDC-4104-889A-4345CFA6B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b="0" i="0" dirty="0">
                <a:solidFill>
                  <a:srgbClr val="2F2F2F"/>
                </a:solidFill>
                <a:effectLst/>
                <a:latin typeface="open sans" panose="020B0606030504020204" pitchFamily="34" charset="0"/>
              </a:rPr>
              <a:t>Neminovno se nameće i pitanje: što je potrebno učiniti kako nitko ne bi ostao na cjedilu u pogledu pristupa pitkoj ili sigurnoj vodi? Odgovor je u tome da bismo trebali raditi na inkluziji ljudi koji su na margini društva ili su isključeni iz odlučivanja o dostupnosti vode u društvu. </a:t>
            </a:r>
          </a:p>
          <a:p>
            <a:endParaRPr lang="hr-HR" sz="2800" b="0" i="0" dirty="0">
              <a:solidFill>
                <a:srgbClr val="2F2F2F"/>
              </a:solidFill>
              <a:effectLst/>
              <a:latin typeface="open sans" panose="020B0606030504020204" pitchFamily="34" charset="0"/>
            </a:endParaRP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003134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79DF7D-52E1-4DEE-A2F9-FC69EA8A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SVJETSKI DAN VODE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1AFCD8C-8A2D-4FC4-9644-C069CAAB5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881" y="1748556"/>
            <a:ext cx="10058400" cy="5542019"/>
          </a:xfrm>
        </p:spPr>
        <p:txBody>
          <a:bodyPr>
            <a:noAutofit/>
          </a:bodyPr>
          <a:lstStyle/>
          <a:p>
            <a:r>
              <a:rPr lang="hr-HR" sz="3200" b="0" i="0" dirty="0">
                <a:solidFill>
                  <a:srgbClr val="2F2F2F"/>
                </a:solidFill>
                <a:effectLst/>
                <a:latin typeface="open sans" panose="020B0606030504020204" pitchFamily="34" charset="0"/>
              </a:rPr>
              <a:t>Hrvatska je po podacima Eurostata prva zemlja u Europskoj Uniji po zalihama pitke vode, ispred Finske i Švedske. </a:t>
            </a:r>
          </a:p>
          <a:p>
            <a:endParaRPr lang="hr-HR" sz="3200" b="0" i="0" dirty="0">
              <a:solidFill>
                <a:srgbClr val="2F2F2F"/>
              </a:solidFill>
              <a:effectLst/>
              <a:latin typeface="open sans" panose="020B0606030504020204" pitchFamily="34" charset="0"/>
            </a:endParaRPr>
          </a:p>
          <a:p>
            <a:endParaRPr lang="hr-HR" sz="3200" dirty="0"/>
          </a:p>
          <a:p>
            <a:endParaRPr lang="hr-HR" sz="3200" dirty="0"/>
          </a:p>
          <a:p>
            <a:endParaRPr lang="hr-HR" sz="3200" dirty="0"/>
          </a:p>
          <a:p>
            <a:r>
              <a:rPr lang="hr-HR" sz="3200" dirty="0"/>
              <a:t>                                    </a:t>
            </a:r>
          </a:p>
          <a:p>
            <a:pPr marL="0" indent="0">
              <a:buNone/>
            </a:pPr>
            <a:r>
              <a:rPr lang="hr-HR" sz="3200" dirty="0"/>
              <a:t>                         </a:t>
            </a:r>
          </a:p>
        </p:txBody>
      </p:sp>
      <p:pic>
        <p:nvPicPr>
          <p:cNvPr id="4110" name="Picture 14" descr="22. 03. - Svjetski dan voda - siječanj/veljača/ožujak - Kalendar - Naklada  Bombon - Zabava, igra i učenje kroz sva godišnja doba">
            <a:extLst>
              <a:ext uri="{FF2B5EF4-FFF2-40B4-BE49-F238E27FC236}">
                <a16:creationId xmlns:a16="http://schemas.microsoft.com/office/drawing/2014/main" id="{08411E7E-6411-4DD5-A14E-C4A2B8AD9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621" y="3054050"/>
            <a:ext cx="4478694" cy="319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348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5766E0D-3CDE-478A-A190-D2D08030D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29006"/>
          </a:xfrm>
        </p:spPr>
        <p:txBody>
          <a:bodyPr>
            <a:normAutofit fontScale="90000"/>
          </a:bodyPr>
          <a:lstStyle/>
          <a:p>
            <a:r>
              <a:rPr lang="hr-HR" dirty="0"/>
              <a:t>SVJETSKI DAN VODE</a:t>
            </a:r>
          </a:p>
        </p:txBody>
      </p:sp>
      <p:pic>
        <p:nvPicPr>
          <p:cNvPr id="3076" name="Picture 4" descr="Svjetski dan voda 2021. – „Cijenite vodu“ - ReReC">
            <a:extLst>
              <a:ext uri="{FF2B5EF4-FFF2-40B4-BE49-F238E27FC236}">
                <a16:creationId xmlns:a16="http://schemas.microsoft.com/office/drawing/2014/main" id="{4E9E2F98-4E20-45E0-A19D-2A21FEE4CB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335" y="1856791"/>
            <a:ext cx="5206481" cy="406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9FE9E812-C808-4420-BCC6-28538BCECB61}"/>
              </a:ext>
            </a:extLst>
          </p:cNvPr>
          <p:cNvSpPr txBox="1"/>
          <p:nvPr/>
        </p:nvSpPr>
        <p:spPr>
          <a:xfrm>
            <a:off x="6783355" y="2052735"/>
            <a:ext cx="446003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200" b="0" i="0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Vrijednost vode veća je od njene cijene jer voda ima ogromnu i složenu vrijednost za naša kućanstva, hranu, zdravstvo, obrazovanje, ekonomiju i očuvanje našeg okoliša.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26834341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08321C4-BBD3-4711-9D49-F1176F618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SVJETSKI DAN VODE</a:t>
            </a:r>
          </a:p>
        </p:txBody>
      </p:sp>
      <p:pic>
        <p:nvPicPr>
          <p:cNvPr id="5122" name="Picture 2" descr="Koliko stvarno cijenimo vodu? - Vinkulja.hr">
            <a:extLst>
              <a:ext uri="{FF2B5EF4-FFF2-40B4-BE49-F238E27FC236}">
                <a16:creationId xmlns:a16="http://schemas.microsoft.com/office/drawing/2014/main" id="{5F6BC086-8713-41B6-9DA8-8E2444F7A55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841" y="2407299"/>
            <a:ext cx="4180113" cy="355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3AF5865E-48AB-4027-9650-8AE10BF500B4}"/>
              </a:ext>
            </a:extLst>
          </p:cNvPr>
          <p:cNvSpPr txBox="1"/>
          <p:nvPr/>
        </p:nvSpPr>
        <p:spPr>
          <a:xfrm>
            <a:off x="1219201" y="1890823"/>
            <a:ext cx="471195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2800" b="0" i="0" dirty="0">
                <a:solidFill>
                  <a:srgbClr val="404040"/>
                </a:solidFill>
                <a:effectLst/>
                <a:latin typeface="Oxygen" panose="020B0604020202020204" pitchFamily="2" charset="-18"/>
              </a:rPr>
              <a:t>Voda je sastavnica svih živih bića i nezamjenjiv sastojak hrane. Važna je za normalno funkcioniranje ljudskog organizma –  sudjeluje u svim biokemijskim reakcijama u organizmu čovjeka i štiti dijelove tijela od udaraca. Stoga je neophodna i važna za život i zdravlje.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3147222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6EE78A-3EE9-478A-B2F8-35A718900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SVJETSKI DAN VODE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10F21EE-EC27-46BF-BA37-2B6EBBF53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800" b="0" i="0" dirty="0">
                <a:solidFill>
                  <a:srgbClr val="404040"/>
                </a:solidFill>
                <a:effectLst/>
                <a:latin typeface="Oxygen" panose="02000503000000000000" pitchFamily="2" charset="-18"/>
              </a:rPr>
              <a:t>Vodu treba piti kroz cijeli dan, jer nam se naš osjet žeđi javlja uvijek s odgodom u odnosu na stvarnu  potrebu organizma za tekućinom. Kad osjetite žeđ, već ste lagano dehidrirali.</a:t>
            </a:r>
          </a:p>
          <a:p>
            <a:endParaRPr lang="hr-HR" sz="2800" dirty="0">
              <a:solidFill>
                <a:srgbClr val="404040"/>
              </a:solidFill>
              <a:latin typeface="Oxygen" panose="02000503000000000000" pitchFamily="2" charset="-18"/>
            </a:endParaRPr>
          </a:p>
          <a:p>
            <a:endParaRPr lang="hr-HR" sz="2800" dirty="0"/>
          </a:p>
        </p:txBody>
      </p:sp>
      <p:pic>
        <p:nvPicPr>
          <p:cNvPr id="6146" name="Picture 2" descr="Prirodna mineralna voda Dana | Pijte bolju vodu.">
            <a:extLst>
              <a:ext uri="{FF2B5EF4-FFF2-40B4-BE49-F238E27FC236}">
                <a16:creationId xmlns:a16="http://schemas.microsoft.com/office/drawing/2014/main" id="{D06C8E7F-C058-400F-B55A-7CEA32741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873" y="3856362"/>
            <a:ext cx="4320074" cy="235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67982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68062C-BF40-419D-B2D8-F226C7C4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SVJETSKI DAN VODE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7A7AFB7-6535-4BBC-8C68-BD10178C7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b="0" i="0" dirty="0">
                <a:solidFill>
                  <a:srgbClr val="2F2F2F"/>
                </a:solidFill>
                <a:effectLst/>
                <a:latin typeface="open sans" panose="020B0606030504020204" pitchFamily="34" charset="0"/>
              </a:rPr>
              <a:t>I na kraju zaključimo: pravo na pristup vodi temeljno je ljudsko pravo kojeg još uvijek ne uživa veliki dio čovječanstva. </a:t>
            </a:r>
          </a:p>
          <a:p>
            <a:r>
              <a:rPr lang="hr-HR" sz="3200" b="0" i="0" dirty="0">
                <a:solidFill>
                  <a:srgbClr val="2F2F2F"/>
                </a:solidFill>
                <a:effectLst/>
                <a:latin typeface="open sans" panose="020B0606030504020204" pitchFamily="34" charset="0"/>
              </a:rPr>
              <a:t>Stoga podržimo Svjetski dan voda kako bi svijet postao bolje mjesto za život, a nestašica vode zauvijek otišla u povijest i prije 2030. godine.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1149956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4A4D59-29E1-482B-AE2A-E3E28BB24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r-HR" b="1" dirty="0"/>
            </a:br>
            <a:r>
              <a:rPr lang="hr-HR" b="1" dirty="0"/>
              <a:t>SVJETSKI DAN VODE</a:t>
            </a:r>
            <a:br>
              <a:rPr lang="hr-HR" b="1" dirty="0"/>
            </a:br>
            <a:endParaRPr lang="hr-HR" b="1" dirty="0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9BE405F-2C12-4565-A259-D47E4D48A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959370"/>
          </a:xfrm>
        </p:spPr>
        <p:txBody>
          <a:bodyPr/>
          <a:lstStyle/>
          <a:p>
            <a:r>
              <a:rPr lang="hr-HR" b="1" dirty="0"/>
              <a:t>Marin </a:t>
            </a:r>
            <a:r>
              <a:rPr lang="hr-HR" b="1" dirty="0" err="1"/>
              <a:t>Mihaljuš</a:t>
            </a:r>
            <a:r>
              <a:rPr lang="hr-HR" b="1" dirty="0"/>
              <a:t> 5B</a:t>
            </a:r>
          </a:p>
          <a:p>
            <a:endParaRPr lang="hr-HR" b="1" dirty="0"/>
          </a:p>
          <a:p>
            <a:endParaRPr lang="hr-HR" dirty="0"/>
          </a:p>
        </p:txBody>
      </p:sp>
      <p:pic>
        <p:nvPicPr>
          <p:cNvPr id="7172" name="Picture 4" descr="Svjetski dan voda – 22. ožujka – izložba u izlogu – Gradska knjižnica  Velika Gorica">
            <a:extLst>
              <a:ext uri="{FF2B5EF4-FFF2-40B4-BE49-F238E27FC236}">
                <a16:creationId xmlns:a16="http://schemas.microsoft.com/office/drawing/2014/main" id="{BEF46E38-AE25-4A6B-876B-24E3A5DE6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543" y="2614612"/>
            <a:ext cx="5458408" cy="321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475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pu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TM03457510[[fn=Sapun]]</Template>
  <TotalTime>58</TotalTime>
  <Words>363</Words>
  <Application>Microsoft Office PowerPoint</Application>
  <PresentationFormat>Široki zaslon</PresentationFormat>
  <Paragraphs>27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8" baseType="lpstr">
      <vt:lpstr>Arial</vt:lpstr>
      <vt:lpstr>Century Gothic</vt:lpstr>
      <vt:lpstr>Garamond</vt:lpstr>
      <vt:lpstr>Helvetica Neue</vt:lpstr>
      <vt:lpstr>Open Sans</vt:lpstr>
      <vt:lpstr>Open Sans</vt:lpstr>
      <vt:lpstr>Oxygen</vt:lpstr>
      <vt:lpstr>Sapun</vt:lpstr>
      <vt:lpstr>SVJETSKI DAN VODE</vt:lpstr>
      <vt:lpstr>SVJESKI DAN VODE </vt:lpstr>
      <vt:lpstr>SVJETSKI DAN VODE</vt:lpstr>
      <vt:lpstr>SVJETSKI DAN VODE</vt:lpstr>
      <vt:lpstr>SVJETSKI DAN VODE</vt:lpstr>
      <vt:lpstr>SVJETSKI DAN VODE</vt:lpstr>
      <vt:lpstr>SVJETSKI DAN VODE</vt:lpstr>
      <vt:lpstr>SVJETSKI DAN VODE</vt:lpstr>
      <vt:lpstr>SVJETSKI DAN VODE</vt:lpstr>
      <vt:lpstr> SVJETSKI DAN VODE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SVJETSKI DAN VODE</dc:title>
  <dc:creator>Korisnik</dc:creator>
  <cp:lastModifiedBy>Korisnik</cp:lastModifiedBy>
  <cp:revision>2</cp:revision>
  <dcterms:created xsi:type="dcterms:W3CDTF">2022-03-21T16:41:48Z</dcterms:created>
  <dcterms:modified xsi:type="dcterms:W3CDTF">2022-03-21T17:40:16Z</dcterms:modified>
</cp:coreProperties>
</file>